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9" r:id="rId29"/>
    <p:sldId id="320" r:id="rId30"/>
    <p:sldId id="321" r:id="rId31"/>
    <p:sldId id="322" r:id="rId32"/>
    <p:sldId id="323" r:id="rId33"/>
    <p:sldId id="324" r:id="rId34"/>
    <p:sldId id="401" r:id="rId35"/>
    <p:sldId id="497" r:id="rId36"/>
    <p:sldId id="494" r:id="rId37"/>
    <p:sldId id="405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A65CE9-75FF-4C48-B3DB-BF5262252EDE}">
          <p14:sldIdLst>
            <p14:sldId id="291"/>
            <p14:sldId id="292"/>
            <p14:sldId id="293"/>
          </p14:sldIdLst>
        </p14:section>
        <p14:section name="Reflection" id="{37706046-8DDF-49EC-B86A-01DA5353BEAC}">
          <p14:sldIdLst>
            <p14:sldId id="294"/>
            <p14:sldId id="295"/>
            <p14:sldId id="296"/>
            <p14:sldId id="297"/>
            <p14:sldId id="298"/>
          </p14:sldIdLst>
        </p14:section>
        <p14:section name="Reflection API" id="{B043A422-AB1D-46DD-A325-67598AA1F1ED}">
          <p14:sldIdLst>
            <p14:sldId id="299"/>
            <p14:sldId id="300"/>
            <p14:sldId id="301"/>
            <p14:sldId id="302"/>
            <p14:sldId id="303"/>
          </p14:sldIdLst>
        </p14:section>
        <p14:section name="Fields" id="{CCCEA4A6-173B-4C91-BD28-DA3C9DDA71BE}">
          <p14:sldIdLst>
            <p14:sldId id="304"/>
            <p14:sldId id="305"/>
            <p14:sldId id="306"/>
            <p14:sldId id="307"/>
            <p14:sldId id="308"/>
          </p14:sldIdLst>
        </p14:section>
        <p14:section name="Constructors" id="{8382A44F-1FBC-4CC2-9E53-70A09D3FCB20}">
          <p14:sldIdLst>
            <p14:sldId id="309"/>
            <p14:sldId id="310"/>
          </p14:sldIdLst>
        </p14:section>
        <p14:section name="Methods" id="{D84E71D4-CEE8-4CD2-9BC5-C912746FB7EF}">
          <p14:sldIdLst>
            <p14:sldId id="311"/>
            <p14:sldId id="312"/>
          </p14:sldIdLst>
        </p14:section>
        <p14:section name="Attributes" id="{542F1CFE-72F5-4F31-877E-1AD26A1A824F}">
          <p14:sldIdLst>
            <p14:sldId id="313"/>
            <p14:sldId id="314"/>
            <p14:sldId id="315"/>
            <p14:sldId id="316"/>
            <p14:sldId id="317"/>
            <p14:sldId id="319"/>
            <p14:sldId id="320"/>
            <p14:sldId id="321"/>
            <p14:sldId id="322"/>
            <p14:sldId id="323"/>
          </p14:sldIdLst>
        </p14:section>
        <p14:section name="Conclusion" id="{274E90D4-5CEE-42D8-BAA1-95D2D41EA889}">
          <p14:sldIdLst>
            <p14:sldId id="324"/>
            <p14:sldId id="401"/>
            <p14:sldId id="497"/>
            <p14:sldId id="494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5" d="100"/>
          <a:sy n="75" d="100"/>
        </p:scale>
        <p:origin x="582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reflection(v=vs.110).asp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30B07275-4D23-43D5-9DFD-177FE80768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208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8DB936F-C3A5-4413-BB4D-ADF45A33E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738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B904D46-261E-4842-98DE-A9553F1CE5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634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IsPrivate</a:t>
            </a:r>
            <a:r>
              <a:rPr lang="en-US" sz="16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check if field is </a:t>
            </a:r>
            <a:endParaRPr lang="en-US" sz="16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9660983-CFDD-4AFC-85A3-3787C24E3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125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C356B92-7F59-49C5-9463-461BF9DC2F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6868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A01C03-9078-4CF6-BEDE-C4114AED5A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2604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162DDCD4-C561-4460-9238-D4B1129CD9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1343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0619BA7-B9B0-41BA-9068-949DC225FD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16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117DDA4-DCAF-446A-B1D4-0ADAD9D86C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3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4C400B8-10A7-4501-96C4-BE8222BAB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6243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Attribute's name is surrounded by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square brackets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Placed before their target declaration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 = 1,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Write = 2,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ReadWrite = Read | Write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</a:p>
          <a:p>
            <a:pPr marR="0" lvl="2" defTabSz="914400" eaLnBrk="0" latin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[Flags]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 indicates that the enum type can be treated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like a set of bit flags stored as a single integer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7C478181-442F-49C2-967A-271D328A45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237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8E90326-A03A-4E5F-8829-56B79185AD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5476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Attributes can accept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parameters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for their constructors and public properties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marL="0" indent="0" eaLnBrk="0" hangingPunct="0">
              <a:lnSpc>
                <a:spcPct val="90000"/>
              </a:lnSpc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   string text, string caption, int type);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marL="0" indent="0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Tx/>
              <a:buNone/>
              <a:tabLst/>
            </a:pPr>
            <a:r>
              <a:rPr lang="en-US" sz="1600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1600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[DllImport]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refers to: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System.Runtime.InteropServices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DllImportAttribute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user32.dll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is passed to the constructor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value is assigned to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EntryPoint</a:t>
            </a:r>
            <a:endParaRPr lang="bg-BG" b="1" noProof="1">
              <a:solidFill>
                <a:schemeClr val="tx2">
                  <a:lumMod val="75000"/>
                </a:schemeClr>
              </a:solidFill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CEBCCAB-ACFB-4AD4-95D8-03B81DA14E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32327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</a:t>
            </a:r>
          </a:p>
          <a:p>
            <a:pPr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.NET developers can define their own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attributes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Must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inherit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class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Their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names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end with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"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Possible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targets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must be defined via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 define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constructors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with parameters</a:t>
            </a:r>
            <a:endParaRPr lang="bg-BG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Can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define</a:t>
            </a:r>
            <a:r>
              <a:rPr lang="bg-BG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public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fields</a:t>
            </a:r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 and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properties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D1E5C2CF-2620-469D-BF2E-F3D5B41137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6997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6578B550-D99E-449E-85FF-46A7C20A99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0772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D415308C-0CAB-4CDF-9089-AD0AC0A5F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42917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4076048D-AF4A-47A5-B8A1-96B8C3966C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471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57A6204-6108-4BC8-B4E5-CF9DE1B943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177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3FBE1D07-E9D3-4454-A544-46A0781224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30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root of the 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System.Reflection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functionality and is the primary way to access metadata. Use the members of</a:t>
            </a:r>
            <a:r>
              <a:rPr lang="en-GB" sz="16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ype to get information about a type declaration, about the members of a type (such as the constructors, methods, fields, properties, and events of a class), as well as the module and the assembly in which the class is deployed.</a:t>
            </a:r>
          </a:p>
          <a:p>
            <a:endParaRPr lang="en-GB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en-GB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describes data types. It stores type information in a variable, property or field. The Type class represents the program's metadata, which is a description of its structure but not the instructions that are executed.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071C8489-CE8B-49A4-9DBA-9AFE1FECA0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736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B96B2F2-ACDB-4059-8A94-9FBE78C091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5686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A3E4BE2E-3257-426A-B1DD-709FAFE680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931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https://msdn.microsoft.com/en-us/library/wccyzw83(v=vs.110).aspx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ECC80ED1-A6ED-4979-9ABC-98DABEB534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882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4F2B7D68-BFFB-43E2-BCFB-AA0798BAEE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654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2F3BC347-E701-4E82-9B99-C14F51E14D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835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13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pic>
        <p:nvPicPr>
          <p:cNvPr id="15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title style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37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8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0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1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3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4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6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5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  <p:pic>
        <p:nvPicPr>
          <p:cNvPr id="14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5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sp>
        <p:nvSpPr>
          <p:cNvPr id="22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3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4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4045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2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1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2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68387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sp>
        <p:nvSpPr>
          <p:cNvPr id="16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pic>
        <p:nvPicPr>
          <p:cNvPr id="5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20/Reflection-and-Attributes-Lab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pokerstarscareers.com/" TargetMode="External"/><Relationship Id="rId13" Type="http://schemas.openxmlformats.org/officeDocument/2006/relationships/image" Target="../media/image30.png"/><Relationship Id="rId18" Type="http://schemas.openxmlformats.org/officeDocument/2006/relationships/hyperlink" Target="https://smartit.bg/" TargetMode="Externa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hyperlink" Target="https://indeavr.com/" TargetMode="Externa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2" Type="http://schemas.openxmlformats.org/officeDocument/2006/relationships/hyperlink" Target="https://www.postbank.bg/" TargetMode="External"/><Relationship Id="rId16" Type="http://schemas.openxmlformats.org/officeDocument/2006/relationships/hyperlink" Target="https://www.superhosting.bg/" TargetMode="External"/><Relationship Id="rId20" Type="http://schemas.openxmlformats.org/officeDocument/2006/relationships/hyperlink" Target="https://www.softwaregroup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g.it.schwarz/schwarz-it-bulgaria" TargetMode="External"/><Relationship Id="rId11" Type="http://schemas.openxmlformats.org/officeDocument/2006/relationships/image" Target="../media/image29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jpeg"/><Relationship Id="rId23" Type="http://schemas.openxmlformats.org/officeDocument/2006/relationships/image" Target="../media/image35.png"/><Relationship Id="rId10" Type="http://schemas.openxmlformats.org/officeDocument/2006/relationships/hyperlink" Target="https://de.draftkings.com/" TargetMode="External"/><Relationship Id="rId19" Type="http://schemas.openxmlformats.org/officeDocument/2006/relationships/image" Target="../media/image33.jpeg"/><Relationship Id="rId4" Type="http://schemas.openxmlformats.org/officeDocument/2006/relationships/hyperlink" Target="https://www.coca-colahellenic.com/" TargetMode="External"/><Relationship Id="rId9" Type="http://schemas.openxmlformats.org/officeDocument/2006/relationships/image" Target="../media/image28.jpeg"/><Relationship Id="rId14" Type="http://schemas.openxmlformats.org/officeDocument/2006/relationships/hyperlink" Target="https://www.pharvision.ai/" TargetMode="External"/><Relationship Id="rId22" Type="http://schemas.openxmlformats.org/officeDocument/2006/relationships/hyperlink" Target="https://taulia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hyperlink" Target="https://virtualracingschool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762860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Calibri"/>
                <a:ea typeface="Calibri"/>
                <a:cs typeface="Calibri"/>
              </a:rPr>
              <a:t>Reflection and Attributes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00" y="2106695"/>
            <a:ext cx="3275149" cy="20051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51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8416CA7B-CB26-4C29-9A0C-AF17056E1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Primary way to access </a:t>
            </a:r>
            <a:r>
              <a:rPr lang="en-US" b="1" dirty="0">
                <a:solidFill>
                  <a:schemeClr val="bg1"/>
                </a:solidFill>
              </a:rPr>
              <a:t>metadata</a:t>
            </a:r>
          </a:p>
          <a:p>
            <a:r>
              <a:rPr lang="en-US" dirty="0"/>
              <a:t>Obtained at </a:t>
            </a:r>
            <a:r>
              <a:rPr lang="en-US" b="1" dirty="0">
                <a:solidFill>
                  <a:schemeClr val="bg1"/>
                </a:solidFill>
              </a:rPr>
              <a:t>compile time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if you know its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obtained at </a:t>
            </a:r>
            <a:r>
              <a:rPr lang="en-US" b="1" dirty="0">
                <a:solidFill>
                  <a:schemeClr val="bg1"/>
                </a:solidFill>
              </a:rPr>
              <a:t>runtime</a:t>
            </a:r>
            <a:r>
              <a:rPr lang="en-US" b="1" dirty="0"/>
              <a:t>,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if the name is </a:t>
            </a:r>
            <a:r>
              <a:rPr lang="en-US" b="1" dirty="0">
                <a:solidFill>
                  <a:schemeClr val="bg1"/>
                </a:solidFill>
              </a:rPr>
              <a:t>unknown</a:t>
            </a:r>
            <a:r>
              <a:rPr lang="en-US" dirty="0"/>
              <a:t>:</a:t>
            </a:r>
            <a:endParaRPr lang="bg-BG" dirty="0"/>
          </a:p>
          <a:p>
            <a:endParaRPr lang="bg-BG" dirty="0"/>
          </a:p>
          <a:p>
            <a:r>
              <a:rPr lang="en-US" dirty="0"/>
              <a:t>Get the type of an instance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8A7BC01-D329-49DB-8122-8451C46F8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258066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(ClassName);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9C89F81-9C34-402B-8E3B-4221F5F0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736" y="3965205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myType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Type.GetType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("Namespace.ClassName");</a:t>
            </a:r>
          </a:p>
        </p:txBody>
      </p:sp>
      <p:sp>
        <p:nvSpPr>
          <p:cNvPr id="11" name="AutoShape 20">
            <a:extLst>
              <a:ext uri="{FF2B5EF4-FFF2-40B4-BE49-F238E27FC236}">
                <a16:creationId xmlns="" xmlns:a16="http://schemas.microsoft.com/office/drawing/2014/main" id="{76740F2C-59A0-493A-930B-A3844E45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450" y="4442348"/>
            <a:ext cx="3378199" cy="1032317"/>
          </a:xfrm>
          <a:prstGeom prst="wedgeRoundRectCallout">
            <a:avLst>
              <a:gd name="adj1" fmla="val -55696"/>
              <a:gd name="adj2" fmla="val -5245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You need fully qualified class name as 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E77480C-5D78-46D6-A616-16AE0E1F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66" y="5345048"/>
            <a:ext cx="9119991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obj.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39000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B756F5C7-2512-4E9B-97E2-20E55DA4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Class name</a:t>
            </a:r>
          </a:p>
          <a:p>
            <a:pPr lvl="1"/>
            <a:r>
              <a:rPr lang="en-GB" dirty="0"/>
              <a:t>Fully qualified class name - </a:t>
            </a:r>
            <a:r>
              <a:rPr lang="en-US" noProof="1"/>
              <a:t>Type.FullName</a:t>
            </a:r>
          </a:p>
          <a:p>
            <a:pPr lvl="1"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Class name without the namespace - </a:t>
            </a:r>
            <a:r>
              <a:rPr lang="en-US" noProof="1"/>
              <a:t>Type.Name</a:t>
            </a: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Class Name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300041" y="251699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fullName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.FullName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00041" y="3796658"/>
            <a:ext cx="7899377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simpleName = typeOf(SomeClass)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.Name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631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22F4E2EF-0526-4246-A689-C7BD7A967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base type</a:t>
            </a:r>
          </a:p>
          <a:p>
            <a:endParaRPr lang="en-US" dirty="0"/>
          </a:p>
          <a:p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interfaces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lvl="1"/>
            <a:r>
              <a:rPr lang="en-US" dirty="0"/>
              <a:t>All the </a:t>
            </a:r>
            <a:r>
              <a:rPr lang="en-US" b="1" dirty="0">
                <a:solidFill>
                  <a:schemeClr val="bg1"/>
                </a:solidFill>
              </a:rPr>
              <a:t>interfaces that the class implements </a:t>
            </a:r>
            <a:r>
              <a:rPr lang="en-US" dirty="0"/>
              <a:t>are returned</a:t>
            </a:r>
          </a:p>
          <a:p>
            <a:pPr lvl="2"/>
            <a:r>
              <a:rPr lang="en-US" dirty="0"/>
              <a:t>Even interfaces from </a:t>
            </a:r>
            <a:r>
              <a:rPr lang="en-US" b="1" dirty="0">
                <a:solidFill>
                  <a:schemeClr val="bg1"/>
                </a:solidFill>
              </a:rPr>
              <a:t>base classes</a:t>
            </a:r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Class and Interfaces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0ED3296-05C3-4F52-B578-BED9275BA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1934050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baseType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07D70F5-E8D2-41A1-9D43-B72357257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90" y="3212123"/>
            <a:ext cx="8195674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interfaces = testClass.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GetInterfaces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514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A2230AC2-A877-44F4-90DB-D39217D02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Creates an instance of a type by invoking the constructor that </a:t>
            </a:r>
            <a:r>
              <a:rPr lang="en-US" sz="3000" b="1" dirty="0">
                <a:solidFill>
                  <a:schemeClr val="bg1"/>
                </a:solidFill>
              </a:rPr>
              <a:t>matches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000" dirty="0"/>
              <a:t>the specified </a:t>
            </a:r>
            <a:r>
              <a:rPr lang="en-US" sz="3000" b="1" dirty="0">
                <a:solidFill>
                  <a:schemeClr val="bg1"/>
                </a:solidFill>
              </a:rPr>
              <a:t>arguments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Creating New Instances Dynamically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0149" y="3065926"/>
            <a:ext cx="9737039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var sbType = Type.GetType("System.Text.StringBuilder");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(StringBuilder)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(sbType);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sbInstCapacity = (StringBuilder)Activator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.CreateInstance(sbType,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object[] { 10 }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0665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EE0B649-9BD7-41DD-80C1-866E60AB7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public fields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Obtain all </a:t>
            </a:r>
            <a:r>
              <a:rPr lang="en-US" dirty="0" smtClean="0"/>
              <a:t>fields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Fields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92172" y="1966723"/>
            <a:ext cx="7679471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("name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");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publicFields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2172" y="4201871"/>
            <a:ext cx="7679470" cy="2267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971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73C01C23-28EF-480D-9DDA-838B6630D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enum specifies what kinds of types </a:t>
            </a:r>
            <a:br>
              <a:rPr lang="en-US" dirty="0"/>
            </a:br>
            <a:r>
              <a:rPr lang="en-US" dirty="0"/>
              <a:t>we are looking up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endParaRPr lang="bg-BG" dirty="0"/>
          </a:p>
          <a:p>
            <a:r>
              <a:rPr lang="en-US" dirty="0"/>
              <a:t>Can be combined with bitwise OR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|</a:t>
            </a:r>
            <a:r>
              <a:rPr lang="en-US" dirty="0"/>
              <a:t> operator):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084D473F-8F19-4573-80A9-2A31B40E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Binding Flags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4E19D686-5268-4F99-A5D1-F3C7C6A4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2541888"/>
            <a:ext cx="8675820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type.GetFields(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 smtClean="0">
                <a:latin typeface="Consolas" pitchFamily="49" charset="0"/>
                <a:cs typeface="Consolas" pitchFamily="49" charset="0"/>
              </a:rPr>
              <a:t>);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2A8BA4E-A174-4608-AB30-B23C537B7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72" y="4824934"/>
            <a:ext cx="8675820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FieldInfo[] allFields = type.GetFields(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 </a:t>
            </a:r>
          </a:p>
        </p:txBody>
      </p:sp>
      <p:sp>
        <p:nvSpPr>
          <p:cNvPr id="7" name="AutoShape 20">
            <a:extLst>
              <a:ext uri="{FF2B5EF4-FFF2-40B4-BE49-F238E27FC236}">
                <a16:creationId xmlns="" xmlns:a16="http://schemas.microsoft.com/office/drawing/2014/main" id="{36782F91-2406-4120-BBD4-861A7C93C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564781"/>
            <a:ext cx="2839960" cy="790218"/>
          </a:xfrm>
          <a:prstGeom prst="wedgeRoundRectCallout">
            <a:avLst>
              <a:gd name="adj1" fmla="val -61162"/>
              <a:gd name="adj2" fmla="val -245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Returns both public and nonpublic fields</a:t>
            </a:r>
          </a:p>
        </p:txBody>
      </p:sp>
    </p:spTree>
    <p:extLst>
      <p:ext uri="{BB962C8B-B14F-4D97-AF65-F5344CB8AC3E}">
        <p14:creationId xmlns:p14="http://schemas.microsoft.com/office/powerpoint/2010/main" val="36863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37EDD05-7416-4800-A7CB-7C2B40FC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Get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field </a:t>
            </a:r>
            <a:r>
              <a:rPr lang="en-US" b="1" dirty="0">
                <a:solidFill>
                  <a:schemeClr val="bg1"/>
                </a:solidFill>
              </a:rPr>
              <a:t>name and type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BindingFlags</a:t>
            </a:r>
            <a:r>
              <a:rPr lang="en-US" dirty="0"/>
              <a:t> to specify access modifiers, if the field </a:t>
            </a:r>
            <a:br>
              <a:rPr lang="en-US" dirty="0"/>
            </a:br>
            <a:r>
              <a:rPr lang="en-US" dirty="0"/>
              <a:t>is not public, otherwise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GetField</a:t>
            </a:r>
            <a:r>
              <a:rPr lang="en-US" dirty="0"/>
              <a:t> 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Field Type and Name</a:t>
            </a:r>
            <a:endParaRPr lang="bg-BG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3230" y="2164179"/>
            <a:ext cx="7962007" cy="1632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 =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GetField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("fieldName");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 fieldName = field.Name;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fieldType = 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FieldType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0099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A47BB3E7-511F-4534-BDF3-50E99745E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Changing a Field’s State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70685" y="1806238"/>
            <a:ext cx="9506047" cy="4210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testType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Test testInstance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(Test)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Activator.CreateInstance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(testType);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FieldInfo field = testType.GetField("testInt");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(testInstance, 5);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int fieldValue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(int)field.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GetValue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(testInstance);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7145897" y="4354968"/>
            <a:ext cx="2030385" cy="766915"/>
          </a:xfrm>
          <a:prstGeom prst="wedgeRoundRectCallout">
            <a:avLst>
              <a:gd name="adj1" fmla="val -60881"/>
              <a:gd name="adj2" fmla="val -151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Changes the object’s state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9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996A588A-9ACD-4AB5-A39A-89564243A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Each modifier is </a:t>
            </a:r>
            <a:r>
              <a:rPr lang="en-US" b="1" dirty="0">
                <a:solidFill>
                  <a:schemeClr val="bg1"/>
                </a:solidFill>
              </a:rPr>
              <a:t>a flag bit </a:t>
            </a:r>
            <a:r>
              <a:rPr lang="en-US" dirty="0"/>
              <a:t>that is either set or cleared</a:t>
            </a:r>
          </a:p>
          <a:p>
            <a:r>
              <a:rPr lang="en-US" dirty="0"/>
              <a:t>Check </a:t>
            </a:r>
            <a:r>
              <a:rPr lang="en-US" b="1" dirty="0">
                <a:solidFill>
                  <a:schemeClr val="bg1"/>
                </a:solidFill>
              </a:rPr>
              <a:t>access modifier </a:t>
            </a:r>
            <a:r>
              <a:rPr lang="en-US" dirty="0"/>
              <a:t>of a </a:t>
            </a:r>
            <a:r>
              <a:rPr lang="en-US" b="1" dirty="0">
                <a:solidFill>
                  <a:schemeClr val="bg1"/>
                </a:solidFill>
              </a:rPr>
              <a:t>member</a:t>
            </a:r>
            <a:r>
              <a:rPr lang="en-US" dirty="0"/>
              <a:t> of the class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dirty="0"/>
              <a:t>Access Modifiers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4073" y="2632159"/>
            <a:ext cx="8777177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IsPrivate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private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everything but public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IsFamily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protected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field.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IsAssembly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27423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BB8BC17-4E08-420D-9CE0-675FE715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constructors</a:t>
            </a:r>
          </a:p>
          <a:p>
            <a:pPr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non static constructors</a:t>
            </a:r>
          </a:p>
          <a:p>
            <a:pPr>
              <a:spcBef>
                <a:spcPts val="18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Constructors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2900" y="1779293"/>
            <a:ext cx="7006409" cy="1109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publicCtors =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1372" y="3589523"/>
            <a:ext cx="6990830" cy="26780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ConstructorInfo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[] allNonStaticCtors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type.GetConstructors(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BindingFlags.NonPublic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80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E9CD9EB-D77B-4EB7-9FB4-03199451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/>
            <a:r>
              <a:rPr lang="en-US" sz="3500" dirty="0"/>
              <a:t>Reflection - What? Why? Where? When?</a:t>
            </a:r>
          </a:p>
          <a:p>
            <a:pPr marL="514350" indent="-514350"/>
            <a:r>
              <a:rPr lang="en-US" sz="3500" dirty="0"/>
              <a:t>Reflection API</a:t>
            </a:r>
          </a:p>
          <a:p>
            <a:pPr marL="819096" lvl="1" indent="-514350"/>
            <a:r>
              <a:rPr lang="en-US" dirty="0"/>
              <a:t>Type Class</a:t>
            </a:r>
          </a:p>
          <a:p>
            <a:pPr marL="819096" lvl="1" indent="-514350"/>
            <a:r>
              <a:rPr lang="en-US" dirty="0"/>
              <a:t>Reflecting Fields</a:t>
            </a:r>
          </a:p>
          <a:p>
            <a:pPr marL="819096" lvl="1" indent="-514350"/>
            <a:r>
              <a:rPr lang="en-US" dirty="0"/>
              <a:t>Reflecting Constructors</a:t>
            </a:r>
          </a:p>
          <a:p>
            <a:pPr marL="819096" lvl="1" indent="-514350"/>
            <a:r>
              <a:rPr lang="en-US" dirty="0"/>
              <a:t>Reflecting Methods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500" dirty="0"/>
              <a:t>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Applying Attributes to Code Elements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Built-in Attributes</a:t>
            </a:r>
          </a:p>
          <a:p>
            <a:pPr marL="761946" lvl="1" indent="-457200"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Defining Attributes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96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319BD047-3845-445F-9C69-69777EEC9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 certain constructor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r>
              <a:rPr lang="en-US" dirty="0"/>
              <a:t>Get constructor parameters</a:t>
            </a:r>
          </a:p>
          <a:p>
            <a:pPr>
              <a:spcAft>
                <a:spcPts val="2400"/>
              </a:spcAft>
            </a:pPr>
            <a:endParaRPr lang="en-US" dirty="0"/>
          </a:p>
          <a:p>
            <a:r>
              <a:rPr lang="en-US" dirty="0"/>
              <a:t>Instantiating objects using a specific constructor</a:t>
            </a: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 Constructors(2)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CD085E5-85F3-4E55-8ED1-88289301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1764000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ConstructorInfo constructor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GetConstructor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parametersType);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3971835-CA0E-4B4A-B639-82E7895D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4940521"/>
            <a:ext cx="8709946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StringBuilder builder =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(StringBuilder)constructor.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{ "gosho", 5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7D2BC2FD-D92D-4B77-8A91-F90E6F7C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732" y="5818527"/>
            <a:ext cx="4045802" cy="882486"/>
          </a:xfrm>
          <a:prstGeom prst="wedgeRoundRectCallout">
            <a:avLst>
              <a:gd name="adj1" fmla="val -57382"/>
              <a:gd name="adj2" fmla="val -25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Supply positional parameters in an object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0C0156-A4B8-4866-8CAE-E90F50AD7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64" y="3313453"/>
            <a:ext cx="8709946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Type[] parameterTypes =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constructor.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0015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DE66286A-BB0E-46B5-B236-A26EA7DF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all </a:t>
            </a:r>
            <a:r>
              <a:rPr lang="en-US" b="1" dirty="0">
                <a:solidFill>
                  <a:schemeClr val="bg1"/>
                </a:solidFill>
              </a:rPr>
              <a:t>public</a:t>
            </a:r>
            <a:r>
              <a:rPr lang="en-US" dirty="0"/>
              <a:t> methods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Obtain a </a:t>
            </a:r>
            <a:r>
              <a:rPr lang="en-US" b="1" dirty="0">
                <a:solidFill>
                  <a:schemeClr val="bg1"/>
                </a:solidFill>
              </a:rPr>
              <a:t>certain</a:t>
            </a:r>
            <a:r>
              <a:rPr lang="en-US" dirty="0"/>
              <a:t> method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 Methods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61385" y="1902713"/>
            <a:ext cx="10142739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MethodInfo[]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publicMethods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385" y="3146109"/>
            <a:ext cx="10142739" cy="200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appendMethod =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			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GetMethod("Append")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MethodInfo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overloadMethod = sbType.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GetMethod(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			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"Append"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[]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{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(array)</a:t>
            </a:r>
            <a:r>
              <a:rPr lang="bg-BG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}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397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110BB1D7-EF4E-47F7-ADB3-BC3243450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Obtain method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Invoke</a:t>
            </a:r>
            <a:r>
              <a:rPr lang="en-US" dirty="0"/>
              <a:t> methods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Invoke</a:t>
            </a:r>
            <a:endParaRPr lang="en-GB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572" y="1921216"/>
            <a:ext cx="9580804" cy="13247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ParameterInfo[] appendParameters =  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bg-BG" sz="2397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GetParameters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Type returnType = 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ReturnType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8578" y="4014629"/>
            <a:ext cx="9583798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appendMethod.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Invoke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(builder, new object[] { "hi!" });</a:t>
            </a:r>
          </a:p>
        </p:txBody>
      </p:sp>
      <p:sp>
        <p:nvSpPr>
          <p:cNvPr id="8" name="AutoShape 20">
            <a:extLst>
              <a:ext uri="{FF2B5EF4-FFF2-40B4-BE49-F238E27FC236}">
                <a16:creationId xmlns="" xmlns:a16="http://schemas.microsoft.com/office/drawing/2014/main" id="{0EF063E3-FB5D-4047-9CD3-209524E5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36" y="4643704"/>
            <a:ext cx="2103920" cy="709251"/>
          </a:xfrm>
          <a:prstGeom prst="wedgeRoundRectCallout">
            <a:avLst>
              <a:gd name="adj1" fmla="val 59754"/>
              <a:gd name="adj2" fmla="val -532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Target object instance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="" xmlns:a16="http://schemas.microsoft.com/office/drawing/2014/main" id="{2904EB97-F50B-4F8B-91C2-BBB48E5D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516" y="4689688"/>
            <a:ext cx="2229871" cy="680588"/>
          </a:xfrm>
          <a:prstGeom prst="wedgeRoundRectCallout">
            <a:avLst>
              <a:gd name="adj1" fmla="val -57806"/>
              <a:gd name="adj2" fmla="val -5654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Parameters for the method</a:t>
            </a:r>
            <a:endParaRPr lang="bg-BG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8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447800"/>
            <a:ext cx="2286000" cy="228600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BDF9BB00-4C7E-4E59-87A9-F49B1CE7A9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Attributes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4F86EAE4-C2FB-4D05-B61A-212AE495AD8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Data about Data</a:t>
            </a:r>
          </a:p>
        </p:txBody>
      </p:sp>
    </p:spTree>
    <p:extLst>
      <p:ext uri="{BB962C8B-B14F-4D97-AF65-F5344CB8AC3E}">
        <p14:creationId xmlns:p14="http://schemas.microsoft.com/office/powerpoint/2010/main" val="271455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holding </a:t>
            </a:r>
            <a:r>
              <a:rPr lang="en-US" dirty="0"/>
              <a:t>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Describes</a:t>
            </a:r>
            <a:r>
              <a:rPr lang="en-US" dirty="0"/>
              <a:t> parts of your code</a:t>
            </a:r>
          </a:p>
          <a:p>
            <a:r>
              <a:rPr lang="en-US" dirty="0"/>
              <a:t>Applied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, 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991000" y="3882205"/>
            <a:ext cx="6384757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void DeprecatedMethod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Console.WriteLine("Deprecated!");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3E6A5140-0EC5-4C85-93E9-801E396A6F4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52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3279AC6-E7B0-4193-B603-A69270CB7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 </a:t>
            </a:r>
            <a:r>
              <a:rPr lang="en-US" b="1" dirty="0">
                <a:solidFill>
                  <a:schemeClr val="bg1"/>
                </a:solidFill>
              </a:rPr>
              <a:t>compiler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errors</a:t>
            </a:r>
          </a:p>
          <a:p>
            <a:pPr>
              <a:spcAft>
                <a:spcPts val="2399"/>
              </a:spcAft>
            </a:pPr>
            <a:endParaRPr lang="en-US" dirty="0"/>
          </a:p>
          <a:p>
            <a:r>
              <a:rPr lang="en-US" dirty="0"/>
              <a:t>Tools, which rely on attributes: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generation </a:t>
            </a:r>
            <a:r>
              <a:rPr lang="en-US" dirty="0"/>
              <a:t>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Documentation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generation</a:t>
            </a:r>
            <a:r>
              <a:rPr lang="en-US" dirty="0"/>
              <a:t> tools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Testing</a:t>
            </a:r>
            <a:r>
              <a:rPr lang="en-US" dirty="0"/>
              <a:t> Frameworks</a:t>
            </a:r>
          </a:p>
          <a:p>
            <a:r>
              <a:rPr lang="en-US" dirty="0"/>
              <a:t>Runtime -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b="1" dirty="0"/>
              <a:t>,</a:t>
            </a:r>
            <a:r>
              <a:rPr lang="en-US" b="1" dirty="0">
                <a:solidFill>
                  <a:schemeClr val="bg1"/>
                </a:solidFill>
              </a:rPr>
              <a:t> Serialization </a:t>
            </a:r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 Usage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75577" y="1825520"/>
            <a:ext cx="8769393" cy="9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[Obsolete]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enum Coin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Enum 'Coin' is osbolete</a:t>
            </a:r>
          </a:p>
        </p:txBody>
      </p:sp>
    </p:spTree>
    <p:extLst>
      <p:ext uri="{BB962C8B-B14F-4D97-AF65-F5344CB8AC3E}">
        <p14:creationId xmlns:p14="http://schemas.microsoft.com/office/powerpoint/2010/main" val="8207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77A31D0B-A585-4364-A931-48AC3DA92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0991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Attribute's name is surrounded by </a:t>
            </a:r>
            <a:r>
              <a:rPr lang="en-US" b="1" dirty="0">
                <a:solidFill>
                  <a:schemeClr val="bg1"/>
                </a:solidFill>
              </a:rPr>
              <a:t>square brackets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[]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Placed before their target declaration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[Flags]</a:t>
            </a:r>
            <a:r>
              <a:rPr lang="en-US" dirty="0"/>
              <a:t> attribute indicates that the enum type can be treated</a:t>
            </a:r>
            <a:r>
              <a:rPr lang="bg-BG" dirty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like a set of bit flags, stored as a single integer</a:t>
            </a: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Attributes – Example</a:t>
            </a:r>
            <a:endParaRPr lang="en-US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99039" y="2533766"/>
            <a:ext cx="5874408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[Flags] </a:t>
            </a:r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// System.FlagsAttribute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enum FileAccess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 = 1,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Write = 2,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ReadWrite = Read | Write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420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2CF8DAF-AD21-4E58-9387-08EADFE1E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Attributes can accept </a:t>
            </a:r>
            <a:r>
              <a:rPr lang="en-US" b="1" dirty="0">
                <a:solidFill>
                  <a:schemeClr val="bg1"/>
                </a:solidFill>
              </a:rPr>
              <a:t>parameters</a:t>
            </a:r>
            <a:r>
              <a:rPr lang="en-US" dirty="0"/>
              <a:t> for their constructors and </a:t>
            </a:r>
            <a:br>
              <a:rPr lang="en-US" dirty="0"/>
            </a:br>
            <a:r>
              <a:rPr lang="en-US" dirty="0"/>
              <a:t>public properties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spcAft>
                <a:spcPts val="1799"/>
              </a:spcAft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bg-BG" dirty="0">
                <a:latin typeface="Consolas" panose="020B0609020204030204" pitchFamily="49" charset="0"/>
              </a:rPr>
              <a:t>[DllImport]</a:t>
            </a:r>
            <a:r>
              <a:rPr lang="en-US" dirty="0"/>
              <a:t> attribute refers to:</a:t>
            </a:r>
          </a:p>
          <a:p>
            <a:pPr lvl="1"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System.Runtime.InteropServices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DllImportAttribute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user32.dll</a:t>
            </a:r>
            <a:r>
              <a:rPr lang="bg-BG" dirty="0"/>
              <a:t>"</a:t>
            </a:r>
            <a:r>
              <a:rPr lang="en-US" dirty="0"/>
              <a:t> is passed to the constructor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"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MessageBox</a:t>
            </a:r>
            <a:r>
              <a:rPr lang="bg-BG" dirty="0"/>
              <a:t>"</a:t>
            </a:r>
            <a:r>
              <a:rPr lang="en-US" dirty="0"/>
              <a:t> value is assigned to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EntryPoint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 with Parameters</a:t>
            </a:r>
          </a:p>
        </p:txBody>
      </p:sp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756173" y="2085233"/>
            <a:ext cx="9059414" cy="20624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[DllImport("user32.dll", EntryPoint="MessageBox")]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static extern int ShowMessageBox(int hWnd,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string text, string caption, int type);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…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ShowMessageBox(0, "Some text", "Some caption", 0);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482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0FBE18E-6B88-43AE-9B9A-155FA6F11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Must </a:t>
            </a:r>
            <a:r>
              <a:rPr lang="en-US" sz="3400" b="1" dirty="0">
                <a:solidFill>
                  <a:schemeClr val="bg1"/>
                </a:solidFill>
              </a:rPr>
              <a:t>inherit</a:t>
            </a:r>
            <a:r>
              <a:rPr lang="en-US" sz="3400" dirty="0"/>
              <a:t> the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System.Attribute</a:t>
            </a:r>
            <a:r>
              <a:rPr lang="en-US" sz="3400" dirty="0"/>
              <a:t> class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Their </a:t>
            </a:r>
            <a:r>
              <a:rPr lang="en-US" sz="3400" b="1" dirty="0">
                <a:solidFill>
                  <a:schemeClr val="bg1"/>
                </a:solidFill>
              </a:rPr>
              <a:t>names</a:t>
            </a:r>
            <a:r>
              <a:rPr lang="en-US" sz="3400" dirty="0"/>
              <a:t> must end with "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3400" dirty="0"/>
              <a:t>"</a:t>
            </a:r>
            <a:endParaRPr lang="en-US" sz="34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3400" dirty="0"/>
              <a:t>Possible </a:t>
            </a:r>
            <a:r>
              <a:rPr lang="en-US" sz="3400" b="1" dirty="0">
                <a:solidFill>
                  <a:schemeClr val="bg1"/>
                </a:solidFill>
              </a:rPr>
              <a:t>targets</a:t>
            </a:r>
            <a:r>
              <a:rPr lang="en-US" sz="3400" dirty="0"/>
              <a:t> must be defined via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[AttributeUsage]</a:t>
            </a:r>
          </a:p>
          <a:p>
            <a:pPr>
              <a:spcBef>
                <a:spcPts val="1200"/>
              </a:spcBef>
            </a:pPr>
            <a:r>
              <a:rPr lang="en-US" sz="3400" dirty="0"/>
              <a:t>Can define </a:t>
            </a:r>
            <a:r>
              <a:rPr lang="en-US" sz="3400" b="1" dirty="0">
                <a:solidFill>
                  <a:schemeClr val="bg1"/>
                </a:solidFill>
              </a:rPr>
              <a:t>constructors</a:t>
            </a:r>
            <a:r>
              <a:rPr lang="en-US" sz="3400" dirty="0"/>
              <a:t> with parameters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en-US" sz="3400" dirty="0"/>
              <a:t>Can</a:t>
            </a:r>
            <a:r>
              <a:rPr lang="bg-BG" sz="3400" dirty="0"/>
              <a:t> </a:t>
            </a:r>
            <a:r>
              <a:rPr lang="en-US" sz="3400" dirty="0"/>
              <a:t>define</a:t>
            </a:r>
            <a:r>
              <a:rPr lang="bg-BG" sz="3400" dirty="0"/>
              <a:t> </a:t>
            </a:r>
            <a:r>
              <a:rPr lang="en-US" sz="3400" dirty="0"/>
              <a:t>public </a:t>
            </a:r>
            <a:r>
              <a:rPr lang="en-US" sz="3400" b="1" dirty="0">
                <a:solidFill>
                  <a:schemeClr val="bg1"/>
                </a:solidFill>
              </a:rPr>
              <a:t>fields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</a:rPr>
              <a:t>Custom Attributes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9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9CCCA17D-1309-42CF-8483-EDD87075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199" dirty="0"/>
              <a:t>Create an attribute </a:t>
            </a:r>
            <a:r>
              <a:rPr lang="en-US" sz="3199" b="1" dirty="0">
                <a:solidFill>
                  <a:schemeClr val="bg1"/>
                </a:solidFill>
              </a:rPr>
              <a:t>Author</a:t>
            </a:r>
            <a:r>
              <a:rPr lang="en-US" sz="3199" dirty="0"/>
              <a:t> with a </a:t>
            </a:r>
            <a:r>
              <a:rPr lang="en-US" sz="3199" b="1" dirty="0">
                <a:solidFill>
                  <a:schemeClr val="bg1"/>
                </a:solidFill>
              </a:rPr>
              <a:t>string</a:t>
            </a:r>
            <a:r>
              <a:rPr lang="en-US" sz="3199" dirty="0"/>
              <a:t> element called </a:t>
            </a:r>
            <a:r>
              <a:rPr lang="en-US" sz="3199" b="1" dirty="0">
                <a:solidFill>
                  <a:schemeClr val="bg1"/>
                </a:solidFill>
              </a:rPr>
              <a:t>name</a:t>
            </a:r>
            <a:r>
              <a:rPr lang="en-US" sz="3199" dirty="0"/>
              <a:t> that</a:t>
            </a:r>
            <a:r>
              <a:rPr lang="en-US" sz="3199" b="1" dirty="0" smtClean="0"/>
              <a:t>:</a:t>
            </a:r>
            <a:endParaRPr lang="en-US" sz="3199" dirty="0"/>
          </a:p>
          <a:p>
            <a:pPr lvl="1"/>
            <a:r>
              <a:rPr lang="en-US" sz="2999" dirty="0"/>
              <a:t>Can be used over </a:t>
            </a:r>
            <a:r>
              <a:rPr lang="en-US" sz="2999" b="1" dirty="0">
                <a:solidFill>
                  <a:schemeClr val="bg1"/>
                </a:solidFill>
              </a:rPr>
              <a:t>classes and methods</a:t>
            </a:r>
          </a:p>
          <a:p>
            <a:pPr lvl="1"/>
            <a:r>
              <a:rPr lang="en-US" sz="2999" dirty="0"/>
              <a:t>Allow multiple attributes of same </a:t>
            </a:r>
            <a:r>
              <a:rPr lang="en-US" sz="2999" dirty="0" smtClean="0"/>
              <a:t>type</a:t>
            </a:r>
            <a:endParaRPr lang="en-US" sz="2999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13112" y="3112984"/>
            <a:ext cx="6062777" cy="28002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("Victor")]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public class StartUp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("Georg")]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static void Main(string[] args)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  { …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endParaRPr lang="bg-BG" sz="2397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8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BE5FB9D6-1628-471F-970F-2B0D63686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3037" y="1347788"/>
            <a:ext cx="11804650" cy="537368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bg-BG" sz="3398" b="1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1218438" rtl="0" eaLnBrk="1" fontAlgn="auto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7200" b="1" i="0" u="sng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sli.do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/>
            </a:r>
            <a:b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en-US" sz="115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csharp-advanced</a:t>
            </a:r>
            <a:endParaRPr kumimoji="0" lang="en-US" sz="33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79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7704B49-0B62-4C58-B07A-5E946D92B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Create Attribute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362200" y="1600201"/>
            <a:ext cx="7239000" cy="4644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AttributeUsage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AttributeTargets.Class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AttributeTargets.Method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AllowMultiple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)]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Attribute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97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Author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Attribute(string name)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this.Name = name;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endParaRPr lang="en-US" sz="2397" b="1" noProof="1"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public string Name { get; set; }   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24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6989377-1FA3-4B18-9990-631AD873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Tracker</a:t>
            </a:r>
            <a:r>
              <a:rPr lang="en-US" dirty="0"/>
              <a:t> with a method: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PrintMethodsByAuthor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Print to the console authors for all methods</a:t>
            </a:r>
          </a:p>
          <a:p>
            <a:pPr lvl="1"/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SoftUni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attribute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reflection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2"/>
              </a:rPr>
              <a:t>https://judge.softuni.bg/Contests/1520/Reflection-and-Attributes-Lab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0C76BDF-B0A8-40AD-9AC0-D08FB0BA2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Coding Tracker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18791" y="1463468"/>
            <a:ext cx="10466692" cy="5013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type =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(StartUp);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var methods =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type.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GetMethods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(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Instance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|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BindingFlags.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foreach (var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method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 in methods)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if(method.CustomAttributes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.Any(n =&gt; n.AttributeType == typeof(AuthorAttribute))){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var attributes = method.GetCustomAttributes(false);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foreach(AuthorAttribute attr in attributes){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Console.WriteLine("{0} iw written by {1}", </a:t>
            </a:r>
            <a:br>
              <a:rPr lang="en-US" sz="2397" b="1" noProof="1">
                <a:latin typeface="Consolas" pitchFamily="49" charset="0"/>
                <a:cs typeface="Consolas" pitchFamily="49" charset="0"/>
              </a:rPr>
            </a:br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                           method.Name, attr.Name);</a:t>
            </a:r>
          </a:p>
          <a:p>
            <a:pPr defTabSz="1218438" latinLnBrk="1"/>
            <a:r>
              <a:rPr lang="en-US" sz="2397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Add the missing brackets</a:t>
            </a:r>
          </a:p>
        </p:txBody>
      </p:sp>
    </p:spTree>
    <p:extLst>
      <p:ext uri="{BB962C8B-B14F-4D97-AF65-F5344CB8AC3E}">
        <p14:creationId xmlns:p14="http://schemas.microsoft.com/office/powerpoint/2010/main" val="279587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4C76015B-F17D-488D-B670-BBB580BF8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=""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3200" dirty="0">
                <a:solidFill>
                  <a:schemeClr val="bg2"/>
                </a:solidFill>
              </a:rPr>
              <a:t>: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 to get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information about types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Allows us to dynamically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call methods</a:t>
            </a:r>
            <a:r>
              <a:rPr lang="en-GB" sz="3000" dirty="0">
                <a:solidFill>
                  <a:schemeClr val="bg2"/>
                </a:solidFill>
              </a:rPr>
              <a:t>,</a:t>
            </a:r>
            <a:br>
              <a:rPr lang="en-GB" sz="3000" dirty="0">
                <a:solidFill>
                  <a:schemeClr val="bg2"/>
                </a:solidFill>
              </a:rPr>
            </a:b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GB" sz="3000" dirty="0">
                <a:solidFill>
                  <a:schemeClr val="bg2"/>
                </a:solidFill>
              </a:rPr>
              <a:t>/</a:t>
            </a:r>
            <a:r>
              <a:rPr lang="en-GB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GB" sz="3000" dirty="0">
                <a:solidFill>
                  <a:schemeClr val="bg2"/>
                </a:solidFill>
              </a:rPr>
              <a:t> values, etc.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dirty="0">
                <a:solidFill>
                  <a:schemeClr val="bg2"/>
                </a:solidFill>
              </a:rPr>
              <a:t> allow adding metadata in 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classes / types / etc.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Built-in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Custom attributes</a:t>
            </a:r>
          </a:p>
          <a:p>
            <a:pPr marL="891841" lvl="1" indent="-358775">
              <a:lnSpc>
                <a:spcPct val="95000"/>
              </a:lnSpc>
              <a:buClr>
                <a:schemeClr val="bg2"/>
              </a:buClr>
            </a:pPr>
            <a:r>
              <a:rPr lang="en-GB" sz="3000" dirty="0">
                <a:solidFill>
                  <a:schemeClr val="bg2"/>
                </a:solidFill>
              </a:rPr>
              <a:t>Can be accessed at runtime</a:t>
            </a: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325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7" name="Picture 16" descr="Graphical user interface, text, application&#10;&#10;Description automatically generated">
            <a:hlinkClick r:id="rId2"/>
            <a:extLst>
              <a:ext uri="{FF2B5EF4-FFF2-40B4-BE49-F238E27FC236}">
                <a16:creationId xmlns:a16="http://schemas.microsoft.com/office/drawing/2014/main" xmlns="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85251" y="2823602"/>
            <a:ext cx="2217855" cy="1092173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4"/>
            <a:extLst>
              <a:ext uri="{FF2B5EF4-FFF2-40B4-BE49-F238E27FC236}">
                <a16:creationId xmlns:a16="http://schemas.microsoft.com/office/drawing/2014/main" xmlns="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58" y="1068463"/>
            <a:ext cx="2089504" cy="1639964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6"/>
            <a:extLst>
              <a:ext uri="{FF2B5EF4-FFF2-40B4-BE49-F238E27FC236}">
                <a16:creationId xmlns:a16="http://schemas.microsoft.com/office/drawing/2014/main" xmlns="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517" y="1367878"/>
            <a:ext cx="2045805" cy="2515334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8"/>
            <a:extLst>
              <a:ext uri="{FF2B5EF4-FFF2-40B4-BE49-F238E27FC236}">
                <a16:creationId xmlns:a16="http://schemas.microsoft.com/office/drawing/2014/main" xmlns="" id="{C179D76D-17E7-4F4E-9808-BBF903658DA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16985" r="2532" b="21422"/>
          <a:stretch/>
        </p:blipFill>
        <p:spPr>
          <a:xfrm>
            <a:off x="3593620" y="3099687"/>
            <a:ext cx="4455001" cy="540001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xmlns="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49982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xmlns="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29" y="1793140"/>
            <a:ext cx="2376275" cy="535946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hlinkClick r:id="rId14"/>
            <a:extLst>
              <a:ext uri="{FF2B5EF4-FFF2-40B4-BE49-F238E27FC236}">
                <a16:creationId xmlns:a16="http://schemas.microsoft.com/office/drawing/2014/main" xmlns="" id="{B2C7AFA4-B03B-4F90-BCF5-42B64D45FD93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877702" y="5756803"/>
            <a:ext cx="1704391" cy="759297"/>
          </a:xfrm>
          <a:prstGeom prst="rect">
            <a:avLst/>
          </a:prstGeom>
        </p:spPr>
      </p:pic>
      <p:pic>
        <p:nvPicPr>
          <p:cNvPr id="28" name="Picture 27" descr="A picture containing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xmlns="" id="{8D7EE580-66D1-490E-AB52-9AAD1973ADF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2" y="4261665"/>
            <a:ext cx="1827471" cy="1092173"/>
          </a:xfrm>
          <a:prstGeom prst="rect">
            <a:avLst/>
          </a:prstGeom>
        </p:spPr>
      </p:pic>
      <p:pic>
        <p:nvPicPr>
          <p:cNvPr id="29" name="Picture 28" descr="Logo, company name&#10;&#10;Description automatically generated">
            <a:hlinkClick r:id="rId18"/>
            <a:extLst>
              <a:ext uri="{FF2B5EF4-FFF2-40B4-BE49-F238E27FC236}">
                <a16:creationId xmlns:a16="http://schemas.microsoft.com/office/drawing/2014/main" xmlns="" id="{D90A1DB9-C677-4980-898B-02F96A34874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5" t="30252" r="7839" b="28040"/>
          <a:stretch/>
        </p:blipFill>
        <p:spPr>
          <a:xfrm>
            <a:off x="8454322" y="4248225"/>
            <a:ext cx="2700000" cy="765000"/>
          </a:xfrm>
          <a:prstGeom prst="rect">
            <a:avLst/>
          </a:prstGeom>
        </p:spPr>
      </p:pic>
      <p:pic>
        <p:nvPicPr>
          <p:cNvPr id="31" name="Picture 30" descr="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xmlns="" id="{51539337-EA92-4DEC-B27C-1C96A708D3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611" y="4109323"/>
            <a:ext cx="3711886" cy="1327171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xmlns="" id="{F70938FD-B0F5-423E-8C2C-99B884B6B04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322" y="5499000"/>
            <a:ext cx="2657856" cy="916485"/>
          </a:xfrm>
          <a:prstGeom prst="rect">
            <a:avLst/>
          </a:prstGeom>
        </p:spPr>
      </p:pic>
      <p:pic>
        <p:nvPicPr>
          <p:cNvPr id="33" name="Picture 32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xmlns="" id="{FFB981A5-A282-4429-A0A1-AD728C389669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500" y="5436494"/>
            <a:ext cx="2391414" cy="11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4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=""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=""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2800" dirty="0">
                <a:hlinkClick r:id="rId4"/>
              </a:rPr>
              <a:t>about.softuni.bg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916EF1F0-3B56-4EF6-8FED-AB364F71B9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7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FD19B4A-4A8D-4026-8B89-E7AF4C2F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565" y="1524000"/>
            <a:ext cx="2285695" cy="228569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F81D84D8-7695-4B09-87CD-C81398B1E73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10A5CC2-0316-4454-A205-735E6CB0AE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What? Why? Where? When?</a:t>
            </a:r>
          </a:p>
        </p:txBody>
      </p:sp>
    </p:spTree>
    <p:extLst>
      <p:ext uri="{BB962C8B-B14F-4D97-AF65-F5344CB8AC3E}">
        <p14:creationId xmlns:p14="http://schemas.microsoft.com/office/powerpoint/2010/main" val="22802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96766" y="1121143"/>
            <a:ext cx="10129234" cy="554658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Programming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technique</a:t>
            </a:r>
            <a:r>
              <a:rPr lang="en-US" b="1" dirty="0"/>
              <a:t>,</a:t>
            </a:r>
            <a:r>
              <a:rPr lang="en-US" dirty="0"/>
              <a:t> in which computer </a:t>
            </a:r>
            <a:br>
              <a:rPr lang="en-US" dirty="0"/>
            </a:br>
            <a:r>
              <a:rPr lang="en-US" dirty="0"/>
              <a:t>programs have the ability to treat other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as their data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Programs can be designed to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Read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Generate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Analyze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 smtClean="0">
                <a:solidFill>
                  <a:schemeClr val="bg1"/>
                </a:solidFill>
              </a:rPr>
              <a:t>Transform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itself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while </a:t>
            </a:r>
            <a:r>
              <a:rPr lang="en-US" b="1" dirty="0">
                <a:solidFill>
                  <a:schemeClr val="bg1"/>
                </a:solidFill>
              </a:rPr>
              <a:t>running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r>
              <a:rPr lang="en-US" sz="4000" dirty="0"/>
              <a:t>What is </a:t>
            </a:r>
            <a:r>
              <a:rPr lang="en-GB" dirty="0"/>
              <a:t>Metaprogramming?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27A78AA4-069C-4AA4-9569-D28DCC1BC1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7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ability of a programming language to be its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own metalanguage</a:t>
            </a:r>
          </a:p>
          <a:p>
            <a:r>
              <a:rPr lang="en-US" dirty="0"/>
              <a:t>Programs can examine information 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 smtClean="0">
                <a:solidFill>
                  <a:schemeClr val="bg1"/>
                </a:solidFill>
              </a:rPr>
              <a:t>themselves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6069B9FF-9560-4F86-9AA8-812578660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2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Whenever we want:</a:t>
            </a:r>
          </a:p>
          <a:p>
            <a:pPr lvl="1"/>
            <a:r>
              <a:rPr lang="en-GB" dirty="0"/>
              <a:t>Code to become more </a:t>
            </a:r>
            <a:r>
              <a:rPr lang="en-GB" b="1" dirty="0">
                <a:solidFill>
                  <a:schemeClr val="bg1"/>
                </a:solidFill>
              </a:rPr>
              <a:t>extendible</a:t>
            </a:r>
            <a:r>
              <a:rPr lang="en-GB" dirty="0"/>
              <a:t> (e.g. plugins)</a:t>
            </a:r>
          </a:p>
          <a:p>
            <a:pPr lvl="1"/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reduce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code</a:t>
            </a:r>
            <a:r>
              <a:rPr lang="en-US" dirty="0"/>
              <a:t> length significantly (e.g. mapping)</a:t>
            </a:r>
          </a:p>
          <a:p>
            <a:pPr lvl="1"/>
            <a:r>
              <a:rPr lang="en-US" dirty="0"/>
              <a:t>Dynamic object </a:t>
            </a:r>
            <a:r>
              <a:rPr lang="en-US" b="1" dirty="0">
                <a:solidFill>
                  <a:schemeClr val="bg1"/>
                </a:solidFill>
              </a:rPr>
              <a:t>initialization</a:t>
            </a:r>
            <a:r>
              <a:rPr lang="en-US" dirty="0"/>
              <a:t> (e.g. IoC containers)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Assembly</a:t>
            </a:r>
            <a:r>
              <a:rPr lang="en-US" dirty="0"/>
              <a:t> information at run time (e.g. ASP.NET Core)</a:t>
            </a:r>
          </a:p>
          <a:p>
            <a:pPr lvl="1"/>
            <a:r>
              <a:rPr lang="en-US" dirty="0"/>
              <a:t>Examine other </a:t>
            </a:r>
            <a:r>
              <a:rPr lang="en-US" b="1" dirty="0">
                <a:solidFill>
                  <a:schemeClr val="bg1"/>
                </a:solidFill>
              </a:rPr>
              <a:t>programs</a:t>
            </a:r>
            <a:r>
              <a:rPr lang="en-US" dirty="0"/>
              <a:t> (e.g. unit testing)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</a:t>
            </a:r>
            <a:r>
              <a:rPr lang="en-GB"/>
              <a:t>Reflection?</a:t>
            </a:r>
            <a:endParaRPr lang="en-GB" dirty="0"/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E5143E4E-2899-4185-B34F-24F889F432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4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959003E6-5632-49E9-8C5B-B1B269161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If it is </a:t>
            </a: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perform</a:t>
            </a:r>
            <a:r>
              <a:rPr lang="en-US" dirty="0"/>
              <a:t> an operation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using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reflection</a:t>
            </a:r>
            <a:r>
              <a:rPr lang="en-US" dirty="0"/>
              <a:t>, then it is preferable to </a:t>
            </a:r>
            <a:r>
              <a:rPr lang="en-US" b="1" dirty="0">
                <a:solidFill>
                  <a:schemeClr val="bg1"/>
                </a:solidFill>
              </a:rPr>
              <a:t>avoid using it</a:t>
            </a:r>
          </a:p>
          <a:p>
            <a:pPr>
              <a:buClr>
                <a:schemeClr val="tx1"/>
              </a:buClr>
            </a:pPr>
            <a:r>
              <a:rPr lang="en-GB" dirty="0"/>
              <a:t>Cons from using Reflection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Performance</a:t>
            </a:r>
            <a:r>
              <a:rPr lang="en-GB" dirty="0"/>
              <a:t> overhead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Security</a:t>
            </a:r>
            <a:r>
              <a:rPr lang="en-GB" dirty="0"/>
              <a:t> restrictions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Exposure of </a:t>
            </a:r>
            <a:r>
              <a:rPr lang="en-GB" b="1" dirty="0">
                <a:solidFill>
                  <a:schemeClr val="bg1"/>
                </a:solidFill>
              </a:rPr>
              <a:t>internals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Not to Use Reflection?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4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13" y="1524000"/>
            <a:ext cx="2209800" cy="22098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="" xmlns:a16="http://schemas.microsoft.com/office/drawing/2014/main" id="{4E75A9D8-330D-45CE-A4FD-BDCD125B491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Reflection 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EA163448-F3C4-465A-9CAA-00995786CA6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Reflecting Class and Members</a:t>
            </a:r>
          </a:p>
        </p:txBody>
      </p:sp>
    </p:spTree>
    <p:extLst>
      <p:ext uri="{BB962C8B-B14F-4D97-AF65-F5344CB8AC3E}">
        <p14:creationId xmlns:p14="http://schemas.microsoft.com/office/powerpoint/2010/main" val="21047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Words>1875</Words>
  <Application>Microsoft Office PowerPoint</Application>
  <PresentationFormat>Widescreen</PresentationFormat>
  <Paragraphs>435</Paragraphs>
  <Slides>38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맑은 고딕</vt:lpstr>
      <vt:lpstr>Arial</vt:lpstr>
      <vt:lpstr>Calibri</vt:lpstr>
      <vt:lpstr>Consolas</vt:lpstr>
      <vt:lpstr>Wingdings</vt:lpstr>
      <vt:lpstr>Wingdings 2</vt:lpstr>
      <vt:lpstr>1_SoftUni</vt:lpstr>
      <vt:lpstr>Reflection and Attributes</vt:lpstr>
      <vt:lpstr>Table of Contents</vt:lpstr>
      <vt:lpstr>Questions</vt:lpstr>
      <vt:lpstr>What? Why? Where? When?</vt:lpstr>
      <vt:lpstr>What is Metaprogramming?</vt:lpstr>
      <vt:lpstr>What is Reflection?</vt:lpstr>
      <vt:lpstr>When to Use Reflection?</vt:lpstr>
      <vt:lpstr>When Not to Use Reflection?</vt:lpstr>
      <vt:lpstr>Reflecting Class and Members</vt:lpstr>
      <vt:lpstr>Type Class</vt:lpstr>
      <vt:lpstr>Class Name</vt:lpstr>
      <vt:lpstr>Base Class and Interfaces</vt:lpstr>
      <vt:lpstr>Creating New Instances Dynamically</vt:lpstr>
      <vt:lpstr>Reflect Fields</vt:lpstr>
      <vt:lpstr>Binding Flags</vt:lpstr>
      <vt:lpstr>Field Type and Name</vt:lpstr>
      <vt:lpstr>Changing a Field’s State</vt:lpstr>
      <vt:lpstr>Access Modifiers</vt:lpstr>
      <vt:lpstr>Reflect Constructors</vt:lpstr>
      <vt:lpstr>Reflect Constructors(2)</vt:lpstr>
      <vt:lpstr>Reflect Methods</vt:lpstr>
      <vt:lpstr>Method Invoke</vt:lpstr>
      <vt:lpstr>Data about Data</vt:lpstr>
      <vt:lpstr>Attributes</vt:lpstr>
      <vt:lpstr>Attributes Usage</vt:lpstr>
      <vt:lpstr>Applying Attributes – Example</vt:lpstr>
      <vt:lpstr>Attributes with Parameters</vt:lpstr>
      <vt:lpstr>Custom Attributes Requirements</vt:lpstr>
      <vt:lpstr>Problem: Create Attribute</vt:lpstr>
      <vt:lpstr>Solution: Create Attribute</vt:lpstr>
      <vt:lpstr>Problem: Coding Tracker</vt:lpstr>
      <vt:lpstr>Solution: Coding Tracker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Reflection and Attributes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Microsoft account</cp:lastModifiedBy>
  <cp:revision>37</cp:revision>
  <dcterms:created xsi:type="dcterms:W3CDTF">2018-05-23T13:08:44Z</dcterms:created>
  <dcterms:modified xsi:type="dcterms:W3CDTF">2022-04-27T05:40:36Z</dcterms:modified>
  <cp:category>programming;education;software engineering;software development</cp:category>
</cp:coreProperties>
</file>