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</p:sldMasterIdLst>
  <p:notesMasterIdLst>
    <p:notesMasterId r:id="rId49"/>
  </p:notesMasterIdLst>
  <p:handoutMasterIdLst>
    <p:handoutMasterId r:id="rId50"/>
  </p:handout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609" r:id="rId15"/>
    <p:sldId id="599" r:id="rId16"/>
    <p:sldId id="307" r:id="rId17"/>
    <p:sldId id="682" r:id="rId18"/>
    <p:sldId id="706" r:id="rId19"/>
    <p:sldId id="721" r:id="rId20"/>
    <p:sldId id="686" r:id="rId21"/>
    <p:sldId id="684" r:id="rId22"/>
    <p:sldId id="723" r:id="rId23"/>
    <p:sldId id="716" r:id="rId24"/>
    <p:sldId id="685" r:id="rId25"/>
    <p:sldId id="724" r:id="rId26"/>
    <p:sldId id="717" r:id="rId27"/>
    <p:sldId id="725" r:id="rId28"/>
    <p:sldId id="718" r:id="rId29"/>
    <p:sldId id="720" r:id="rId30"/>
    <p:sldId id="726" r:id="rId31"/>
    <p:sldId id="719" r:id="rId32"/>
    <p:sldId id="532" r:id="rId33"/>
    <p:sldId id="310" r:id="rId34"/>
    <p:sldId id="311" r:id="rId35"/>
    <p:sldId id="313" r:id="rId36"/>
    <p:sldId id="526" r:id="rId37"/>
    <p:sldId id="321" r:id="rId38"/>
    <p:sldId id="533" r:id="rId39"/>
    <p:sldId id="545" r:id="rId40"/>
    <p:sldId id="732" r:id="rId41"/>
    <p:sldId id="735" r:id="rId42"/>
    <p:sldId id="554" r:id="rId43"/>
    <p:sldId id="401" r:id="rId44"/>
    <p:sldId id="738" r:id="rId45"/>
    <p:sldId id="319" r:id="rId46"/>
    <p:sldId id="405" r:id="rId47"/>
    <p:sldId id="49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5482EB-4CC0-4EC7-8FA2-DF8E43AE6011}">
          <p14:sldIdLst>
            <p14:sldId id="291"/>
            <p14:sldId id="292"/>
            <p14:sldId id="293"/>
          </p14:sldIdLst>
        </p14:section>
        <p14:section name="Seven Testing Principles" id="{7BEA4179-EB04-4418-B5A4-565C3CF21297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What is Unit Testing" id="{C05BD989-252A-4AFA-B744-CDDCCB8E14D8}">
          <p14:sldIdLst>
            <p14:sldId id="302"/>
            <p14:sldId id="609"/>
            <p14:sldId id="599"/>
          </p14:sldIdLst>
        </p14:section>
        <p14:section name="Unit Testing Frameworks" id="{6F4F91BA-177C-4259-B6D6-2C748D26FE52}">
          <p14:sldIdLst>
            <p14:sldId id="307"/>
            <p14:sldId id="682"/>
            <p14:sldId id="706"/>
            <p14:sldId id="721"/>
          </p14:sldIdLst>
        </p14:section>
        <p14:section name="NUnit: First Steps" id="{C42B440D-C8C0-4126-AC73-210523E2EE6E}">
          <p14:sldIdLst>
            <p14:sldId id="686"/>
            <p14:sldId id="684"/>
            <p14:sldId id="723"/>
            <p14:sldId id="716"/>
            <p14:sldId id="685"/>
            <p14:sldId id="724"/>
            <p14:sldId id="717"/>
            <p14:sldId id="725"/>
            <p14:sldId id="718"/>
          </p14:sldIdLst>
        </p14:section>
        <p14:section name="NUnit: Test Classes and Methods" id="{ACFE913A-A232-4D13-A956-83B59A782A36}">
          <p14:sldIdLst>
            <p14:sldId id="720"/>
            <p14:sldId id="726"/>
            <p14:sldId id="719"/>
            <p14:sldId id="532"/>
            <p14:sldId id="310"/>
            <p14:sldId id="311"/>
            <p14:sldId id="313"/>
            <p14:sldId id="526"/>
          </p14:sldIdLst>
        </p14:section>
        <p14:section name="Good Practices" id="{C2790E82-D56E-4E20-948C-32C63B29B72E}">
          <p14:sldIdLst>
            <p14:sldId id="321"/>
            <p14:sldId id="533"/>
            <p14:sldId id="545"/>
            <p14:sldId id="732"/>
            <p14:sldId id="735"/>
          </p14:sldIdLst>
        </p14:section>
        <p14:section name="Conclusion" id="{384A5352-A1E2-40E1-AEDA-8C1DFB0C031C}">
          <p14:sldIdLst>
            <p14:sldId id="554"/>
            <p14:sldId id="401"/>
            <p14:sldId id="738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30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B0CE9A7C-F4CB-400F-AAA0-F307462C51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1667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590CC82-2FC4-408D-89F1-83A6496603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9401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9F93855-908C-494A-8686-4981DB527E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0551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723BC2D9-E122-465E-906E-9A8CAC5B41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3900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3CD9DBB2-F6E4-4BA8-BBE3-EF97B4BEED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1241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2DD27B6-6ADB-420E-A643-C8A3AD7B80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0582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6CB802A7-039C-436B-ABC4-6F14400184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9948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7C82559-23AA-443D-9BA0-3FA3289698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537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20345B7-0DDF-4254-9297-E8803A34DC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1657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4A3F2C3A-44CA-42F6-A93B-62A13F09E5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633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E33BD6D-2A89-4B21-862F-DBDEA32EE7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467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A8992306-FD29-45BA-B52C-DBB65728F7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534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Unit testing </a:t>
            </a:r>
            <a:r>
              <a:rPr lang="en-US" dirty="0"/>
              <a:t>is an important concept and practice in software development.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Unit tests </a:t>
            </a:r>
            <a:r>
              <a:rPr lang="en-US" dirty="0"/>
              <a:t>are pieces of code that </a:t>
            </a:r>
            <a:r>
              <a:rPr lang="en-US" b="1" dirty="0"/>
              <a:t>test specific functionality </a:t>
            </a:r>
            <a:r>
              <a:rPr lang="en-US" dirty="0"/>
              <a:t>in certain software component (called "</a:t>
            </a:r>
            <a:r>
              <a:rPr lang="en-US" b="1" i="1" dirty="0"/>
              <a:t>unit</a:t>
            </a:r>
            <a:r>
              <a:rPr lang="en-US" dirty="0"/>
              <a:t>").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are</a:t>
            </a:r>
            <a:r>
              <a:rPr lang="en-US" b="1" dirty="0"/>
              <a:t> written by developers</a:t>
            </a:r>
            <a:r>
              <a:rPr lang="en-US" b="0" dirty="0"/>
              <a:t> (not by QA engineers).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Unit tests are</a:t>
            </a:r>
            <a:r>
              <a:rPr lang="en-US" dirty="0"/>
              <a:t> part of the product </a:t>
            </a:r>
            <a:r>
              <a:rPr lang="en-US" b="1" dirty="0"/>
              <a:t>source code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They aim to improve the </a:t>
            </a:r>
            <a:r>
              <a:rPr lang="en-US" b="1" dirty="0"/>
              <a:t>code quality</a:t>
            </a:r>
            <a:r>
              <a:rPr lang="en-US" dirty="0"/>
              <a:t>, </a:t>
            </a:r>
            <a:r>
              <a:rPr lang="en-US" b="1" dirty="0"/>
              <a:t>reliability</a:t>
            </a:r>
            <a:r>
              <a:rPr lang="en-US" dirty="0"/>
              <a:t> and </a:t>
            </a:r>
            <a:r>
              <a:rPr lang="en-US" b="1" dirty="0"/>
              <a:t>maintainability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 simple example to </a:t>
            </a:r>
            <a:r>
              <a:rPr lang="en-US" b="1" dirty="0"/>
              <a:t>illustrate the idea of "unit testing"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have a </a:t>
            </a:r>
            <a:r>
              <a:rPr lang="en-US" b="1" dirty="0"/>
              <a:t>function, which sums the elements </a:t>
            </a:r>
            <a:r>
              <a:rPr lang="en-US" dirty="0"/>
              <a:t>of given array of numbers.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want to </a:t>
            </a:r>
            <a:r>
              <a:rPr lang="en-US" b="1" dirty="0"/>
              <a:t>test this function</a:t>
            </a:r>
            <a:r>
              <a:rPr lang="en-US" dirty="0"/>
              <a:t>, but not by hand.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want to </a:t>
            </a:r>
            <a:r>
              <a:rPr lang="en-US" b="1" dirty="0"/>
              <a:t>write code</a:t>
            </a:r>
            <a:r>
              <a:rPr lang="en-US" dirty="0"/>
              <a:t>, which confirms that this function works correctly.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an </a:t>
            </a:r>
            <a:r>
              <a:rPr lang="en-US" b="1" dirty="0"/>
              <a:t>example </a:t>
            </a:r>
            <a:r>
              <a:rPr lang="en-US" b="0" dirty="0"/>
              <a:t>of </a:t>
            </a:r>
            <a:r>
              <a:rPr lang="en-US" dirty="0"/>
              <a:t>how we can </a:t>
            </a:r>
            <a:r>
              <a:rPr lang="en-US" b="1" dirty="0"/>
              <a:t>test the "sum" function</a:t>
            </a:r>
            <a:r>
              <a:rPr lang="en-U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</a:t>
            </a:r>
            <a:r>
              <a:rPr lang="en-US" b="1" dirty="0"/>
              <a:t>write a function </a:t>
            </a:r>
            <a:r>
              <a:rPr lang="en-US" b="0" dirty="0"/>
              <a:t>to hold the test cases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the </a:t>
            </a:r>
            <a:r>
              <a:rPr lang="en-US" b="1" dirty="0"/>
              <a:t>first test</a:t>
            </a:r>
            <a:r>
              <a:rPr lang="en-US" dirty="0"/>
              <a:t> case, the first check.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checks whether the sum of the array of two elements </a:t>
            </a:r>
            <a:r>
              <a:rPr lang="en-US" b="1" dirty="0"/>
              <a:t>[1, 2]</a:t>
            </a:r>
            <a:r>
              <a:rPr lang="en-US" dirty="0"/>
              <a:t> is </a:t>
            </a:r>
            <a:r>
              <a:rPr lang="en-US" b="1" dirty="0"/>
              <a:t>3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If the execution result is not as expected, the </a:t>
            </a:r>
            <a:r>
              <a:rPr lang="en-US" b="1" dirty="0"/>
              <a:t>function will fail with an error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second test</a:t>
            </a:r>
            <a:r>
              <a:rPr lang="en-US" dirty="0"/>
              <a:t> checks whether the sum of the array, holding a single element </a:t>
            </a:r>
            <a:r>
              <a:rPr lang="en-US" b="1" dirty="0"/>
              <a:t>[-2]</a:t>
            </a:r>
            <a:r>
              <a:rPr lang="en-US" dirty="0"/>
              <a:t> is </a:t>
            </a:r>
            <a:r>
              <a:rPr lang="en-US" b="1" dirty="0"/>
              <a:t>-2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third test</a:t>
            </a:r>
            <a:r>
              <a:rPr lang="en-US" dirty="0"/>
              <a:t> checks whether the sum of an </a:t>
            </a:r>
            <a:r>
              <a:rPr lang="en-US" b="1" dirty="0"/>
              <a:t>empty array</a:t>
            </a:r>
            <a:r>
              <a:rPr lang="en-US" dirty="0"/>
              <a:t> is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example is just a simple way to illustrate </a:t>
            </a:r>
            <a:r>
              <a:rPr lang="en-US" b="1" dirty="0"/>
              <a:t>the concept of "unit testing"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Don't follow it as best practice. </a:t>
            </a:r>
            <a:r>
              <a:rPr lang="en-US" b="0" dirty="0"/>
              <a:t>It is not!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combines multiple test cases in a single test function, and this is a bad practice.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But </a:t>
            </a:r>
            <a:r>
              <a:rPr lang="en-US" b="1" dirty="0"/>
              <a:t>the idea of unit testing is clear</a:t>
            </a:r>
            <a:r>
              <a:rPr lang="en-US" dirty="0"/>
              <a:t>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execute the code with sample input data and entrance conditions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</a:t>
            </a:r>
            <a:r>
              <a:rPr lang="en-US" b="1" dirty="0"/>
              <a:t>check whether the returned result, exit conditions and behavior are correct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testing usually is performed within a </a:t>
            </a:r>
            <a:r>
              <a:rPr lang="en-US" b="1" dirty="0"/>
              <a:t>unit testing framework</a:t>
            </a:r>
            <a:r>
              <a:rPr lang="en-US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which organizes and structures the tests consistently.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72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testing is done at </a:t>
            </a:r>
            <a:r>
              <a:rPr lang="en-US" b="1" dirty="0"/>
              <a:t>several levels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unit testing</a:t>
            </a:r>
            <a:r>
              <a:rPr lang="en-US" dirty="0"/>
              <a:t>, </a:t>
            </a:r>
            <a:r>
              <a:rPr lang="en-US" b="1" dirty="0"/>
              <a:t>integration testing </a:t>
            </a:r>
            <a:r>
              <a:rPr lang="en-US" dirty="0"/>
              <a:t>and </a:t>
            </a:r>
            <a:r>
              <a:rPr lang="en-US" b="1" dirty="0"/>
              <a:t>system testing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Unit tests</a:t>
            </a:r>
            <a:r>
              <a:rPr lang="en-US" dirty="0"/>
              <a:t> test a </a:t>
            </a:r>
            <a:r>
              <a:rPr lang="en-US" b="1" dirty="0"/>
              <a:t>single component</a:t>
            </a:r>
            <a:r>
              <a:rPr lang="en-US" dirty="0"/>
              <a:t> (called "</a:t>
            </a:r>
            <a:r>
              <a:rPr lang="en-US" b="1" i="1" dirty="0"/>
              <a:t>unit</a:t>
            </a:r>
            <a:r>
              <a:rPr lang="en-US" dirty="0"/>
              <a:t>").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can be a </a:t>
            </a:r>
            <a:r>
              <a:rPr lang="en-US" b="1" dirty="0"/>
              <a:t>function</a:t>
            </a:r>
            <a:r>
              <a:rPr lang="en-US" dirty="0"/>
              <a:t> or </a:t>
            </a:r>
            <a:r>
              <a:rPr lang="en-US" b="1" dirty="0"/>
              <a:t>method</a:t>
            </a:r>
            <a:r>
              <a:rPr lang="en-US" dirty="0"/>
              <a:t> in the code, a </a:t>
            </a:r>
            <a:r>
              <a:rPr lang="en-US" b="1" dirty="0"/>
              <a:t>class</a:t>
            </a:r>
            <a:r>
              <a:rPr lang="en-US" dirty="0"/>
              <a:t> or other code component.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a set of unit tests can demonstrate that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service for </a:t>
            </a:r>
            <a:r>
              <a:rPr lang="en-US" b="1" dirty="0"/>
              <a:t>registering a new user</a:t>
            </a:r>
            <a:r>
              <a:rPr lang="bg-BG" b="0" dirty="0"/>
              <a:t> </a:t>
            </a:r>
            <a:r>
              <a:rPr lang="en-US" b="0" dirty="0"/>
              <a:t>checks for duplicated username and invalid password</a:t>
            </a:r>
            <a:endParaRPr lang="en-US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when the input data is correct, it stores the new user in the user repository.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this case, the unit test </a:t>
            </a:r>
            <a:r>
              <a:rPr lang="en-US" b="1" dirty="0"/>
              <a:t>will not use a real database </a:t>
            </a:r>
            <a:r>
              <a:rPr lang="en-US" dirty="0"/>
              <a:t>(which is an external component).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Instead it will use a </a:t>
            </a:r>
            <a:r>
              <a:rPr lang="en-US" b="1" dirty="0"/>
              <a:t>fake implementation</a:t>
            </a:r>
            <a:r>
              <a:rPr lang="en-US" b="0" dirty="0"/>
              <a:t> (</a:t>
            </a:r>
            <a:r>
              <a:rPr lang="en-US" b="1" dirty="0"/>
              <a:t>mock</a:t>
            </a:r>
            <a:r>
              <a:rPr lang="en-US" b="0" dirty="0"/>
              <a:t>) </a:t>
            </a:r>
            <a:r>
              <a:rPr lang="en-US" dirty="0"/>
              <a:t>of the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accessing the user repository (the database table holding the users).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way the unit tests </a:t>
            </a:r>
            <a:r>
              <a:rPr lang="en-US" b="0" dirty="0"/>
              <a:t>check</a:t>
            </a:r>
            <a:r>
              <a:rPr lang="en-US" b="1" dirty="0"/>
              <a:t> only certain component</a:t>
            </a:r>
            <a:r>
              <a:rPr lang="en-US" dirty="0"/>
              <a:t>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isolated from the other components, which may not exist at this time.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Unit testing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aims to verify each component of the software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by isolating it from the other components</a:t>
            </a:r>
            <a:endParaRPr lang="bg-BG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then perform tests to demonstrate that it works correctly.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When a component is dependent on other components,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external dependencies are replaced during the testing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by mock objects, stubs or using other techniques.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Unit tests are </a:t>
            </a:r>
            <a:r>
              <a:rPr lang="en-US" b="1" dirty="0"/>
              <a:t>automated tests,</a:t>
            </a:r>
            <a:r>
              <a:rPr lang="en-US" dirty="0"/>
              <a:t> </a:t>
            </a:r>
            <a:r>
              <a:rPr lang="en-US" b="1" dirty="0"/>
              <a:t>written by developers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that examine the functionality of single component (or unit).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They </a:t>
            </a:r>
            <a:r>
              <a:rPr lang="en-US" dirty="0"/>
              <a:t>are small </a:t>
            </a:r>
            <a:r>
              <a:rPr lang="en-US" b="1" dirty="0"/>
              <a:t>pieces of code </a:t>
            </a:r>
            <a:r>
              <a:rPr lang="en-US" dirty="0"/>
              <a:t>(functions or methods),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which automate the testing of certain unit.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Unit testing is performed at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earliest stages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of the development process</a:t>
            </a:r>
            <a:r>
              <a:rPr lang="bg-BG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long before the software is developed and ready for testing by QA engineers.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When unit testing is implemented,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 each unit, developers write </a:t>
            </a:r>
            <a:r>
              <a:rPr lang="en-US" b="1" dirty="0"/>
              <a:t>multiple unit tests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cover fully its functionality.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tests are examples of </a:t>
            </a:r>
            <a:r>
              <a:rPr lang="en-US" b="1" dirty="0"/>
              <a:t>automated</a:t>
            </a:r>
            <a:r>
              <a:rPr lang="en-US" dirty="0"/>
              <a:t>, </a:t>
            </a:r>
            <a:r>
              <a:rPr lang="en-US" b="1" dirty="0"/>
              <a:t>functional</a:t>
            </a:r>
            <a:r>
              <a:rPr lang="en-US" dirty="0"/>
              <a:t>, </a:t>
            </a:r>
            <a:r>
              <a:rPr lang="en-US" b="1" dirty="0"/>
              <a:t>white-box</a:t>
            </a:r>
            <a:r>
              <a:rPr lang="en-US" dirty="0"/>
              <a:t> tests,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based on a </a:t>
            </a:r>
            <a:r>
              <a:rPr lang="en-US" b="1" dirty="0"/>
              <a:t>unit testing framework</a:t>
            </a:r>
            <a:r>
              <a:rPr lang="en-US" dirty="0"/>
              <a:t>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such as JUnit, NUnit or Mocha.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learn how to write simple unit tests with </a:t>
            </a:r>
            <a:r>
              <a:rPr lang="en-US" b="1" dirty="0"/>
              <a:t>live code examples </a:t>
            </a:r>
            <a:r>
              <a:rPr lang="en-US" dirty="0"/>
              <a:t>later.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Integration tests </a:t>
            </a:r>
            <a:r>
              <a:rPr lang="en-US" b="0" dirty="0">
                <a:solidFill>
                  <a:schemeClr val="bg1"/>
                </a:solidFill>
              </a:rPr>
              <a:t>check the interaction between several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if we test whether the </a:t>
            </a:r>
            <a:r>
              <a:rPr lang="en-US" b="1" dirty="0"/>
              <a:t>user registration service</a:t>
            </a:r>
            <a:r>
              <a:rPr lang="en-US" b="0" dirty="0"/>
              <a:t> in the back-end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correctly stores the new user to the database, this is an </a:t>
            </a:r>
            <a:r>
              <a:rPr lang="en-US" b="1" dirty="0"/>
              <a:t>integration test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integration test </a:t>
            </a:r>
            <a:r>
              <a:rPr lang="en-US" b="1" dirty="0"/>
              <a:t>checks several components </a:t>
            </a:r>
            <a:r>
              <a:rPr lang="en-US" dirty="0"/>
              <a:t>together: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user registration function in the back-end API,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data access logic,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the database.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integration test </a:t>
            </a:r>
            <a:r>
              <a:rPr lang="en-US" b="1" dirty="0"/>
              <a:t>does not test the entire system</a:t>
            </a:r>
            <a:r>
              <a:rPr lang="en-US" dirty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It does not care about the front-end and the user interface.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Integration tests are examples of </a:t>
            </a:r>
            <a:r>
              <a:rPr lang="en-US" b="1" dirty="0"/>
              <a:t>automated, white-box, functional tests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are usually based on some </a:t>
            </a:r>
            <a:r>
              <a:rPr lang="en-US" b="1" dirty="0"/>
              <a:t>unit testing framework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difference </a:t>
            </a:r>
            <a:r>
              <a:rPr lang="en-US" dirty="0"/>
              <a:t>between unit testing and integration testing is that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unit tests</a:t>
            </a:r>
            <a:r>
              <a:rPr lang="en-US" dirty="0"/>
              <a:t> examine the functionality of a </a:t>
            </a:r>
            <a:r>
              <a:rPr lang="en-US" b="1" dirty="0"/>
              <a:t>single unit </a:t>
            </a:r>
            <a:r>
              <a:rPr lang="en-US" dirty="0"/>
              <a:t>and they mock the external dependencies,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while </a:t>
            </a:r>
            <a:r>
              <a:rPr lang="en-US" b="1" dirty="0"/>
              <a:t>integration tests </a:t>
            </a:r>
            <a:r>
              <a:rPr lang="en-US" dirty="0"/>
              <a:t>examine the functionality on </a:t>
            </a:r>
            <a:r>
              <a:rPr lang="en-US" b="1" dirty="0"/>
              <a:t>several units together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test the integration </a:t>
            </a:r>
            <a:r>
              <a:rPr lang="en-US" dirty="0"/>
              <a:t>between the dependent units.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Unit tests </a:t>
            </a:r>
            <a:r>
              <a:rPr lang="en-US" dirty="0"/>
              <a:t>are more-simple than the integration tests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have smaller scope, usually a </a:t>
            </a:r>
            <a:r>
              <a:rPr lang="en-US" b="1" dirty="0"/>
              <a:t>single public method</a:t>
            </a:r>
            <a:r>
              <a:rPr lang="en-US" b="0" dirty="0"/>
              <a:t> (or function)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Integration tests </a:t>
            </a:r>
            <a:r>
              <a:rPr lang="en-US" dirty="0"/>
              <a:t>implement more complex scenarios.</a:t>
            </a:r>
            <a:endParaRPr lang="bg-B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They test together </a:t>
            </a:r>
            <a:r>
              <a:rPr lang="en-US" b="1" dirty="0"/>
              <a:t>multiple interconnected components </a:t>
            </a:r>
            <a:r>
              <a:rPr lang="en-US" dirty="0"/>
              <a:t>and subsystems.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Integration testing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is performed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early in the development process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after some of the components are written and unit tested,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they need to be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integrated together into modules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with more complex functionality.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Integration tests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are usually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written by developers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, not by QAs.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 shall learn how to write simple integration tests with </a:t>
            </a:r>
            <a:r>
              <a:rPr lang="en-US" b="1" dirty="0"/>
              <a:t>live code examples </a:t>
            </a:r>
            <a:r>
              <a:rPr lang="en-US" dirty="0"/>
              <a:t>later.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System tests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acceptance tests </a:t>
            </a:r>
            <a:r>
              <a:rPr lang="en-US" b="0" dirty="0">
                <a:solidFill>
                  <a:schemeClr val="bg1"/>
                </a:solidFill>
              </a:rPr>
              <a:t>t</a:t>
            </a:r>
            <a:r>
              <a:rPr lang="en-US" b="0" dirty="0"/>
              <a:t>est the entire system: all its components together.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tests </a:t>
            </a:r>
            <a:r>
              <a:rPr lang="en-US" b="0" dirty="0"/>
              <a:t>are manual or automated tests, which cover </a:t>
            </a:r>
            <a:r>
              <a:rPr lang="en-US" b="1" dirty="0"/>
              <a:t>end-to-end scenarios</a:t>
            </a:r>
            <a:r>
              <a:rPr lang="en-US" b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from the front-end, to the back-end, the database and all other system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example</a:t>
            </a:r>
            <a:r>
              <a:rPr lang="en-US" dirty="0"/>
              <a:t>, if we test whether after </a:t>
            </a:r>
            <a:r>
              <a:rPr lang="en-US" b="1" dirty="0"/>
              <a:t>user registration in the mobile app</a:t>
            </a:r>
            <a:r>
              <a:rPr lang="en-US" b="0" dirty="0"/>
              <a:t> of complex software system</a:t>
            </a:r>
            <a:r>
              <a:rPr lang="en-US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new user is correctly stored in the database at the server side, this is a </a:t>
            </a:r>
            <a:r>
              <a:rPr lang="en-US" b="1" dirty="0"/>
              <a:t>system test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system test </a:t>
            </a:r>
            <a:r>
              <a:rPr lang="en-US" b="1" dirty="0"/>
              <a:t>checks all system components </a:t>
            </a:r>
            <a:r>
              <a:rPr lang="en-US" dirty="0"/>
              <a:t>together: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user interface </a:t>
            </a:r>
            <a:r>
              <a:rPr lang="en-US" dirty="0"/>
              <a:t>(the front-end), which is the mobile app in our scenario,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back-end services</a:t>
            </a:r>
            <a:r>
              <a:rPr lang="en-US" b="0" dirty="0"/>
              <a:t> at the server side</a:t>
            </a:r>
            <a:r>
              <a:rPr lang="en-US" dirty="0"/>
              <a:t>, which are called by the mobile app,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data access logic</a:t>
            </a:r>
            <a:r>
              <a:rPr lang="en-US" dirty="0"/>
              <a:t>, implemented in the back-end to access the database,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the </a:t>
            </a:r>
            <a:r>
              <a:rPr lang="en-US" b="1" dirty="0"/>
              <a:t>database</a:t>
            </a:r>
            <a:r>
              <a:rPr lang="bg-BG" b="1" dirty="0"/>
              <a:t> </a:t>
            </a:r>
            <a:r>
              <a:rPr lang="en-US" b="1" dirty="0"/>
              <a:t>server</a:t>
            </a:r>
            <a:r>
              <a:rPr lang="en-US" dirty="0"/>
              <a:t>, which stored the app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implement this system test, QA engineers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software in a testing environment,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 a database, holding sample testing data</a:t>
            </a:r>
            <a:r>
              <a:rPr lang="bg-BG" dirty="0"/>
              <a:t>,</a:t>
            </a:r>
            <a:endParaRPr lang="en-US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back-end server-side components,</a:t>
            </a:r>
            <a:endParaRPr lang="bg-BG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run the front-end component (the mobile app in our scenario),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fill some data in the user registration form, submit the data,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and check the behavior of the mobile app.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 above steps can either be done by hand (</a:t>
            </a:r>
            <a:r>
              <a:rPr lang="en-US" b="1" dirty="0"/>
              <a:t>manual system testing</a:t>
            </a:r>
            <a:r>
              <a:rPr lang="en-US" b="0" dirty="0"/>
              <a:t>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dirty="0"/>
              <a:t>or can be automated (</a:t>
            </a:r>
            <a:r>
              <a:rPr lang="en-US" b="1" dirty="0"/>
              <a:t>automated system testing</a:t>
            </a:r>
            <a:r>
              <a:rPr lang="en-US" b="0" dirty="0"/>
              <a:t>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Automated system testing </a:t>
            </a:r>
            <a:r>
              <a:rPr lang="en-US" b="0" dirty="0"/>
              <a:t>can be implemented by using DevOps tools and techniques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automatically deploy and run the required system components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perform UI tests in the mobile app, using a mobile testing framework.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testing </a:t>
            </a:r>
            <a:r>
              <a:rPr lang="en-US" b="0" dirty="0"/>
              <a:t>is performed </a:t>
            </a:r>
            <a:r>
              <a:rPr lang="en-US" b="1" dirty="0"/>
              <a:t>late in the development process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when the entire system is ready or partially ready.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System testing </a:t>
            </a:r>
            <a:r>
              <a:rPr lang="en-US" b="0" dirty="0"/>
              <a:t>is usually </a:t>
            </a:r>
            <a:r>
              <a:rPr lang="en-US" b="1" dirty="0"/>
              <a:t>performed by QA engineers </a:t>
            </a:r>
            <a:r>
              <a:rPr lang="en-US" b="0" dirty="0"/>
              <a:t>or test automation engineers.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Modern development processes integrate </a:t>
            </a:r>
            <a:r>
              <a:rPr lang="en-US" b="1" dirty="0"/>
              <a:t>system testing in the CI/CD pipeline</a:t>
            </a:r>
            <a:r>
              <a:rPr lang="en-US" b="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Projects with less QA resources implement </a:t>
            </a:r>
            <a:r>
              <a:rPr lang="en-US" b="1" dirty="0"/>
              <a:t>automated smoke tests </a:t>
            </a:r>
            <a:r>
              <a:rPr lang="en-US" b="0" dirty="0"/>
              <a:t>during the system testing phase.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b="1" dirty="0"/>
              <a:t>smoke tests</a:t>
            </a:r>
            <a:r>
              <a:rPr lang="en-US" b="0" dirty="0"/>
              <a:t> check whether the most important functionality works in the most common scenarios.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They just check whether the system is broken or not, without verifying each of its functions.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 example of smoke test could be to check whether the home page of the system opens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Projects with more QA resources </a:t>
            </a:r>
            <a:r>
              <a:rPr lang="en-US" b="1" dirty="0"/>
              <a:t>automate the testing of the entire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with all its functionality, covering all its use cases.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This approach is heavy and time consuming and is rarely used.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Most modern projects automate the system testing for the </a:t>
            </a:r>
            <a:r>
              <a:rPr lang="en-US" b="1" dirty="0"/>
              <a:t>most important scenarios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not the entire system with all its components.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Acceptance testing </a:t>
            </a:r>
            <a:r>
              <a:rPr lang="en-US" b="0" dirty="0"/>
              <a:t>is an extension to system testing, where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QA team or the project sponsor checks how the product will perform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when it is installed on the user’s system.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Acceptance tests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are usually more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intensive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and more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comprehensive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than the system tests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should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cover the entire functionality 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of the software.</a:t>
            </a: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The aim of </a:t>
            </a:r>
            <a:r>
              <a:rPr lang="en-US" b="1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acceptance testing</a:t>
            </a: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 is to evaluate whether the system complies with the end-user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54545"/>
                </a:solidFill>
                <a:effectLst/>
                <a:latin typeface="Roboto" panose="02000000000000000000" pitchFamily="2" charset="0"/>
              </a:rPr>
              <a:t>and if it is ready for deployment in the production environment.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454545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1F61873-9624-412B-A011-7F2E362094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32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Unit testing frameworks </a:t>
            </a:r>
            <a:r>
              <a:rPr lang="en-US" b="1" dirty="0"/>
              <a:t>execute the tests </a:t>
            </a:r>
            <a:r>
              <a:rPr lang="en-US" b="0" dirty="0"/>
              <a:t>and </a:t>
            </a:r>
            <a:r>
              <a:rPr lang="en-US" b="1" dirty="0"/>
              <a:t>generate reports</a:t>
            </a:r>
            <a:r>
              <a:rPr lang="en-US" b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Developers use the framework to </a:t>
            </a:r>
            <a:r>
              <a:rPr lang="en-US" b="1" dirty="0"/>
              <a:t>structure the tests</a:t>
            </a:r>
            <a:r>
              <a:rPr lang="en-US" b="0" dirty="0"/>
              <a:t>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</a:t>
            </a:r>
            <a:r>
              <a:rPr lang="en-US" b="1" dirty="0"/>
              <a:t>organize </a:t>
            </a:r>
            <a:r>
              <a:rPr lang="en-US" b="0" dirty="0"/>
              <a:t>them in a hierarchy using classes and functions,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</a:t>
            </a:r>
            <a:r>
              <a:rPr lang="en-US" b="1" dirty="0"/>
              <a:t>assert</a:t>
            </a:r>
            <a:r>
              <a:rPr lang="en-US" b="0" dirty="0"/>
              <a:t> the execution results and exit conditions for correctness,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to handle some specific situations (like "</a:t>
            </a:r>
            <a:r>
              <a:rPr lang="en-US" b="1" i="1" dirty="0"/>
              <a:t>expected error</a:t>
            </a:r>
            <a:r>
              <a:rPr lang="en-US" b="0" dirty="0"/>
              <a:t>" or "</a:t>
            </a:r>
            <a:r>
              <a:rPr lang="en-US" b="1" i="1" dirty="0"/>
              <a:t>expected timeout</a:t>
            </a:r>
            <a:r>
              <a:rPr lang="en-US" b="0" dirty="0"/>
              <a:t>")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and to </a:t>
            </a:r>
            <a:r>
              <a:rPr lang="en-US" b="1" dirty="0"/>
              <a:t>automate</a:t>
            </a:r>
            <a:r>
              <a:rPr lang="en-US" b="0" dirty="0"/>
              <a:t> some aspects of the testing process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(like initializing the testing environment at startup and cleaning it up at shutdown).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Examples </a:t>
            </a:r>
            <a:r>
              <a:rPr lang="en-US" dirty="0"/>
              <a:t>of unit testing frameworks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"</a:t>
            </a:r>
            <a:r>
              <a:rPr lang="en-US" b="1" dirty="0"/>
              <a:t>Mocha</a:t>
            </a:r>
            <a:r>
              <a:rPr lang="en-US" dirty="0"/>
              <a:t>" testing framework for JavaScript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the </a:t>
            </a:r>
            <a:r>
              <a:rPr lang="en-US" b="1" dirty="0"/>
              <a:t>JUnit </a:t>
            </a:r>
            <a:r>
              <a:rPr lang="en-US" dirty="0"/>
              <a:t>framework for Java.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13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Unit testing frameworks </a:t>
            </a:r>
            <a:r>
              <a:rPr lang="en-US" dirty="0"/>
              <a:t>simplify, structure and organize the </a:t>
            </a:r>
            <a:r>
              <a:rPr lang="en-US" b="1" dirty="0"/>
              <a:t>unit testing process</a:t>
            </a:r>
            <a:r>
              <a:rPr lang="en-US" b="0" dirty="0"/>
              <a:t>, test execution and reporting.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This an </a:t>
            </a:r>
            <a:r>
              <a:rPr lang="en-US" b="1" dirty="0"/>
              <a:t>example </a:t>
            </a:r>
            <a:r>
              <a:rPr lang="en-US" b="0" dirty="0"/>
              <a:t>of </a:t>
            </a:r>
            <a:r>
              <a:rPr lang="en-US" dirty="0"/>
              <a:t>how the test cases from the previous example can be </a:t>
            </a:r>
            <a:r>
              <a:rPr lang="en-US" b="1" dirty="0"/>
              <a:t>structured </a:t>
            </a:r>
            <a:r>
              <a:rPr lang="en-US" dirty="0"/>
              <a:t>within the </a:t>
            </a:r>
            <a:r>
              <a:rPr lang="en-US" b="1" dirty="0"/>
              <a:t>NUnit framework</a:t>
            </a:r>
            <a:r>
              <a:rPr lang="en-US" dirty="0"/>
              <a:t> for C#.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first include the required </a:t>
            </a:r>
            <a:r>
              <a:rPr lang="en-US" b="1" dirty="0"/>
              <a:t>libraries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Then we define a "</a:t>
            </a:r>
            <a:r>
              <a:rPr lang="en-US" b="1" dirty="0"/>
              <a:t>test class</a:t>
            </a:r>
            <a:r>
              <a:rPr lang="en-US" dirty="0"/>
              <a:t>".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is a </a:t>
            </a:r>
            <a:r>
              <a:rPr lang="en-US" b="1" dirty="0"/>
              <a:t>group </a:t>
            </a:r>
            <a:r>
              <a:rPr lang="en-US" dirty="0"/>
              <a:t>of related unit tests.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Within the test suite we define our </a:t>
            </a:r>
            <a:r>
              <a:rPr lang="en-US" b="1" dirty="0"/>
              <a:t>first test</a:t>
            </a:r>
            <a:r>
              <a:rPr lang="en-US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holds a function to check whether the sum of the array [1, 2] is 3.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The </a:t>
            </a:r>
            <a:r>
              <a:rPr lang="en-US" b="1" dirty="0"/>
              <a:t>second test </a:t>
            </a:r>
            <a:r>
              <a:rPr lang="en-US" dirty="0"/>
              <a:t>follows the same syntax: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It checks whether the sum of the array [-2] (a single element) is as expected: -2.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Similarly, the </a:t>
            </a:r>
            <a:r>
              <a:rPr lang="en-US" b="1" dirty="0"/>
              <a:t>third test </a:t>
            </a:r>
            <a:r>
              <a:rPr lang="en-US" dirty="0"/>
              <a:t>checks whether the sum of empty array is 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That's all.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When we run the tests, we see a </a:t>
            </a:r>
            <a:r>
              <a:rPr lang="en-US" b="1" dirty="0"/>
              <a:t>test execution report</a:t>
            </a:r>
            <a:r>
              <a:rPr lang="en-US" dirty="0"/>
              <a:t> like this, shown on the screenshot.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 don't want to go into deeper details.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The concept </a:t>
            </a:r>
            <a:r>
              <a:rPr lang="en-US" dirty="0"/>
              <a:t>is well illustrated.</a:t>
            </a:r>
          </a:p>
          <a:p>
            <a:r>
              <a:rPr lang="en-US" dirty="0"/>
              <a:t>Perhaps, I need to mention, that unit testing has not only its </a:t>
            </a:r>
            <a:r>
              <a:rPr lang="en-US" b="1" dirty="0"/>
              <a:t>technical side</a:t>
            </a:r>
            <a:r>
              <a:rPr lang="en-US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use correctly the testing frameworks and libraries.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It has also its </a:t>
            </a:r>
            <a:r>
              <a:rPr lang="en-US" b="1" dirty="0"/>
              <a:t>engineering side</a:t>
            </a:r>
            <a:r>
              <a:rPr lang="en-US" dirty="0"/>
              <a:t>: to decide what and how to test.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Unit test writers usually follow the "</a:t>
            </a:r>
            <a:r>
              <a:rPr lang="en-US" b="1" dirty="0"/>
              <a:t>AAA pattern</a:t>
            </a:r>
            <a:r>
              <a:rPr lang="en-US" dirty="0"/>
              <a:t>":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arrange </a:t>
            </a:r>
            <a:r>
              <a:rPr lang="en-US" dirty="0"/>
              <a:t>the input data and entrance conditions,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act</a:t>
            </a:r>
            <a:r>
              <a:rPr lang="en-US" dirty="0"/>
              <a:t> (execute the function for testing),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</a:t>
            </a:r>
            <a:r>
              <a:rPr lang="en-US" b="1" dirty="0"/>
              <a:t>assert </a:t>
            </a:r>
            <a:r>
              <a:rPr lang="en-US" dirty="0"/>
              <a:t>whether the results and the exit conditions are as expected.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Testing usually covers: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straightforward case</a:t>
            </a:r>
            <a:r>
              <a:rPr lang="en-US" b="0" dirty="0"/>
              <a:t> – the typical use of the function</a:t>
            </a:r>
            <a:r>
              <a:rPr lang="en-US" dirty="0"/>
              <a:t>,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</a:t>
            </a:r>
            <a:r>
              <a:rPr lang="en-US" b="1" dirty="0"/>
              <a:t>edge cases </a:t>
            </a:r>
            <a:r>
              <a:rPr lang="en-US" dirty="0"/>
              <a:t>(such as empty array or negative numbers),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testing for </a:t>
            </a:r>
            <a:r>
              <a:rPr lang="en-US" b="1" dirty="0"/>
              <a:t>performance</a:t>
            </a:r>
            <a:r>
              <a:rPr lang="en-US" b="0" dirty="0"/>
              <a:t>, for </a:t>
            </a:r>
            <a:r>
              <a:rPr lang="en-US" b="1" dirty="0"/>
              <a:t>error handling</a:t>
            </a:r>
            <a:r>
              <a:rPr lang="en-US" dirty="0"/>
              <a:t>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Testing should be enough to find the bugs and potential problems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not too much, because it takes time to write and maintain the test cases.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Tools for measuring the so called "</a:t>
            </a:r>
            <a:r>
              <a:rPr lang="en-US" b="1" dirty="0"/>
              <a:t>code coverage</a:t>
            </a:r>
            <a:r>
              <a:rPr lang="en-US" b="0" dirty="0"/>
              <a:t>" </a:t>
            </a:r>
            <a:r>
              <a:rPr lang="en-US" dirty="0"/>
              <a:t>can give a good sign whether a function is tested enough or not.</a:t>
            </a:r>
          </a:p>
          <a:p>
            <a:r>
              <a:rPr lang="en-US" dirty="0"/>
              <a:t>Developers should be </a:t>
            </a:r>
            <a:r>
              <a:rPr lang="en-US" b="1" dirty="0"/>
              <a:t>familiar with unit testing and test automation</a:t>
            </a:r>
            <a:r>
              <a:rPr lang="en-US" dirty="0"/>
              <a:t>, even junior developers!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shall learn </a:t>
            </a:r>
            <a:r>
              <a:rPr lang="en-US" b="0" dirty="0"/>
              <a:t>in detail </a:t>
            </a:r>
            <a:r>
              <a:rPr lang="en-US" dirty="0"/>
              <a:t>the concept of "</a:t>
            </a:r>
            <a:r>
              <a:rPr lang="en-US" b="1" dirty="0"/>
              <a:t>unit testing</a:t>
            </a:r>
            <a:r>
              <a:rPr lang="en-US" dirty="0"/>
              <a:t>" and how to </a:t>
            </a:r>
            <a:r>
              <a:rPr lang="en-US" b="1" dirty="0"/>
              <a:t>use unit testing frameworks</a:t>
            </a:r>
            <a:r>
              <a:rPr lang="en-US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to </a:t>
            </a:r>
            <a:r>
              <a:rPr lang="en-US" b="1" dirty="0"/>
              <a:t>write efficiently unit tests </a:t>
            </a:r>
            <a:r>
              <a:rPr lang="en-US" dirty="0"/>
              <a:t>and integration tests,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to use tools like "</a:t>
            </a:r>
            <a:r>
              <a:rPr lang="en-US" b="1" dirty="0"/>
              <a:t>code coverage</a:t>
            </a:r>
            <a:r>
              <a:rPr lang="en-US" dirty="0"/>
              <a:t>" and "</a:t>
            </a:r>
            <a:r>
              <a:rPr lang="en-US" b="1" dirty="0"/>
              <a:t>mocking</a:t>
            </a:r>
            <a:r>
              <a:rPr lang="en-US" dirty="0"/>
              <a:t>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advanced programming training modules at </a:t>
            </a:r>
            <a:r>
              <a:rPr lang="en-US" b="1" dirty="0"/>
              <a:t>SoftUni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1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1.sv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12" Type="http://schemas.openxmlformats.org/officeDocument/2006/relationships/image" Target="../media/image21.sv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9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0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6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20999" y="2795874"/>
            <a:ext cx="2616817" cy="283205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239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86582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="" xmlns:a16="http://schemas.microsoft.com/office/drawing/2014/main" id="{0027485C-096F-494D-9FC6-591BD8FB9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5651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 SoftUni">
            <a:extLst>
              <a:ext uri="{FF2B5EF4-FFF2-40B4-BE49-F238E27FC236}">
                <a16:creationId xmlns="" xmlns:a16="http://schemas.microsoft.com/office/drawing/2014/main" id="{CA239F96-2EB9-484D-B989-D8B9BD925F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6565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" name="Logo SoftUni">
            <a:extLst>
              <a:ext uri="{FF2B5EF4-FFF2-40B4-BE49-F238E27FC236}">
                <a16:creationId xmlns="" xmlns:a16="http://schemas.microsoft.com/office/drawing/2014/main" id="{7380DE7C-FD97-40B6-9110-8194012C8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3885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9670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="" xmlns:a16="http://schemas.microsoft.com/office/drawing/2014/main" id="{9FFDF665-23DE-42B1-A863-491D77E5B3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0" name="Slide Body Text">
            <a:extLst>
              <a:ext uri="{FF2B5EF4-FFF2-40B4-BE49-F238E27FC236}">
                <a16:creationId xmlns="" xmlns:a16="http://schemas.microsoft.com/office/drawing/2014/main" id="{ABF7534F-6B7C-42BC-8D3E-A81A9330B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7" name="Code Box">
            <a:extLst>
              <a:ext uri="{FF2B5EF4-FFF2-40B4-BE49-F238E27FC236}">
                <a16:creationId xmlns="" xmlns:a16="http://schemas.microsoft.com/office/drawing/2014/main" id="{2A859B86-43A0-4668-8F56-FD92A7CAE8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875" y="2001688"/>
            <a:ext cx="10845800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33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287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70046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0623" y="3882941"/>
            <a:ext cx="1860377" cy="2516059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="" xmlns:a16="http://schemas.microsoft.com/office/drawing/2014/main" id="{4CC91233-A6C2-498A-B45C-FEAB431DD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510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Logo SoftUni">
            <a:extLst>
              <a:ext uri="{FF2B5EF4-FFF2-40B4-BE49-F238E27FC236}">
                <a16:creationId xmlns="" xmlns:a16="http://schemas.microsoft.com/office/drawing/2014/main" id="{73699CE4-073F-4A25-A81A-D735F764C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869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="" xmlns:a16="http://schemas.microsoft.com/office/drawing/2014/main" id="{BBBA4BE9-8535-44A3-ACCA-A3D8A1483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678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" name="Logo SoftUni">
            <a:extLst>
              <a:ext uri="{FF2B5EF4-FFF2-40B4-BE49-F238E27FC236}">
                <a16:creationId xmlns="" xmlns:a16="http://schemas.microsoft.com/office/drawing/2014/main" id="{F402B0E0-E93E-4E94-A66A-E3EC5FD5F29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36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="" xmlns:a16="http://schemas.microsoft.com/office/drawing/2014/main" id="{042C92DA-6E87-4C44-A17C-B733BF5BE3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1945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6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2767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3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0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57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nunit.org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6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60.png"/><Relationship Id="rId21" Type="http://schemas.openxmlformats.org/officeDocument/2006/relationships/image" Target="../media/image69.png"/><Relationship Id="rId7" Type="http://schemas.openxmlformats.org/officeDocument/2006/relationships/image" Target="../media/image6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67.png"/><Relationship Id="rId25" Type="http://schemas.openxmlformats.org/officeDocument/2006/relationships/image" Target="../media/image7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6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61.png"/><Relationship Id="rId15" Type="http://schemas.openxmlformats.org/officeDocument/2006/relationships/image" Target="../media/image66.jpeg"/><Relationship Id="rId23" Type="http://schemas.openxmlformats.org/officeDocument/2006/relationships/image" Target="../media/image7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6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6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hyperlink" Target="https://virtualracingschool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minimaxir/big-list-of-naughty-strings/blob/master/blns.tx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212516" y="2837976"/>
            <a:ext cx="3491328" cy="1410106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14ADD229-CBDC-4A62-996F-F2653AB55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can </a:t>
            </a:r>
            <a:r>
              <a:rPr lang="en-US" sz="32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Appropriate testing </a:t>
            </a:r>
            <a:r>
              <a:rPr lang="en-US" sz="3200" b="1" dirty="0">
                <a:solidFill>
                  <a:schemeClr val="bg1"/>
                </a:solidFill>
              </a:rPr>
              <a:t>reduces</a:t>
            </a:r>
            <a:r>
              <a:rPr lang="en-US" sz="3200" dirty="0"/>
              <a:t> the probability for defects</a:t>
            </a:r>
          </a:p>
          <a:p>
            <a:pPr>
              <a:lnSpc>
                <a:spcPct val="100000"/>
              </a:lnSpc>
              <a:buSzPct val="90000"/>
            </a:pPr>
            <a:endParaRPr lang="en-US" sz="3400" dirty="0"/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</p:spTree>
    <p:extLst>
      <p:ext uri="{BB962C8B-B14F-4D97-AF65-F5344CB8AC3E}">
        <p14:creationId xmlns:p14="http://schemas.microsoft.com/office/powerpoint/2010/main" val="770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A384A04F-E904-4E4F-8AD9-D7632A84F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Finding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fixing</a:t>
            </a:r>
            <a:r>
              <a:rPr lang="en-US" sz="3200" dirty="0"/>
              <a:t> defects itself does not help in these cases:</a:t>
            </a:r>
          </a:p>
          <a:p>
            <a:pPr lvl="2"/>
            <a:r>
              <a:rPr lang="en-US" sz="3000" dirty="0"/>
              <a:t>The system built is unusable</a:t>
            </a:r>
          </a:p>
          <a:p>
            <a:pPr lvl="2"/>
            <a:r>
              <a:rPr lang="en-US" sz="3000" dirty="0"/>
              <a:t>Does not fulfill the users’ needs and expectations</a:t>
            </a:r>
          </a:p>
          <a:p>
            <a:pPr>
              <a:lnSpc>
                <a:spcPct val="100000"/>
              </a:lnSpc>
              <a:buSzPct val="90000"/>
            </a:pPr>
            <a:endParaRPr lang="bg-BG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</p:spTree>
    <p:extLst>
      <p:ext uri="{BB962C8B-B14F-4D97-AF65-F5344CB8AC3E}">
        <p14:creationId xmlns:p14="http://schemas.microsoft.com/office/powerpoint/2010/main" val="249055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376" y="1150460"/>
            <a:ext cx="2695826" cy="269582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321D7517-9CCB-45BB-B5CB-1ECC08D595A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CF49918-73C9-4DBE-9F08-35806CF713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Software Used to Test Software</a:t>
            </a:r>
          </a:p>
        </p:txBody>
      </p:sp>
    </p:spTree>
    <p:extLst>
      <p:ext uri="{BB962C8B-B14F-4D97-AF65-F5344CB8AC3E}">
        <p14:creationId xmlns:p14="http://schemas.microsoft.com/office/powerpoint/2010/main" val="22541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6FA4943-26FA-4766-AB8D-A2A4F67F0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2371"/>
            <a:ext cx="11818096" cy="548487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Unit test </a:t>
            </a:r>
            <a:r>
              <a:rPr lang="en-US" dirty="0"/>
              <a:t>== a piece of code that </a:t>
            </a:r>
            <a:r>
              <a:rPr lang="en-US" b="1" dirty="0"/>
              <a:t>tests specific</a:t>
            </a:r>
            <a:br>
              <a:rPr lang="en-US" b="1" dirty="0"/>
            </a:br>
            <a:r>
              <a:rPr lang="en-US" b="1" dirty="0"/>
              <a:t>functionality</a:t>
            </a:r>
            <a:r>
              <a:rPr lang="en-US" dirty="0"/>
              <a:t> in certain software component (unit)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123423FA-D02D-41B1-A57D-E121B0885523}"/>
              </a:ext>
            </a:extLst>
          </p:cNvPr>
          <p:cNvSpPr txBox="1">
            <a:spLocks/>
          </p:cNvSpPr>
          <p:nvPr/>
        </p:nvSpPr>
        <p:spPr>
          <a:xfrm>
            <a:off x="426000" y="2683144"/>
            <a:ext cx="4320000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int </a:t>
            </a:r>
            <a:r>
              <a:rPr lang="en-US" sz="2600" noProof="1">
                <a:solidFill>
                  <a:schemeClr val="bg1"/>
                </a:solidFill>
              </a:rPr>
              <a:t>Sum(int[] arr)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int sum = arr[0];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for (int i=1; i&lt;arr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.Length;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sum += arr[i];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return sum;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4987963" y="2683144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</a:t>
            </a:r>
            <a:r>
              <a:rPr lang="bg-BG" sz="2600" noProof="1"/>
              <a:t>_</a:t>
            </a:r>
            <a:r>
              <a:rPr lang="en-US" sz="2600" noProof="1"/>
              <a:t>SumTwoNumbers()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(Sum(new int[]</a:t>
            </a:r>
            <a:r>
              <a:rPr lang="en-US" sz="2600" noProof="1">
                <a:solidFill>
                  <a:schemeClr val="bg1"/>
                </a:solidFill>
              </a:rPr>
              <a:t>{1, 2}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3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1+2 != 3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EC86EED-73AD-4BC0-BCD3-23BE0C12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047" y="1295774"/>
            <a:ext cx="1828829" cy="120582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 Placeholder 5">
            <a:extLst>
              <a:ext uri="{FF2B5EF4-FFF2-40B4-BE49-F238E27FC236}">
                <a16:creationId xmlns="" xmlns:a16="http://schemas.microsoft.com/office/drawing/2014/main" id="{B1090A24-0F40-4F73-A16D-77C292DBDF4F}"/>
              </a:ext>
            </a:extLst>
          </p:cNvPr>
          <p:cNvSpPr txBox="1">
            <a:spLocks/>
          </p:cNvSpPr>
          <p:nvPr/>
        </p:nvSpPr>
        <p:spPr>
          <a:xfrm>
            <a:off x="4987963" y="4723105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Test_SumEmptyArray()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noProof="1"/>
              <a:t>  </a:t>
            </a:r>
            <a:r>
              <a:rPr lang="en-US" sz="2600" noProof="1"/>
              <a:t>if (Sum(new int[]</a:t>
            </a:r>
            <a:r>
              <a:rPr lang="en-US" sz="2600" noProof="1">
                <a:solidFill>
                  <a:schemeClr val="bg1"/>
                </a:solidFill>
              </a:rPr>
              <a:t>{ 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0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sum [] != 0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103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E08362AE-DF59-48FD-9999-7BE39A06E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45598" cy="5410891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Unit tests</a:t>
            </a:r>
          </a:p>
          <a:p>
            <a:pPr lvl="1"/>
            <a:r>
              <a:rPr lang="en-US" dirty="0"/>
              <a:t>Test a </a:t>
            </a:r>
            <a:r>
              <a:rPr lang="en-US" b="1" dirty="0"/>
              <a:t>single component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(mocking the dependencies)</a:t>
            </a:r>
          </a:p>
          <a:p>
            <a:pPr lvl="1"/>
            <a:r>
              <a:rPr lang="en-US" dirty="0"/>
              <a:t>NUnit, JUnit, PyUnit, Mocha</a:t>
            </a:r>
          </a:p>
          <a:p>
            <a:r>
              <a:rPr lang="en-US" b="1" dirty="0">
                <a:solidFill>
                  <a:schemeClr val="bg1"/>
                </a:solidFill>
              </a:rPr>
              <a:t>Integration tests</a:t>
            </a:r>
          </a:p>
          <a:p>
            <a:pPr lvl="1"/>
            <a:r>
              <a:rPr lang="en-US" dirty="0"/>
              <a:t>Test an </a:t>
            </a:r>
            <a:r>
              <a:rPr lang="en-US" b="1" dirty="0"/>
              <a:t>interaction</a:t>
            </a:r>
            <a:r>
              <a:rPr lang="en-US" dirty="0"/>
              <a:t> between</a:t>
            </a:r>
            <a:br>
              <a:rPr lang="en-US" dirty="0"/>
            </a:br>
            <a:r>
              <a:rPr lang="en-US" dirty="0"/>
              <a:t>components, e. g. </a:t>
            </a:r>
            <a:r>
              <a:rPr lang="en-US" b="1" dirty="0"/>
              <a:t>API tests</a:t>
            </a:r>
          </a:p>
          <a:p>
            <a:r>
              <a:rPr lang="en-US" b="1" dirty="0">
                <a:solidFill>
                  <a:schemeClr val="bg1"/>
                </a:solidFill>
              </a:rPr>
              <a:t>System tests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acceptance tests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end-to-end tests</a:t>
            </a:r>
          </a:p>
          <a:p>
            <a:pPr lvl="1"/>
            <a:r>
              <a:rPr lang="en-US" dirty="0"/>
              <a:t>Test the </a:t>
            </a:r>
            <a:r>
              <a:rPr lang="en-US" b="1" dirty="0"/>
              <a:t>entire system</a:t>
            </a:r>
            <a:r>
              <a:rPr lang="en-US" dirty="0"/>
              <a:t>, e. g. Selenium, Appium, Cypress, Playwright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Test Levels</a:t>
            </a:r>
          </a:p>
        </p:txBody>
      </p:sp>
      <p:pic>
        <p:nvPicPr>
          <p:cNvPr id="2050" name="Picture 2" descr="Software Testing Levels. What are they? | by Arine Baghdasaryan ...">
            <a:extLst>
              <a:ext uri="{FF2B5EF4-FFF2-40B4-BE49-F238E27FC236}">
                <a16:creationId xmlns="" xmlns:a16="http://schemas.microsoft.com/office/drawing/2014/main" id="{49DFD9EC-0ADF-4031-BE85-691D1814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00" y="1393366"/>
            <a:ext cx="5940246" cy="347249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053588C9-1B2C-4A1F-A722-D00EBF314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670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2" y="1314000"/>
            <a:ext cx="2708095" cy="27080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9F05BDC5-3A47-45B7-BB1C-F541AF952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</p:spTree>
    <p:extLst>
      <p:ext uri="{BB962C8B-B14F-4D97-AF65-F5344CB8AC3E}">
        <p14:creationId xmlns:p14="http://schemas.microsoft.com/office/powerpoint/2010/main" val="8023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38B591-CF32-4E52-91F1-B7F119153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Testing frameworks </a:t>
            </a:r>
            <a:r>
              <a:rPr lang="en-US" sz="3400" dirty="0"/>
              <a:t>provide </a:t>
            </a:r>
            <a:r>
              <a:rPr lang="en-US" sz="3400" b="1" dirty="0"/>
              <a:t>foundation for test automation</a:t>
            </a:r>
            <a:endParaRPr lang="en-US" sz="3400" b="0" dirty="0"/>
          </a:p>
          <a:p>
            <a:pPr lvl="1"/>
            <a:r>
              <a:rPr lang="en-US" sz="3200" dirty="0"/>
              <a:t>Consists of </a:t>
            </a:r>
            <a:r>
              <a:rPr lang="en-US" sz="3200" b="1" dirty="0"/>
              <a:t>libraries</a:t>
            </a:r>
            <a:r>
              <a:rPr lang="en-US" sz="3200" dirty="0"/>
              <a:t>, code </a:t>
            </a:r>
            <a:r>
              <a:rPr lang="en-US" sz="3200" b="1" dirty="0"/>
              <a:t>modules</a:t>
            </a:r>
            <a:r>
              <a:rPr lang="en-US" sz="3200" dirty="0"/>
              <a:t> and </a:t>
            </a:r>
            <a:r>
              <a:rPr lang="en-US" sz="3200" b="1" dirty="0"/>
              <a:t>tools</a:t>
            </a:r>
            <a:r>
              <a:rPr lang="en-US" sz="3200" dirty="0"/>
              <a:t> for test automation</a:t>
            </a:r>
          </a:p>
          <a:p>
            <a:pPr lvl="1"/>
            <a:r>
              <a:rPr lang="en-US" sz="3200" b="1" dirty="0"/>
              <a:t>Structure the tests</a:t>
            </a:r>
            <a:r>
              <a:rPr lang="en-US" sz="3200" dirty="0"/>
              <a:t> into hierarchical or other form</a:t>
            </a:r>
          </a:p>
          <a:p>
            <a:pPr lvl="1"/>
            <a:r>
              <a:rPr lang="en-US" b="1" dirty="0"/>
              <a:t>Implement </a:t>
            </a:r>
            <a:r>
              <a:rPr lang="en-US" dirty="0"/>
              <a:t>test cases, </a:t>
            </a:r>
            <a:r>
              <a:rPr lang="en-US" b="1" dirty="0"/>
              <a:t>execute the tests </a:t>
            </a:r>
            <a:r>
              <a:rPr lang="en-US" dirty="0"/>
              <a:t>and </a:t>
            </a:r>
            <a:r>
              <a:rPr lang="en-US" b="1" dirty="0"/>
              <a:t>generate reports</a:t>
            </a:r>
            <a:endParaRPr lang="en-US" sz="3200" dirty="0"/>
          </a:p>
          <a:p>
            <a:pPr lvl="1"/>
            <a:r>
              <a:rPr lang="en-US" sz="3200" b="1" dirty="0"/>
              <a:t>Assert</a:t>
            </a:r>
            <a:r>
              <a:rPr lang="en-US" sz="3200" b="0" dirty="0"/>
              <a:t> the execution results and exit conditions</a:t>
            </a:r>
          </a:p>
          <a:p>
            <a:pPr lvl="1"/>
            <a:r>
              <a:rPr lang="en-US" sz="3200" b="0" dirty="0"/>
              <a:t>Perform initialization at </a:t>
            </a:r>
            <a:r>
              <a:rPr lang="en-US" sz="3200" b="1" dirty="0"/>
              <a:t>startup </a:t>
            </a:r>
            <a:r>
              <a:rPr lang="en-US" sz="3200" dirty="0"/>
              <a:t>and cleanup</a:t>
            </a:r>
            <a:r>
              <a:rPr lang="en-US" sz="3200" b="0" dirty="0"/>
              <a:t> at </a:t>
            </a:r>
            <a:r>
              <a:rPr lang="en-US" sz="3200" b="1" dirty="0"/>
              <a:t>shut down</a:t>
            </a:r>
          </a:p>
          <a:p>
            <a:r>
              <a:rPr lang="en-US" b="1" dirty="0"/>
              <a:t>Examples </a:t>
            </a:r>
            <a:r>
              <a:rPr lang="en-US" dirty="0"/>
              <a:t>of testing frameworks:</a:t>
            </a:r>
          </a:p>
          <a:p>
            <a:pPr lvl="1"/>
            <a:r>
              <a:rPr lang="en-US" sz="3100" dirty="0"/>
              <a:t>NUnit, xUnit, MSTest (C#), JUnit (Java), Mocha (JS), PyUnit (Python)</a:t>
            </a:r>
          </a:p>
          <a:p>
            <a:endParaRPr lang="en-US" sz="3400" dirty="0"/>
          </a:p>
          <a:p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Frameworks</a:t>
            </a:r>
          </a:p>
        </p:txBody>
      </p:sp>
    </p:spTree>
    <p:extLst>
      <p:ext uri="{BB962C8B-B14F-4D97-AF65-F5344CB8AC3E}">
        <p14:creationId xmlns:p14="http://schemas.microsoft.com/office/powerpoint/2010/main" val="335515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6FA4943-26FA-4766-AB8D-A2A4F67F0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Testing frameworks </a:t>
            </a:r>
            <a:r>
              <a:rPr lang="en-US" dirty="0"/>
              <a:t>simplify automated testing and reporting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NUnit</a:t>
            </a:r>
            <a:r>
              <a:rPr lang="en-US" dirty="0"/>
              <a:t> testing framework for C#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 –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561000" y="2703015"/>
            <a:ext cx="6570000" cy="3695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using </a:t>
            </a:r>
            <a:r>
              <a:rPr lang="en-US" sz="2400" noProof="1">
                <a:solidFill>
                  <a:schemeClr val="bg1"/>
                </a:solidFill>
              </a:rPr>
              <a:t>NUnit.Framework</a:t>
            </a:r>
            <a:r>
              <a:rPr lang="en-US" sz="24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public void </a:t>
            </a:r>
            <a:r>
              <a:rPr lang="en-US" sz="2400" noProof="1">
                <a:solidFill>
                  <a:schemeClr val="bg1"/>
                </a:solidFill>
              </a:rPr>
              <a:t>Test_SumTwoNumbers</a:t>
            </a:r>
            <a:r>
              <a:rPr lang="en-US" sz="24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var sum = Sum(new int[] {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1,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2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Assert.AreEqual</a:t>
            </a:r>
            <a:r>
              <a:rPr lang="en-US" sz="24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4DCD1CA-D4C4-41D7-AC79-ADB64B21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00" y="2703015"/>
            <a:ext cx="4055324" cy="221098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085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AFB74D8-12E0-4869-93FC-1C9F2E9AA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BF5F775-09CA-4612-9568-120EDD54C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Unit testing framework </a:t>
            </a:r>
            <a:r>
              <a:rPr lang="en-US" dirty="0"/>
              <a:t>== </a:t>
            </a:r>
            <a:r>
              <a:rPr lang="en-US" b="1" dirty="0"/>
              <a:t>automated testing framework </a:t>
            </a:r>
            <a:r>
              <a:rPr lang="en-US" dirty="0"/>
              <a:t>== </a:t>
            </a:r>
            <a:r>
              <a:rPr lang="en-US" b="1" dirty="0"/>
              <a:t>testing framework </a:t>
            </a:r>
            <a:r>
              <a:rPr lang="en-US" dirty="0"/>
              <a:t>== </a:t>
            </a:r>
            <a:r>
              <a:rPr lang="en-US" b="1" dirty="0"/>
              <a:t>test framework</a:t>
            </a:r>
          </a:p>
          <a:p>
            <a:pPr lvl="1"/>
            <a:r>
              <a:rPr lang="en-US" dirty="0"/>
              <a:t>Many names for similar concepts </a:t>
            </a:r>
            <a:r>
              <a:rPr lang="en-US" dirty="0">
                <a:sym typeface="Wingdings" panose="05000000000000000000" pitchFamily="2" charset="2"/>
              </a:rPr>
              <a:t> why?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Testing frameworks like </a:t>
            </a:r>
            <a:r>
              <a:rPr lang="en-US" b="1" dirty="0">
                <a:sym typeface="Wingdings" panose="05000000000000000000" pitchFamily="2" charset="2"/>
              </a:rPr>
              <a:t>JUnit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b="1" dirty="0">
                <a:sym typeface="Wingdings" panose="05000000000000000000" pitchFamily="2" charset="2"/>
              </a:rPr>
              <a:t>NUnit</a:t>
            </a:r>
            <a:r>
              <a:rPr lang="en-US" dirty="0">
                <a:sym typeface="Wingdings" panose="05000000000000000000" pitchFamily="2" charset="2"/>
              </a:rPr>
              <a:t> were initially designed for </a:t>
            </a:r>
            <a:r>
              <a:rPr lang="en-US" b="1" dirty="0">
                <a:sym typeface="Wingdings" panose="05000000000000000000" pitchFamily="2" charset="2"/>
              </a:rPr>
              <a:t>unit testing</a:t>
            </a:r>
            <a:r>
              <a:rPr lang="en-US" dirty="0">
                <a:sym typeface="Wingdings" panose="05000000000000000000" pitchFamily="2" charset="2"/>
              </a:rPr>
              <a:t>, but nothing limits them to wider use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With additional libraries, NUnit and JUnit are used for: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Integration testing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API testing</a:t>
            </a:r>
            <a:r>
              <a:rPr lang="en-US" dirty="0">
                <a:sym typeface="Wingdings" panose="05000000000000000000" pitchFamily="2" charset="2"/>
              </a:rPr>
              <a:t>, Web service testing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End-to-end testing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Web UI testing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mobile testing</a:t>
            </a:r>
            <a:r>
              <a:rPr lang="en-US" dirty="0">
                <a:sym typeface="Wingdings" panose="05000000000000000000" pitchFamily="2" charset="2"/>
              </a:rPr>
              <a:t>, etc.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B8B50D2-73BE-4C71-A29E-63F40C3F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Testing Framework vs.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60756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B53A0C35-692F-4BC0-8FD3-EC0FBB1467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Setup and First Test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NUnit: First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DFB1EB4-28F3-4052-AECF-E4477A50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0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6ED51393-404C-46FF-AA58-53F734E8C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Seven Testing Principles</a:t>
            </a:r>
          </a:p>
          <a:p>
            <a:r>
              <a:rPr lang="en-GB" dirty="0"/>
              <a:t>What is Unit Testing?</a:t>
            </a:r>
          </a:p>
          <a:p>
            <a:r>
              <a:rPr lang="en-GB" dirty="0"/>
              <a:t>Unit Testing Frameworks</a:t>
            </a:r>
          </a:p>
          <a:p>
            <a:r>
              <a:rPr lang="en-GB" noProof="1"/>
              <a:t>NUnit</a:t>
            </a:r>
            <a:endParaRPr lang="en-GB" dirty="0"/>
          </a:p>
          <a:p>
            <a:pPr lvl="1"/>
            <a:r>
              <a:rPr lang="en-GB" dirty="0"/>
              <a:t> </a:t>
            </a:r>
            <a:r>
              <a:rPr lang="en-US" dirty="0"/>
              <a:t>NUnit Setup</a:t>
            </a:r>
          </a:p>
          <a:p>
            <a:pPr lvl="1"/>
            <a:r>
              <a:rPr lang="en-US" dirty="0"/>
              <a:t>Test Classes and Test Methods</a:t>
            </a:r>
            <a:endParaRPr lang="en-GB" dirty="0"/>
          </a:p>
          <a:p>
            <a:pPr lvl="1"/>
            <a:r>
              <a:rPr lang="en-GB" dirty="0"/>
              <a:t>3A-s Pattern</a:t>
            </a:r>
          </a:p>
          <a:p>
            <a:r>
              <a:rPr lang="en-GB" dirty="0"/>
              <a:t>Good Practices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819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A7036BB7-01EF-41CE-833A-15F25E3F7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NUnit </a:t>
            </a:r>
            <a:r>
              <a:rPr lang="en-US" dirty="0"/>
              <a:t>== popular C# testing framework</a:t>
            </a:r>
          </a:p>
          <a:p>
            <a:pPr lvl="1"/>
            <a:r>
              <a:rPr lang="en-US" dirty="0"/>
              <a:t>Supports test suites, test cases, before &amp; after code, startup &amp; cleanup code, timeouts, expected errors, …</a:t>
            </a:r>
          </a:p>
          <a:p>
            <a:pPr lvl="1"/>
            <a:r>
              <a:rPr lang="en-US" dirty="0"/>
              <a:t>Like </a:t>
            </a:r>
            <a:r>
              <a:rPr lang="en-US" b="1" dirty="0"/>
              <a:t>JUnit</a:t>
            </a:r>
            <a:r>
              <a:rPr lang="en-US" dirty="0"/>
              <a:t> (for Java)</a:t>
            </a:r>
          </a:p>
          <a:p>
            <a:pPr lvl="1"/>
            <a:r>
              <a:rPr lang="en-US" dirty="0"/>
              <a:t>Free, open-source</a:t>
            </a:r>
          </a:p>
          <a:p>
            <a:pPr lvl="1"/>
            <a:r>
              <a:rPr lang="en-US" dirty="0"/>
              <a:t>Powerful and mature</a:t>
            </a:r>
          </a:p>
          <a:p>
            <a:pPr lvl="1"/>
            <a:r>
              <a:rPr lang="en-US" dirty="0"/>
              <a:t>Wide community</a:t>
            </a:r>
          </a:p>
          <a:p>
            <a:pPr lvl="1"/>
            <a:r>
              <a:rPr lang="en-US" dirty="0"/>
              <a:t>Built-in support in Visual Studio</a:t>
            </a:r>
          </a:p>
          <a:p>
            <a:pPr lvl="1"/>
            <a:r>
              <a:rPr lang="en-US" dirty="0"/>
              <a:t>Official site: </a:t>
            </a:r>
            <a:r>
              <a:rPr lang="en-US" dirty="0" smtClean="0">
                <a:hlinkClick r:id="rId2"/>
              </a:rPr>
              <a:t>nunit.org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NUnit: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795DE8D-1907-462C-B133-CCE0AD61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00" y="3071235"/>
            <a:ext cx="3565785" cy="175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/>
              <a:t>blank solution </a:t>
            </a:r>
            <a:r>
              <a:rPr lang="en-US" dirty="0"/>
              <a:t>in Visual Studio</a:t>
            </a:r>
          </a:p>
          <a:p>
            <a:pPr lvl="1"/>
            <a:r>
              <a:rPr lang="en-US" dirty="0"/>
              <a:t>It will hold the</a:t>
            </a:r>
            <a:br>
              <a:rPr lang="en-US" dirty="0"/>
            </a:br>
            <a:r>
              <a:rPr lang="en-US" b="1" dirty="0"/>
              <a:t>project for testing</a:t>
            </a:r>
          </a:p>
          <a:p>
            <a:pPr lvl="1"/>
            <a:r>
              <a:rPr lang="en-US" dirty="0"/>
              <a:t>And the </a:t>
            </a:r>
            <a:r>
              <a:rPr lang="en-US" b="1" dirty="0"/>
              <a:t>unit test</a:t>
            </a:r>
            <a:br>
              <a:rPr lang="en-US" b="1" dirty="0"/>
            </a:br>
            <a:r>
              <a:rPr lang="en-US" b="1" dirty="0"/>
              <a:t>project</a:t>
            </a:r>
            <a:r>
              <a:rPr lang="en-US" dirty="0"/>
              <a:t> (tests)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Blank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B9824E9-4F99-4DDB-B929-B919350F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000" y="1989000"/>
            <a:ext cx="7206800" cy="4410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68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b="1" dirty="0"/>
              <a:t>console-based app</a:t>
            </a:r>
            <a:r>
              <a:rPr lang="en-US" dirty="0"/>
              <a:t>, to hold the </a:t>
            </a:r>
            <a:r>
              <a:rPr lang="en-US" b="1" dirty="0"/>
              <a:t>code for testing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for Testing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B33AEED-CE4D-4D6F-BD27-B73C3CBB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0" y="2243073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0365C86-0AE8-42C7-B52D-3F463940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585" y="1968827"/>
            <a:ext cx="6337199" cy="447517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336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Project for Testing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614DADF-65AA-4D0B-B75E-14ED9CC6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32" y="1299144"/>
            <a:ext cx="8883938" cy="537748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822F958-3995-4336-AAE1-A4882906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00" y="3354886"/>
            <a:ext cx="4499234" cy="18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8D00158-4156-4534-881A-C6D44BAF7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NUnit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A20DAAB-62AD-4272-AC5C-7846D3EB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61886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24F9488-9FB7-4CE7-B0C9-A317ACD6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37" y="1483216"/>
            <a:ext cx="8852159" cy="43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7F1B953-4D52-4E9B-83AF-F8BDE89C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4653978C-1A31-40ED-AF74-B37A3DBF1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/>
              <a:t>Project Reference </a:t>
            </a:r>
            <a:r>
              <a:rPr lang="en-US" dirty="0"/>
              <a:t>to the target project for testing: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Adding Project Reference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2BA4AE0-2E05-4D51-B3E3-0974000D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27" y="1854000"/>
            <a:ext cx="7404510" cy="2399815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2E561D1-BF79-4204-9561-D3CC5515C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27" y="4337635"/>
            <a:ext cx="7404510" cy="237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8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ACF0A38-18E0-4169-B386-765F79E531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A4137A-FA97-4458-B4F6-B45BBE6A1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Writing the first</a:t>
            </a:r>
            <a:r>
              <a:rPr lang="en-US" b="1" dirty="0"/>
              <a:t> NUnit test method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EE1D05C-3060-4EE0-A563-311E4D7C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First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61D56B8-CEF6-4372-BC71-7DA64150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1955776"/>
            <a:ext cx="9810000" cy="461829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163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1237592-DE9C-4616-8DFE-B7D919409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13AB665-9087-4FD4-BCDD-3556B5254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85598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[Test Explorer]</a:t>
            </a:r>
            <a:br>
              <a:rPr lang="en-US" b="1" dirty="0"/>
            </a:br>
            <a:r>
              <a:rPr lang="en-US" dirty="0"/>
              <a:t>tool in Visual Studio</a:t>
            </a:r>
          </a:p>
          <a:p>
            <a:pPr lvl="1"/>
            <a:r>
              <a:rPr lang="en-US" dirty="0"/>
              <a:t>Show the [Test Explorer]:</a:t>
            </a:r>
          </a:p>
          <a:p>
            <a:pPr lvl="2"/>
            <a:r>
              <a:rPr lang="en-US" b="1" dirty="0"/>
              <a:t>[Ctrl + E] + T</a:t>
            </a:r>
          </a:p>
          <a:p>
            <a:pPr lvl="1"/>
            <a:r>
              <a:rPr lang="en-US" dirty="0"/>
              <a:t>Visualizes the</a:t>
            </a:r>
            <a:br>
              <a:rPr lang="en-US" dirty="0"/>
            </a:br>
            <a:r>
              <a:rPr lang="en-US" b="1" dirty="0"/>
              <a:t>hierarchy </a:t>
            </a:r>
            <a:r>
              <a:rPr lang="en-US" dirty="0"/>
              <a:t>of tests</a:t>
            </a:r>
          </a:p>
          <a:p>
            <a:pPr lvl="1"/>
            <a:r>
              <a:rPr lang="en-US" b="1" dirty="0"/>
              <a:t>Executes</a:t>
            </a:r>
            <a:r>
              <a:rPr lang="en-US" dirty="0"/>
              <a:t> tests</a:t>
            </a:r>
          </a:p>
          <a:p>
            <a:pPr lvl="1"/>
            <a:r>
              <a:rPr lang="en-US" b="1" dirty="0"/>
              <a:t>Reports</a:t>
            </a:r>
            <a:r>
              <a:rPr lang="en-US" dirty="0"/>
              <a:t> results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B99073F-952D-49EF-8282-2FC8BFBA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</a:t>
            </a:r>
            <a:r>
              <a:rPr lang="en-US" dirty="0"/>
              <a:t>the Tests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84707D9-0584-456A-BE8E-4EC95F81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99" y="1302256"/>
            <a:ext cx="6289521" cy="520474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4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="" xmlns:a16="http://schemas.microsoft.com/office/drawing/2014/main" id="{B53A0C35-692F-4BC0-8FD3-EC0FBB1467C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Test Classes and Test Methods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NUnit: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F6B9236-72DF-4891-B935-84872D4B1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2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C4DD326-6099-4CD9-BBA0-72918B756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D4576F4A-B65B-4DB2-A571-65F31EF17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NuGet packages</a:t>
            </a:r>
            <a:r>
              <a:rPr lang="en-US" dirty="0"/>
              <a:t>, required to run NUnit tests in Visual Studio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DDC6C6D-C5E6-48AF-8346-80A88A42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NUnit: NuGet Packages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F28F2BA-F758-47DE-8AFF-2A7B3CAA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957190"/>
            <a:ext cx="10890000" cy="457681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34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30491F8-D9AE-4C86-B1E3-CF6A576FA0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24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DB4A213-B748-46B4-A780-85B5BEEEE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91EE00-856E-41D6-A4B5-1677713F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Classes and Test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6729786-64E3-4348-A40C-D2F31B7A3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 classes </a:t>
            </a:r>
            <a:r>
              <a:rPr lang="en-US" dirty="0"/>
              <a:t>hold </a:t>
            </a:r>
            <a:r>
              <a:rPr lang="en-US" b="1" dirty="0"/>
              <a:t>test methods</a:t>
            </a:r>
            <a:r>
              <a:rPr lang="en-US" dirty="0"/>
              <a:t>: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="" xmlns:a16="http://schemas.microsoft.com/office/drawing/2014/main" id="{7605C59B-2AF7-403C-BF30-B2C5580D918C}"/>
              </a:ext>
            </a:extLst>
          </p:cNvPr>
          <p:cNvSpPr txBox="1">
            <a:spLocks/>
          </p:cNvSpPr>
          <p:nvPr/>
        </p:nvSpPr>
        <p:spPr>
          <a:xfrm>
            <a:off x="696000" y="2034000"/>
            <a:ext cx="10800000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using </a:t>
            </a:r>
            <a:r>
              <a:rPr lang="en-US" sz="2600" noProof="1">
                <a:solidFill>
                  <a:schemeClr val="bg1"/>
                </a:solidFill>
              </a:rPr>
              <a:t>NUnit.Framework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[TestFixture]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public void </a:t>
            </a:r>
            <a:r>
              <a:rPr lang="en-US" sz="2600" noProof="1">
                <a:solidFill>
                  <a:schemeClr val="bg1"/>
                </a:solidFill>
              </a:rPr>
              <a:t>Test_SumTwoNumbers</a:t>
            </a:r>
            <a:r>
              <a:rPr lang="en-US" sz="26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var sum = Sum(new int[] {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1,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2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Assert.AreEqual</a:t>
            </a:r>
            <a:r>
              <a:rPr lang="en-US" sz="26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="" xmlns:a16="http://schemas.microsoft.com/office/drawing/2014/main" id="{48D4A160-13EF-41A1-89E8-D72F93B1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000" y="2580118"/>
            <a:ext cx="3093000" cy="578882"/>
          </a:xfrm>
          <a:prstGeom prst="wedgeRoundRectCallout">
            <a:avLst>
              <a:gd name="adj1" fmla="val -72087"/>
              <a:gd name="adj2" fmla="val 24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notation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="" xmlns:a16="http://schemas.microsoft.com/office/drawing/2014/main" id="{6BB47D31-AADF-4510-98FB-ED4ADEC2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3431167"/>
            <a:ext cx="1833000" cy="598408"/>
          </a:xfrm>
          <a:prstGeom prst="wedgeRoundRectCallout">
            <a:avLst>
              <a:gd name="adj1" fmla="val -79601"/>
              <a:gd name="adj2" fmla="val -43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class 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="" xmlns:a16="http://schemas.microsoft.com/office/drawing/2014/main" id="{9A3ABF7D-91CF-4FD2-AB7E-3FD96C88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687338"/>
            <a:ext cx="2250000" cy="578882"/>
          </a:xfrm>
          <a:prstGeom prst="wedgeRoundRectCallout">
            <a:avLst>
              <a:gd name="adj1" fmla="val -71157"/>
              <a:gd name="adj2" fmla="val 35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method 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="" xmlns:a16="http://schemas.microsoft.com/office/drawing/2014/main" id="{1F7CEC6F-05F7-43F7-A623-4C5A3215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5713692"/>
            <a:ext cx="1845000" cy="578882"/>
          </a:xfrm>
          <a:prstGeom prst="wedgeRoundRectCallout">
            <a:avLst>
              <a:gd name="adj1" fmla="val -71157"/>
              <a:gd name="adj2" fmla="val -7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="" xmlns:a16="http://schemas.microsoft.com/office/drawing/2014/main" id="{CD9036B1-2572-4975-BE1B-4F48B0A0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1795378"/>
            <a:ext cx="2508000" cy="578882"/>
          </a:xfrm>
          <a:prstGeom prst="wedgeRoundRectCallout">
            <a:avLst>
              <a:gd name="adj1" fmla="val -74567"/>
              <a:gd name="adj2" fmla="val 45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NUnit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AB8458C-A6EA-4B82-A569-DF8A371D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000" y="2200659"/>
            <a:ext cx="2577665" cy="2218749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733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 and Cleanup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0808" y="1319240"/>
            <a:ext cx="11070000" cy="532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Summator</a:t>
            </a: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summator;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[SetUp]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or [OneTimeSetUp]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TestInitialize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this.summator = new Summator();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[TearDown]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or [OneTimeTearDown]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TestCleanup()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06000" y="1951655"/>
            <a:ext cx="2462258" cy="882654"/>
          </a:xfrm>
          <a:prstGeom prst="wedgeRoundRectCallout">
            <a:avLst>
              <a:gd name="adj1" fmla="val -75907"/>
              <a:gd name="adj2" fmla="val 349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Executes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2399" b="1" dirty="0">
                <a:solidFill>
                  <a:srgbClr val="FFFFFF"/>
                </a:solidFill>
              </a:rPr>
              <a:t> each test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61000" y="5454000"/>
            <a:ext cx="2226841" cy="882654"/>
          </a:xfrm>
          <a:prstGeom prst="wedgeRoundRectCallout">
            <a:avLst>
              <a:gd name="adj1" fmla="val -72548"/>
              <a:gd name="adj2" fmla="val -61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Executes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after</a:t>
            </a:r>
            <a:r>
              <a:rPr lang="en-US" sz="2399" b="1" dirty="0">
                <a:solidFill>
                  <a:srgbClr val="FFFFFF"/>
                </a:solidFill>
              </a:rPr>
              <a:t> each test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DF2E7FF7-BAEB-420F-AB2D-92BF0D0FA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86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5454A6DC-8003-4499-9D2A-2A8834496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Create console application project</a:t>
            </a:r>
          </a:p>
          <a:p>
            <a:r>
              <a:rPr lang="en-US" sz="4000" dirty="0"/>
              <a:t>Add BankAccount class</a:t>
            </a:r>
          </a:p>
          <a:p>
            <a:r>
              <a:rPr lang="en-US" sz="4000" dirty="0"/>
              <a:t>Create NUnit Project</a:t>
            </a:r>
          </a:p>
          <a:p>
            <a:r>
              <a:rPr lang="en-US" sz="4000" dirty="0"/>
              <a:t>Test the </a:t>
            </a:r>
            <a:r>
              <a:rPr lang="en-US" sz="4000" noProof="1"/>
              <a:t>BankAccount</a:t>
            </a:r>
            <a:r>
              <a:rPr lang="en-US" sz="4000" dirty="0"/>
              <a:t> class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NUnit Test</a:t>
            </a:r>
          </a:p>
        </p:txBody>
      </p:sp>
    </p:spTree>
    <p:extLst>
      <p:ext uri="{BB962C8B-B14F-4D97-AF65-F5344CB8AC3E}">
        <p14:creationId xmlns:p14="http://schemas.microsoft.com/office/powerpoint/2010/main" val="7017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89DCCE28-B4E4-4FF4-8D3F-D6ADDD9CE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console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applicaton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Add BankAccount class for us to test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Create a new </a:t>
            </a:r>
            <a:r>
              <a:rPr lang="en-US" b="1" dirty="0">
                <a:solidFill>
                  <a:schemeClr val="bg1"/>
                </a:solidFill>
              </a:rPr>
              <a:t>NUnit Test Project</a:t>
            </a:r>
            <a:endParaRPr lang="en-US" b="1" noProof="1">
              <a:solidFill>
                <a:schemeClr val="bg1"/>
              </a:solidFill>
            </a:endParaRPr>
          </a:p>
          <a:p>
            <a:pPr lvl="1"/>
            <a:r>
              <a:rPr lang="en-US" dirty="0"/>
              <a:t>Name it like the project you are testing, but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.Tests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dirty="0"/>
              <a:t>suffix</a:t>
            </a:r>
          </a:p>
          <a:p>
            <a:r>
              <a:rPr lang="en-US" dirty="0"/>
              <a:t>Open </a:t>
            </a:r>
            <a:r>
              <a:rPr lang="en-US" b="1" dirty="0">
                <a:solidFill>
                  <a:schemeClr val="bg1"/>
                </a:solidFill>
              </a:rPr>
              <a:t>Test Explorer</a:t>
            </a:r>
            <a:r>
              <a:rPr lang="en-US" dirty="0"/>
              <a:t> (Ctrl + E, T or Test-&gt;Windows-&gt;TestExplorer)</a:t>
            </a: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NUnit</a:t>
            </a:r>
            <a:r>
              <a:rPr lang="en-US" dirty="0"/>
              <a:t> Test (1)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1D202A7-BC3F-48C0-963B-0455686979A4}"/>
              </a:ext>
            </a:extLst>
          </p:cNvPr>
          <p:cNvGrpSpPr/>
          <p:nvPr/>
        </p:nvGrpSpPr>
        <p:grpSpPr>
          <a:xfrm>
            <a:off x="1371000" y="2709000"/>
            <a:ext cx="3862526" cy="1645347"/>
            <a:chOff x="5015144" y="4912455"/>
            <a:chExt cx="3862526" cy="1645347"/>
          </a:xfrm>
          <a:solidFill>
            <a:schemeClr val="tx1">
              <a:lumMod val="40000"/>
              <a:lumOff val="60000"/>
              <a:alpha val="20000"/>
            </a:schemeClr>
          </a:solidFill>
        </p:grpSpPr>
        <p:sp>
          <p:nvSpPr>
            <p:cNvPr id="6" name="Text Placeholder 3">
              <a:extLst>
                <a:ext uri="{FF2B5EF4-FFF2-40B4-BE49-F238E27FC236}">
                  <a16:creationId xmlns="" xmlns:a16="http://schemas.microsoft.com/office/drawing/2014/main" id="{3916F9E7-18C8-44DC-9AC0-3481A213EBBF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5499391"/>
              <a:ext cx="3862526" cy="105841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defTabSz="1218438" latinLnBrk="1">
                <a:spcBef>
                  <a:spcPts val="400"/>
                </a:spcBef>
                <a:spcAft>
                  <a:spcPts val="400"/>
                </a:spcAft>
                <a:buFont typeface="Wingdings" panose="05000000000000000000" pitchFamily="2" charset="2"/>
                <a:buNone/>
                <a:defRPr sz="2397" b="1"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noProof="1"/>
                <a:t>+Amount : decimal</a:t>
              </a:r>
            </a:p>
            <a:p>
              <a:r>
                <a:rPr lang="en-US" noProof="1"/>
                <a:t>+BankAccount(decimal)</a:t>
              </a:r>
            </a:p>
          </p:txBody>
        </p:sp>
        <p:sp>
          <p:nvSpPr>
            <p:cNvPr id="7" name="Text Placeholder 3">
              <a:extLst>
                <a:ext uri="{FF2B5EF4-FFF2-40B4-BE49-F238E27FC236}">
                  <a16:creationId xmlns="" xmlns:a16="http://schemas.microsoft.com/office/drawing/2014/main" id="{D3C1CB86-60FF-4FA7-8910-BAC8A152D7C8}"/>
                </a:ext>
              </a:extLst>
            </p:cNvPr>
            <p:cNvSpPr txBox="1">
              <a:spLocks/>
            </p:cNvSpPr>
            <p:nvPr/>
          </p:nvSpPr>
          <p:spPr>
            <a:xfrm>
              <a:off x="5015144" y="4912455"/>
              <a:ext cx="3862526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defTabSz="1218438" latinLnBrk="1">
                <a:spcBef>
                  <a:spcPts val="400"/>
                </a:spcBef>
                <a:spcAft>
                  <a:spcPts val="400"/>
                </a:spcAft>
                <a:buFont typeface="Wingdings" panose="05000000000000000000" pitchFamily="2" charset="2"/>
                <a:buNone/>
                <a:defRPr sz="2397" b="1">
                  <a:latin typeface="Consolas" pitchFamily="49" charset="0"/>
                  <a:cs typeface="Consolas" pitchFamily="49" charset="0"/>
                </a:defRPr>
              </a:lvl1pPr>
            </a:lstStyle>
            <a:p>
              <a:r>
                <a:rPr lang="en-US" noProof="1"/>
                <a:t>BankAccount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0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C40A8A11-D66D-4838-82A3-089E86742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your first test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NUnit Test</a:t>
            </a:r>
            <a:r>
              <a:rPr lang="en-GB" dirty="0"/>
              <a:t> (2)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9199" y="1810151"/>
            <a:ext cx="10653602" cy="4446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[TestFixture]</a:t>
            </a:r>
          </a:p>
          <a:p>
            <a:r>
              <a:rPr lang="en-US" dirty="0"/>
              <a:t>public class BankAcountTests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[Test]</a:t>
            </a:r>
          </a:p>
          <a:p>
            <a:r>
              <a:rPr lang="en-US" dirty="0"/>
              <a:t>  public void AccountInitializeWithPositiveValue() {</a:t>
            </a:r>
          </a:p>
          <a:p>
            <a:r>
              <a:rPr lang="en-US" dirty="0"/>
              <a:t>    BankAccount account = new BankAccount(2000m);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Assert.That</a:t>
            </a:r>
            <a:r>
              <a:rPr lang="en-US" dirty="0"/>
              <a:t>(account.Amount, </a:t>
            </a:r>
            <a:r>
              <a:rPr lang="en-US" dirty="0">
                <a:solidFill>
                  <a:schemeClr val="bg1"/>
                </a:solidFill>
              </a:rPr>
              <a:t>Is</a:t>
            </a:r>
            <a:r>
              <a:rPr lang="en-US" dirty="0"/>
              <a:t>.EqualTo(2000m));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071000" y="1676663"/>
            <a:ext cx="3655690" cy="760521"/>
          </a:xfrm>
          <a:prstGeom prst="wedgeRoundRectCallout">
            <a:avLst>
              <a:gd name="adj1" fmla="val -61748"/>
              <a:gd name="adj2" fmla="val 1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Attribute that marks a class that contains tests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556999" y="3204000"/>
            <a:ext cx="1925285" cy="461950"/>
          </a:xfrm>
          <a:prstGeom prst="wedgeRoundRectCallout">
            <a:avLst>
              <a:gd name="adj1" fmla="val -57146"/>
              <a:gd name="adj2" fmla="val 235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Test Method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2236466" y="5277119"/>
            <a:ext cx="2566353" cy="769511"/>
          </a:xfrm>
          <a:prstGeom prst="wedgeRoundRectCallout">
            <a:avLst>
              <a:gd name="adj1" fmla="val -55738"/>
              <a:gd name="adj2" fmla="val -464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Assert class comes with NUnit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5905598" cy="5455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Automated tests usually follow the </a:t>
            </a:r>
            <a:r>
              <a:rPr lang="en-US" b="1" dirty="0"/>
              <a:t>"AAA" pattern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rrange</a:t>
            </a:r>
            <a:r>
              <a:rPr lang="en-US" dirty="0"/>
              <a:t>: prepare the </a:t>
            </a:r>
            <a:r>
              <a:rPr lang="en-US" b="1" dirty="0"/>
              <a:t>input</a:t>
            </a:r>
            <a:r>
              <a:rPr lang="en-US" dirty="0"/>
              <a:t> data and entrance conditions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ct</a:t>
            </a:r>
            <a:r>
              <a:rPr lang="en-US" dirty="0"/>
              <a:t>: invoke the </a:t>
            </a:r>
            <a:r>
              <a:rPr lang="en-US" b="1" dirty="0"/>
              <a:t>action</a:t>
            </a:r>
            <a:r>
              <a:rPr lang="en-US" dirty="0"/>
              <a:t> for testing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ssert</a:t>
            </a:r>
            <a:r>
              <a:rPr lang="bg-BG" dirty="0"/>
              <a:t>: </a:t>
            </a:r>
            <a:r>
              <a:rPr lang="en-US" dirty="0"/>
              <a:t>check the </a:t>
            </a:r>
            <a:r>
              <a:rPr lang="en-US" b="1" dirty="0"/>
              <a:t>output</a:t>
            </a:r>
            <a:r>
              <a:rPr lang="en-US" dirty="0"/>
              <a:t> and exit conditions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"AAA" Testing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4E027B8-DFD5-4D5F-B3C4-969208120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26A674F-9150-48A3-833A-E580EEFA3D06}"/>
              </a:ext>
            </a:extLst>
          </p:cNvPr>
          <p:cNvSpPr txBox="1">
            <a:spLocks/>
          </p:cNvSpPr>
          <p:nvPr/>
        </p:nvSpPr>
        <p:spPr>
          <a:xfrm>
            <a:off x="6159640" y="1469096"/>
            <a:ext cx="563839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Test_SumNumbers()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Arrange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nums = new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int[]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{3,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5};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sum = Sum(nums);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Assert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Assert.AreEqual(8,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932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9" y="1120913"/>
            <a:ext cx="2157641" cy="30206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10C30588-C5F7-4FCF-9EDD-D6B1101DCA3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Unit Testing Best Practices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4328608D-6671-4884-83FD-B15A226D88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How to Write Good Tests</a:t>
            </a:r>
          </a:p>
        </p:txBody>
      </p:sp>
    </p:spTree>
    <p:extLst>
      <p:ext uri="{BB962C8B-B14F-4D97-AF65-F5344CB8AC3E}">
        <p14:creationId xmlns:p14="http://schemas.microsoft.com/office/powerpoint/2010/main" val="145625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Test names </a:t>
            </a:r>
            <a:r>
              <a:rPr lang="en-US" dirty="0"/>
              <a:t>should answer the question "</a:t>
            </a:r>
            <a:r>
              <a:rPr lang="en-US" i="1" dirty="0"/>
              <a:t>what's inside?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the Test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72248" y="4839056"/>
            <a:ext cx="9508752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Test_DepositAddsMoneyToBalance()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Test_DepositNegativeShouldNotAddMoney()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2248" y="3339072"/>
            <a:ext cx="950875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73" y="4999600"/>
            <a:ext cx="878927" cy="8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44043" y="3606586"/>
            <a:ext cx="664987" cy="66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69C59DAF-4673-444E-97F0-5C22CE24D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4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cases must be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 lvl="1"/>
            <a:r>
              <a:rPr lang="en-US" dirty="0"/>
              <a:t>Tests should behave the same if you run them many times</a:t>
            </a:r>
          </a:p>
          <a:p>
            <a:pPr lvl="1"/>
            <a:r>
              <a:rPr lang="en-US" dirty="0"/>
              <a:t>The expected results must be </a:t>
            </a:r>
            <a:r>
              <a:rPr lang="en-US" b="1" dirty="0">
                <a:solidFill>
                  <a:schemeClr val="bg1"/>
                </a:solidFill>
              </a:rPr>
              <a:t>consistent</a:t>
            </a:r>
            <a:r>
              <a:rPr lang="en-US" dirty="0"/>
              <a:t> and easily verified</a:t>
            </a:r>
          </a:p>
          <a:p>
            <a:r>
              <a:rPr lang="en-US" dirty="0"/>
              <a:t>Test cases should </a:t>
            </a:r>
            <a:r>
              <a:rPr lang="en-US" b="1" dirty="0">
                <a:solidFill>
                  <a:schemeClr val="bg1"/>
                </a:solidFill>
              </a:rPr>
              <a:t>have no dependencies</a:t>
            </a:r>
          </a:p>
          <a:p>
            <a:pPr lvl="1"/>
            <a:r>
              <a:rPr lang="en-US" dirty="0"/>
              <a:t>The order of test execution should never be important</a:t>
            </a:r>
          </a:p>
          <a:p>
            <a:pPr lvl="1"/>
            <a:r>
              <a:rPr lang="en-US" dirty="0"/>
              <a:t>Input data and entrance conditions should be set in the test</a:t>
            </a:r>
          </a:p>
          <a:p>
            <a:pPr lvl="1"/>
            <a:r>
              <a:rPr lang="en-US" dirty="0"/>
              <a:t>Test cases may depend on the test initialization only: </a:t>
            </a:r>
            <a:r>
              <a:rPr lang="en-US" b="1" noProof="1">
                <a:solidFill>
                  <a:schemeClr val="bg1"/>
                </a:solidFill>
              </a:rPr>
              <a:t>[SetUp]</a:t>
            </a:r>
          </a:p>
          <a:p>
            <a:pPr lvl="1"/>
            <a:r>
              <a:rPr lang="en-US" dirty="0"/>
              <a:t>Tests should </a:t>
            </a:r>
            <a:r>
              <a:rPr lang="en-US" b="1" dirty="0"/>
              <a:t>cleanup</a:t>
            </a:r>
            <a:r>
              <a:rPr lang="en-US" dirty="0"/>
              <a:t> properly any resources used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Tests: Good Practices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733E198F-6E15-4C15-BAE7-C03858940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1FF19CD-29F7-483F-A453-07E9835B1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715F9B-65C9-4CC0-93B5-DE43C73AA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Single scenario </a:t>
            </a:r>
            <a:r>
              <a:rPr lang="en-US" dirty="0"/>
              <a:t>per test case, not multiple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B59F437-9254-46FA-8DC4-F83CDB45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Tests: Good Practices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10A13E1-1CB2-4766-9CCD-F5181198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973147"/>
            <a:ext cx="8486775" cy="37052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50" name="Picture 2" descr="Cancel Icon Icons Matt Symbol PNG | Picpng">
            <a:extLst>
              <a:ext uri="{FF2B5EF4-FFF2-40B4-BE49-F238E27FC236}">
                <a16:creationId xmlns="" xmlns:a16="http://schemas.microsoft.com/office/drawing/2014/main" id="{F7AB0749-7A91-4282-8B1B-982941D8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00" y="4814650"/>
            <a:ext cx="649562" cy="6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E7D9203-6F2F-4477-B894-568C714D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413" y="2171336"/>
            <a:ext cx="8737023" cy="226868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4E741E-6C4A-4E47-8348-BD9D1ED21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821" y="2979000"/>
            <a:ext cx="9030600" cy="235619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A0F12E0-8D0F-4105-B28E-C51471104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9" y="3752174"/>
            <a:ext cx="9030600" cy="23468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996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269000"/>
            <a:ext cx="2888095" cy="28880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D1AE1D45-6936-427F-808A-0774D94A66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Seven Testing Principles</a:t>
            </a:r>
          </a:p>
        </p:txBody>
      </p:sp>
    </p:spTree>
    <p:extLst>
      <p:ext uri="{BB962C8B-B14F-4D97-AF65-F5344CB8AC3E}">
        <p14:creationId xmlns:p14="http://schemas.microsoft.com/office/powerpoint/2010/main" val="73494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5A87621-9832-4404-B42C-058ADD5ED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8DD45E0-CD34-40B3-85D5-4F6215700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Private methods </a:t>
            </a:r>
            <a:r>
              <a:rPr lang="en-US" dirty="0"/>
              <a:t>should be tested indirectly</a:t>
            </a:r>
          </a:p>
          <a:p>
            <a:pPr lvl="1"/>
            <a:r>
              <a:rPr lang="en-US" dirty="0"/>
              <a:t>By testing the </a:t>
            </a:r>
            <a:r>
              <a:rPr lang="en-US" b="1" dirty="0"/>
              <a:t>public methods </a:t>
            </a:r>
            <a:r>
              <a:rPr lang="en-US" dirty="0"/>
              <a:t>with certain inputs and entrance conditions, that will invoke the target private methods</a:t>
            </a:r>
          </a:p>
          <a:p>
            <a:pPr lvl="1"/>
            <a:r>
              <a:rPr lang="en-US" dirty="0"/>
              <a:t>Check the </a:t>
            </a:r>
            <a:r>
              <a:rPr lang="en-US" b="1" dirty="0"/>
              <a:t>code coverage </a:t>
            </a:r>
            <a:r>
              <a:rPr lang="en-US" dirty="0"/>
              <a:t>to ensure all code is tested!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BDC6479-439F-49A2-AA4F-097E40EA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Private Methods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CC2F561-CC6C-4612-A621-AFA078E8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726" y="3853856"/>
            <a:ext cx="6134632" cy="27205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D327760C-AD6E-478E-94E6-FCE10FF0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32" y="4711296"/>
            <a:ext cx="4988561" cy="186264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C83F953B-A057-4DDC-845B-0832FA40C15C}"/>
              </a:ext>
            </a:extLst>
          </p:cNvPr>
          <p:cNvSpPr/>
          <p:nvPr/>
        </p:nvSpPr>
        <p:spPr bwMode="auto">
          <a:xfrm>
            <a:off x="4387752" y="5287039"/>
            <a:ext cx="2068247" cy="407000"/>
          </a:xfrm>
          <a:prstGeom prst="rightArrow">
            <a:avLst>
              <a:gd name="adj1" fmla="val 35187"/>
              <a:gd name="adj2" fmla="val 995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5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797659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116649" y="4561585"/>
            <a:ext cx="1739351" cy="1882415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490" y="1584000"/>
            <a:ext cx="9077929" cy="485603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58775" indent="-358775"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Unit testing</a:t>
            </a:r>
            <a:r>
              <a:rPr lang="en-US" dirty="0"/>
              <a:t> == automated testing of single component (unit)</a:t>
            </a:r>
          </a:p>
          <a:p>
            <a:pPr marL="358775" indent="-358775"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Testing framework</a:t>
            </a:r>
            <a:r>
              <a:rPr lang="en-US" dirty="0"/>
              <a:t> == foundation for writing tests</a:t>
            </a:r>
          </a:p>
          <a:p>
            <a:pPr marL="358775" indent="-358775"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dirty="0"/>
              <a:t> == automated testing framework for C#</a:t>
            </a:r>
          </a:p>
          <a:p>
            <a:pPr marL="358775" indent="-358775">
              <a:lnSpc>
                <a:spcPct val="110000"/>
              </a:lnSpc>
            </a:pPr>
            <a:r>
              <a:rPr lang="en-US" dirty="0"/>
              <a:t>The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AAA pattern</a:t>
            </a:r>
            <a:r>
              <a:rPr lang="en-US" dirty="0"/>
              <a:t>: Arrange, Act, Assert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2B38CA3C-FAFA-47C0-8FFF-3D11AA9C7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1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8061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=""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133C2D07-7272-4494-BF65-9D733B389E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5AA0C81-BAC2-4319-AB26-1E5E48DE27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contexts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1925" y="3912937"/>
            <a:ext cx="3116894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7DFB467-1473-41FA-9288-328DEE8A9B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0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5335497-5A43-45F2-9CAC-F5749E3D5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Exhaustive testing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combinations of inputs and preconditions are usually almost </a:t>
            </a:r>
            <a:r>
              <a:rPr lang="en-US" b="1" dirty="0">
                <a:solidFill>
                  <a:schemeClr val="bg1"/>
                </a:solidFill>
              </a:rPr>
              <a:t>infinite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everything is not feasible</a:t>
            </a:r>
          </a:p>
          <a:p>
            <a:pPr lvl="2"/>
            <a:r>
              <a:rPr lang="en-US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Risk analysis and priorities should</a:t>
            </a:r>
            <a:br>
              <a:rPr lang="en-US" dirty="0"/>
            </a:br>
            <a:r>
              <a:rPr lang="en-US" dirty="0"/>
              <a:t>be used to focus testing efforts</a:t>
            </a:r>
          </a:p>
          <a:p>
            <a:pPr>
              <a:lnSpc>
                <a:spcPct val="100000"/>
              </a:lnSpc>
              <a:buSzPct val="90000"/>
            </a:pPr>
            <a:r>
              <a:rPr lang="en-US" dirty="0"/>
              <a:t>E.g.: </a:t>
            </a:r>
            <a:r>
              <a:rPr lang="en-US" dirty="0">
                <a:hlinkClick r:id="rId2"/>
              </a:rPr>
              <a:t>Big list of naughty strings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51C3A24-BFBE-42A2-B963-8BADD8E0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00" y="2889000"/>
            <a:ext cx="4382112" cy="3029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1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B6A7490C-A8AA-4FA1-B0CB-8821CDE09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</a:t>
            </a:r>
            <a:r>
              <a:rPr lang="en-US" dirty="0" smtClean="0"/>
              <a:t>possible</a:t>
            </a:r>
            <a:endParaRPr lang="en-US" dirty="0"/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110" y="3993118"/>
            <a:ext cx="4075779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23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6A0F029-3B12-47B4-87B9-C7EC3599FD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effort shall be focused </a:t>
            </a:r>
            <a:r>
              <a:rPr lang="en-US" b="1" dirty="0" smtClean="0">
                <a:solidFill>
                  <a:schemeClr val="bg1"/>
                </a:solidFill>
              </a:rPr>
              <a:t>proportionally</a:t>
            </a:r>
            <a:endParaRPr lang="en-US" dirty="0"/>
          </a:p>
          <a:p>
            <a:pPr lvl="2"/>
            <a:r>
              <a:rPr lang="en-US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modules usually contains </a:t>
            </a:r>
            <a:r>
              <a:rPr lang="en-US" b="1" dirty="0">
                <a:solidFill>
                  <a:schemeClr val="bg1"/>
                </a:solidFill>
              </a:rPr>
              <a:t>most of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defects </a:t>
            </a:r>
            <a:r>
              <a:rPr lang="en-US" dirty="0"/>
              <a:t>discovered (80/20 principle)</a:t>
            </a:r>
          </a:p>
          <a:p>
            <a:pPr lvl="2"/>
            <a:r>
              <a:rPr lang="en-US" dirty="0"/>
              <a:t>Responsible for most of the operational failures</a:t>
            </a:r>
          </a:p>
          <a:p>
            <a:pPr>
              <a:lnSpc>
                <a:spcPct val="100000"/>
              </a:lnSpc>
              <a:buSzPct val="90000"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</p:spTree>
    <p:extLst>
      <p:ext uri="{BB962C8B-B14F-4D97-AF65-F5344CB8AC3E}">
        <p14:creationId xmlns:p14="http://schemas.microsoft.com/office/powerpoint/2010/main" val="15797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972183F-7199-4436-BDE0-785A8E3A2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Same tests repeated </a:t>
            </a:r>
            <a:r>
              <a:rPr lang="en-US" sz="3200" b="1" dirty="0">
                <a:solidFill>
                  <a:schemeClr val="bg1"/>
                </a:solidFill>
              </a:rPr>
              <a:t>over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over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again</a:t>
            </a:r>
            <a:r>
              <a:rPr lang="en-US" sz="3200" dirty="0"/>
              <a:t> tend to </a:t>
            </a:r>
            <a:r>
              <a:rPr lang="en-US" sz="3200" b="1" dirty="0">
                <a:solidFill>
                  <a:schemeClr val="bg1"/>
                </a:solidFill>
              </a:rPr>
              <a:t>lose their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Previously </a:t>
            </a:r>
            <a:r>
              <a:rPr lang="en-US" sz="3200" b="1" dirty="0">
                <a:solidFill>
                  <a:schemeClr val="bg1"/>
                </a:solidFill>
              </a:rPr>
              <a:t>undetected</a:t>
            </a:r>
            <a:r>
              <a:rPr lang="en-US" sz="3200" dirty="0"/>
              <a:t> defects remain </a:t>
            </a:r>
            <a:r>
              <a:rPr lang="en-US" sz="32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</p:spTree>
    <p:extLst>
      <p:ext uri="{BB962C8B-B14F-4D97-AF65-F5344CB8AC3E}">
        <p14:creationId xmlns:p14="http://schemas.microsoft.com/office/powerpoint/2010/main" val="88463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4027</TotalTime>
  <Words>3747</Words>
  <Application>Microsoft Office PowerPoint</Application>
  <PresentationFormat>Widescreen</PresentationFormat>
  <Paragraphs>537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맑은 고딕</vt:lpstr>
      <vt:lpstr>Arial</vt:lpstr>
      <vt:lpstr>Calibri</vt:lpstr>
      <vt:lpstr>Consolas</vt:lpstr>
      <vt:lpstr>Roboto</vt:lpstr>
      <vt:lpstr>Wingdings</vt:lpstr>
      <vt:lpstr>Wingdings 2</vt:lpstr>
      <vt:lpstr>1_SoftUni</vt:lpstr>
      <vt:lpstr>SoftUni</vt:lpstr>
      <vt:lpstr>Unit Testing</vt:lpstr>
      <vt:lpstr>Table of Contents</vt:lpstr>
      <vt:lpstr>Questions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Software Used to Test Software</vt:lpstr>
      <vt:lpstr>Unit Testing</vt:lpstr>
      <vt:lpstr>Test Levels</vt:lpstr>
      <vt:lpstr>Unit Testing Frameworks</vt:lpstr>
      <vt:lpstr>Testing Frameworks</vt:lpstr>
      <vt:lpstr>Testing Framework – Example</vt:lpstr>
      <vt:lpstr>Unit Testing Framework vs. Testing Framework</vt:lpstr>
      <vt:lpstr>NUnit: First Steps</vt:lpstr>
      <vt:lpstr>NUnit: Overview</vt:lpstr>
      <vt:lpstr>Creating a Blank Solution</vt:lpstr>
      <vt:lpstr>Creating a Project for Testing</vt:lpstr>
      <vt:lpstr>Creating a Project for Testing (2)</vt:lpstr>
      <vt:lpstr>Creating an NUnit Project</vt:lpstr>
      <vt:lpstr>Adding Project Reference</vt:lpstr>
      <vt:lpstr>Writing the First Test</vt:lpstr>
      <vt:lpstr>Running the Tests</vt:lpstr>
      <vt:lpstr>NUnit: Basics</vt:lpstr>
      <vt:lpstr>NUnit: NuGet Packages</vt:lpstr>
      <vt:lpstr>Test Classes and Test Methods</vt:lpstr>
      <vt:lpstr>Initialization and Cleanup Methods</vt:lpstr>
      <vt:lpstr>Problem: NUnit Test</vt:lpstr>
      <vt:lpstr>Solution: NUnit Test (1)</vt:lpstr>
      <vt:lpstr>Solution: NUnit Test (2)</vt:lpstr>
      <vt:lpstr>The "AAA" Testing Pattern</vt:lpstr>
      <vt:lpstr>How to Write Good Tests</vt:lpstr>
      <vt:lpstr>Naming the Test Methods</vt:lpstr>
      <vt:lpstr>Automated Tests: Good Practices</vt:lpstr>
      <vt:lpstr>Automated Tests: Good Practices (2)</vt:lpstr>
      <vt:lpstr>Testing Private Methods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Unit Testing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63</cp:revision>
  <dcterms:created xsi:type="dcterms:W3CDTF">2018-05-23T13:08:44Z</dcterms:created>
  <dcterms:modified xsi:type="dcterms:W3CDTF">2022-04-27T05:40:57Z</dcterms:modified>
  <cp:category>programming;education;software engineering;software development</cp:category>
</cp:coreProperties>
</file>