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8"/>
  </p:notesMasterIdLst>
  <p:handoutMasterIdLst>
    <p:handoutMasterId r:id="rId29"/>
  </p:handoutMasterIdLst>
  <p:sldIdLst>
    <p:sldId id="291" r:id="rId2"/>
    <p:sldId id="292" r:id="rId3"/>
    <p:sldId id="293" r:id="rId4"/>
    <p:sldId id="494" r:id="rId5"/>
    <p:sldId id="495" r:id="rId6"/>
    <p:sldId id="496" r:id="rId7"/>
    <p:sldId id="497" r:id="rId8"/>
    <p:sldId id="503" r:id="rId9"/>
    <p:sldId id="506" r:id="rId10"/>
    <p:sldId id="504" r:id="rId11"/>
    <p:sldId id="294" r:id="rId12"/>
    <p:sldId id="295" r:id="rId13"/>
    <p:sldId id="296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401" r:id="rId23"/>
    <p:sldId id="510" r:id="rId24"/>
    <p:sldId id="319" r:id="rId25"/>
    <p:sldId id="405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5749D0A-1808-4705-B392-64A155A8C55F}">
          <p14:sldIdLst>
            <p14:sldId id="291"/>
            <p14:sldId id="292"/>
            <p14:sldId id="293"/>
          </p14:sldIdLst>
        </p14:section>
        <p14:section name="Isolating Behaviors" id="{92A9E558-C015-4765-B604-D7CB93F1D9B0}">
          <p14:sldIdLst>
            <p14:sldId id="494"/>
            <p14:sldId id="495"/>
            <p14:sldId id="496"/>
            <p14:sldId id="497"/>
            <p14:sldId id="503"/>
            <p14:sldId id="506"/>
          </p14:sldIdLst>
        </p14:section>
        <p14:section name="Mocking" id="{7FBDF911-AE9F-4490-8739-811EC5C3D7FB}">
          <p14:sldIdLst>
            <p14:sldId id="504"/>
            <p14:sldId id="294"/>
            <p14:sldId id="295"/>
            <p14:sldId id="296"/>
          </p14:sldIdLst>
        </p14:section>
        <p14:section name="Test Driven Development" id="{3B591B8A-306F-442B-A9BE-BC3A95810EC7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Conclusion" id="{D44D347D-41E2-468D-BCF5-CFB94A0616B3}">
          <p14:sldIdLst>
            <p14:sldId id="306"/>
            <p14:sldId id="401"/>
            <p14:sldId id="510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234465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58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4A060F9-638F-466D-87B9-CBF4F6224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57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E4C6B75-0E7D-43A6-82D0-9E575950E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84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81D07364-1FD8-445D-9608-869B3BEB1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905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2E1336F9-E9D2-437C-BEAB-E43C1026E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3250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84B516F2-09A4-4706-86DD-2955713E91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2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CB98496-6B13-4A1E-BFC2-E146D29CB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199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45C9667-2E0E-4A74-BDF2-169293D531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21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BB4A0D6-5845-48BB-AAD4-D56F6EC302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703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936B24A8-EC32-4DFD-856D-7078873B5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512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1404028-078F-440D-8A09-806A8F2E9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1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4F12D2D-867E-4FCA-85A8-A0D9DDD2FB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74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2DC0A45-7701-4C2B-B5E5-2D7A3BC82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352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07A65D9-83ED-4404-B50E-8D5755FF7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040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684CF77-A19F-4C74-87C2-B0A948DD7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780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Moq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Moq</a:t>
            </a:r>
            <a:r>
              <a:rPr lang="en-US" noProof="1"/>
              <a:t> (pronounced "Mock You") is an open-source mocking framework</a:t>
            </a:r>
          </a:p>
          <a:p>
            <a:pPr lvl="1"/>
            <a:r>
              <a:rPr lang="en-US" noProof="1"/>
              <a:t>Facilitates the mocking process by providing an API for creating fake objects (mocks)</a:t>
            </a:r>
          </a:p>
          <a:p>
            <a:pPr lvl="1"/>
            <a:r>
              <a:rPr lang="en-US" noProof="1"/>
              <a:t>No need to create fake classes for every possible test scenario</a:t>
            </a:r>
          </a:p>
          <a:p>
            <a:pPr lvl="1"/>
            <a:r>
              <a:rPr lang="en-US" noProof="1"/>
              <a:t>Can mock almost any type, not just interfaces</a:t>
            </a:r>
          </a:p>
          <a:p>
            <a:pPr lvl="2"/>
            <a:r>
              <a:rPr lang="en-US" noProof="1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noProof="1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3C88593A-6881-45E5-95DB-5485D358C3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739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42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2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358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5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the "Test First" Approach to 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and Test-Driven Development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67774"/>
            <a:ext cx="2335508" cy="2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Mocking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29999" cy="242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A39862E-956E-4881-97C7-4B7D575A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of real objects</a:t>
            </a:r>
          </a:p>
          <a:p>
            <a:pPr lvl="1"/>
            <a:r>
              <a:rPr lang="en-US" dirty="0"/>
              <a:t>The object supplies non-deterministic results  -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1"/>
            <a:r>
              <a:rPr lang="en-US" dirty="0"/>
              <a:t>It has states that are difficult to create or reproduce -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</a:p>
          <a:p>
            <a:pPr lvl="1"/>
            <a:r>
              <a:rPr lang="en-US" dirty="0"/>
              <a:t>It is slow -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/>
            <a:r>
              <a:rPr lang="en-US" dirty="0"/>
              <a:t>It does not yet exist or may change behavior</a:t>
            </a:r>
          </a:p>
          <a:p>
            <a:pPr lvl="1"/>
            <a:r>
              <a:rPr lang="en-US" dirty="0"/>
              <a:t>It would have to include information and methods exclusively </a:t>
            </a:r>
            <a:br>
              <a:rPr lang="en-US" dirty="0"/>
            </a:br>
            <a:r>
              <a:rPr lang="en-US" dirty="0"/>
              <a:t>for testing purposes (and not for its actual task)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3707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85EA4845-473B-43A8-A703-479937FA3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027" y="1196125"/>
            <a:ext cx="11818096" cy="5201066"/>
          </a:xfrm>
        </p:spPr>
        <p:txBody>
          <a:bodyPr/>
          <a:lstStyle/>
          <a:p>
            <a:r>
              <a:rPr lang="en-US" noProof="1"/>
              <a:t>Moq</a:t>
            </a:r>
            <a:r>
              <a:rPr lang="en-US" dirty="0"/>
              <a:t> provides us with an easy way of </a:t>
            </a:r>
            <a:r>
              <a:rPr lang="en-US" b="1" dirty="0">
                <a:solidFill>
                  <a:schemeClr val="bg1"/>
                </a:solidFill>
              </a:rPr>
              <a:t>creating mock objects</a:t>
            </a:r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Strongly </a:t>
            </a:r>
            <a:r>
              <a:rPr lang="en-US" dirty="0" smtClean="0"/>
              <a:t>typed</a:t>
            </a:r>
            <a:endParaRPr lang="en-US" dirty="0"/>
          </a:p>
          <a:p>
            <a:pPr lvl="1"/>
            <a:r>
              <a:rPr lang="en-US" dirty="0"/>
              <a:t>Minimalistic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Moq Library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7887" y="4104000"/>
            <a:ext cx="9836375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Mock&lt;IContainer&gt;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mockContainer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Mock&lt;IContainer&gt;()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Mock&lt;ICustomerView&gt;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mockView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Mock&lt;ICustomerView&gt;()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897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1C20A60E-632E-4DD6-A92F-938CA8828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 Example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36000" y="2169000"/>
            <a:ext cx="9540000" cy="3538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 =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Mock&lt;ITarget&gt;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p.TakeAttack(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IsAny&lt;int&gt;()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(() =&gt; hero.Weapon.DurabilityPoints -= 1);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fakeTarget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Setup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(p =&gt; p.Health)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(0);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393095" cy="2393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AE0EBF6-CD2A-4D38-BE53-2084A6967B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8059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Code First</a:t>
            </a:r>
            <a:r>
              <a:rPr lang="bg-BG" dirty="0"/>
              <a:t>"</a:t>
            </a:r>
            <a:r>
              <a:rPr lang="en-US" dirty="0"/>
              <a:t> (code and test) approach</a:t>
            </a:r>
          </a:p>
          <a:p>
            <a:pPr lvl="1"/>
            <a:r>
              <a:rPr lang="en-US" dirty="0"/>
              <a:t>Classical approach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lvl="1"/>
            <a:r>
              <a:rPr lang="en-US" dirty="0"/>
              <a:t>Test-driven development (TDD)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30" y="3842422"/>
            <a:ext cx="2917970" cy="2286578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F8C38CF-2FF3-4B9C-9DE5-8B92BB442A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1451B22C-5A71-4D42-B676-67102F6F7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4234" y="2521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</a:t>
            </a:r>
            <a:endParaRPr lang="bg-BG" dirty="0">
              <a:effectLst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974234" y="36007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unit test</a:t>
            </a:r>
            <a:endParaRPr lang="bg-BG" dirty="0">
              <a:effectLst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74234" y="4680226"/>
            <a:ext cx="4704124" cy="52863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and succeed</a:t>
            </a:r>
            <a:endParaRPr lang="bg-BG" dirty="0">
              <a:effectLst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8446509" y="2160864"/>
            <a:ext cx="0" cy="360045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584056" y="5040589"/>
            <a:ext cx="15892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000" b="1" dirty="0"/>
              <a:t>Time flow</a:t>
            </a:r>
            <a:endParaRPr kumimoji="0"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472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A8F3508C-4FA3-4DD6-B8A8-065E0EC9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="" xmlns:a16="http://schemas.microsoft.com/office/drawing/2014/main" id="{C6600A3A-E674-476C-B5B6-BEE7EB061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46230" y="20875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Pick </a:t>
            </a:r>
            <a:r>
              <a:rPr lang="bg-BG" dirty="0">
                <a:effectLst/>
              </a:rPr>
              <a:t>а </a:t>
            </a:r>
            <a:r>
              <a:rPr lang="en-US" dirty="0">
                <a:effectLst/>
              </a:rPr>
              <a:t>test</a:t>
            </a:r>
            <a:endParaRPr lang="bg-BG" dirty="0">
              <a:effectLst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46230" y="3300547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Compile and fail</a:t>
            </a:r>
            <a:endParaRPr lang="bg-BG" dirty="0">
              <a:effectLst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446230" y="51482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code to pass test </a:t>
            </a:r>
            <a:endParaRPr lang="bg-BG" dirty="0">
              <a:effectLst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46230" y="3901848"/>
            <a:ext cx="605632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enough code to compile</a:t>
            </a:r>
            <a:endParaRPr lang="bg-BG" dirty="0">
              <a:effectLst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46230" y="4524375"/>
            <a:ext cx="6047858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Run test and fail</a:t>
            </a:r>
            <a:endParaRPr lang="bg-BG" dirty="0">
              <a:effectLst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46230" y="1366837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Create a test</a:t>
            </a:r>
            <a:r>
              <a:rPr lang="bg-BG" dirty="0">
                <a:effectLst/>
              </a:rPr>
              <a:t> </a:t>
            </a:r>
            <a:r>
              <a:rPr lang="en-US" dirty="0">
                <a:effectLst/>
              </a:rPr>
              <a:t>list</a:t>
            </a:r>
            <a:endParaRPr lang="bg-BG" dirty="0">
              <a:effectLst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Time flow</a:t>
            </a:r>
            <a:endParaRPr lang="bg-BG" dirty="0">
              <a:effectLst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446230" y="2697162"/>
            <a:ext cx="6045743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Write test</a:t>
            </a:r>
            <a:endParaRPr lang="bg-BG" dirty="0">
              <a:effectLst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446230" y="5795962"/>
            <a:ext cx="6033046" cy="5232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effectLst/>
              </a:rPr>
              <a:t>Remove duplication</a:t>
            </a:r>
            <a:endParaRPr lang="bg-BG" dirty="0">
              <a:effectLst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25856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TDD</a:t>
            </a:r>
            <a:r>
              <a:rPr lang="en-US" dirty="0"/>
              <a:t> helps find design issues early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Avoids reworking</a:t>
            </a:r>
          </a:p>
          <a:p>
            <a:pPr>
              <a:buClr>
                <a:schemeClr val="tx1"/>
              </a:buClr>
            </a:pPr>
            <a:r>
              <a:rPr lang="en-US" dirty="0"/>
              <a:t>Writing code to satisfy a test is</a:t>
            </a:r>
            <a:r>
              <a:rPr lang="bg-BG" dirty="0"/>
              <a:t> </a:t>
            </a:r>
            <a:r>
              <a:rPr lang="en-US" dirty="0"/>
              <a:t>a focused activity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Less</a:t>
            </a:r>
            <a:r>
              <a:rPr lang="en-US" dirty="0"/>
              <a:t> chance of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will be more </a:t>
            </a:r>
            <a:r>
              <a:rPr lang="en-US" b="1" dirty="0">
                <a:solidFill>
                  <a:schemeClr val="bg1"/>
                </a:solidFill>
              </a:rPr>
              <a:t>comprehensive</a:t>
            </a:r>
            <a:r>
              <a:rPr lang="bg-BG" dirty="0"/>
              <a:t> </a:t>
            </a: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5CBB36AE-FEEE-4AC4-B91C-EDC960D5B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53F89AB-46FF-4196-B90B-0E746B406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Isolating Behaviors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Mocking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Test-Driven Development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Reasons to use TDD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Myths and Misconceptions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78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3218B5F0-2B9D-485A-903B-FC96DC8D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create a 100% </a:t>
            </a:r>
            <a:r>
              <a:rPr lang="en-US" b="1" dirty="0">
                <a:hlinkClick r:id="rId2"/>
              </a:rPr>
              <a:t>regression test</a:t>
            </a:r>
            <a:r>
              <a:rPr lang="en-US" b="1" dirty="0"/>
              <a:t> </a:t>
            </a:r>
            <a:r>
              <a:rPr lang="en-US" dirty="0"/>
              <a:t>suite</a:t>
            </a:r>
          </a:p>
          <a:p>
            <a:r>
              <a:rPr lang="en-US" dirty="0"/>
              <a:t>The unit tests form 100% of your design specification</a:t>
            </a:r>
          </a:p>
          <a:p>
            <a:r>
              <a:rPr lang="en-US" dirty="0"/>
              <a:t>You only need to unit test</a:t>
            </a:r>
          </a:p>
          <a:p>
            <a:r>
              <a:rPr lang="en-US" dirty="0"/>
              <a:t>TDD is sufficient for testing</a:t>
            </a:r>
          </a:p>
          <a:p>
            <a:r>
              <a:rPr lang="en-US" dirty="0"/>
              <a:t>TDD doesn't scale (partially true)</a:t>
            </a:r>
          </a:p>
          <a:p>
            <a:pPr lvl="1"/>
            <a:r>
              <a:rPr lang="en-US" dirty="0"/>
              <a:t>Your test suite takes too long to run</a:t>
            </a:r>
          </a:p>
          <a:p>
            <a:pPr lvl="1"/>
            <a:r>
              <a:rPr lang="en-US" dirty="0"/>
              <a:t>Not all developers know how to 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25918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0FBA8D63-39A8-4A2C-9E7D-B4863CE7E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1"/>
          <p:cNvSpPr txBox="1">
            <a:spLocks/>
          </p:cNvSpPr>
          <p:nvPr/>
        </p:nvSpPr>
        <p:spPr>
          <a:xfrm>
            <a:off x="697879" y="1769443"/>
            <a:ext cx="7829895" cy="49295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code, then test it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Write tests first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Manage complexity more easily</a:t>
            </a:r>
          </a:p>
        </p:txBody>
      </p:sp>
    </p:spTree>
    <p:extLst>
      <p:ext uri="{BB962C8B-B14F-4D97-AF65-F5344CB8AC3E}">
        <p14:creationId xmlns:p14="http://schemas.microsoft.com/office/powerpoint/2010/main" val="620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53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0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=""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4E895476-2C9B-47AF-B48B-3D6CB52828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780AD80-D317-4C95-87F2-FA3955DBA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9ED527A-3367-4490-B295-751627291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419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3" y="1378547"/>
            <a:ext cx="3220916" cy="2544524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191EE5A5-FBD7-4AA6-B0C5-8324D0B9432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1BC410B1-345A-46C7-8875-06AB8D4E8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Isolating Behaviors</a:t>
            </a:r>
          </a:p>
        </p:txBody>
      </p:sp>
    </p:spTree>
    <p:extLst>
      <p:ext uri="{BB962C8B-B14F-4D97-AF65-F5344CB8AC3E}">
        <p14:creationId xmlns:p14="http://schemas.microsoft.com/office/powerpoint/2010/main" val="320367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B83B4C56-AC65-4F71-89A0-87700DC9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testing the following code: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2335" y="2426873"/>
            <a:ext cx="9384236" cy="38999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4080" y="3528855"/>
            <a:ext cx="2590800" cy="842377"/>
          </a:xfrm>
          <a:prstGeom prst="wedgeRoundRectCallout">
            <a:avLst>
              <a:gd name="adj1" fmla="val -56923"/>
              <a:gd name="adj2" fmla="val 419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depends</a:t>
            </a:r>
            <a:r>
              <a:rPr lang="en-US" sz="2400" b="1" dirty="0">
                <a:solidFill>
                  <a:srgbClr val="FFFFFF"/>
                </a:solidFill>
              </a:rPr>
              <a:t> on </a:t>
            </a:r>
            <a:r>
              <a:rPr lang="en-US" sz="2400" b="1" noProof="1">
                <a:solidFill>
                  <a:srgbClr val="FFFFFF"/>
                </a:solidFill>
              </a:rPr>
              <a:t>AccountManager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39244" y="2082811"/>
            <a:ext cx="2362200" cy="756810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Concrete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="" xmlns:a16="http://schemas.microsoft.com/office/drawing/2014/main" id="{4EF1422D-217F-4431-A0E9-475389FDA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295400" y="3200400"/>
            <a:ext cx="3962400" cy="1550102"/>
          </a:xfrm>
          <a:prstGeom prst="roundRect">
            <a:avLst>
              <a:gd name="adj" fmla="val 696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Bank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852899" y="3912778"/>
            <a:ext cx="3053874" cy="575826"/>
          </a:xfrm>
          <a:prstGeom prst="roundRect">
            <a:avLst>
              <a:gd name="adj" fmla="val 6965"/>
            </a:avLst>
          </a:prstGeom>
          <a:solidFill>
            <a:schemeClr val="accent6">
              <a:lumMod val="75000"/>
              <a:alpha val="25098"/>
            </a:schemeClr>
          </a:solidFill>
          <a:ln w="571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AccountManager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5859878" y="3917007"/>
            <a:ext cx="633909" cy="37978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871168" y="2183590"/>
            <a:ext cx="1572148" cy="492556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Interface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025443" y="2503210"/>
            <a:ext cx="2708787" cy="593954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Bank inherits bugs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FE708B34-26A3-48BD-ADA1-D4C30AF4E1F0}"/>
              </a:ext>
            </a:extLst>
          </p:cNvPr>
          <p:cNvGrpSpPr/>
          <p:nvPr/>
        </p:nvGrpSpPr>
        <p:grpSpPr>
          <a:xfrm>
            <a:off x="6934202" y="2831580"/>
            <a:ext cx="4509114" cy="2550637"/>
            <a:chOff x="6546545" y="2814777"/>
            <a:chExt cx="4509114" cy="255063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934202" y="4750502"/>
              <a:ext cx="3733800" cy="614912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546545" y="2814777"/>
              <a:ext cx="4509114" cy="1069971"/>
            </a:xfrm>
            <a:prstGeom prst="roundRect">
              <a:avLst>
                <a:gd name="adj" fmla="val 696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AccountManager</a:t>
              </a:r>
            </a:p>
            <a:p>
              <a:pPr algn="ctr"/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+Account </a:t>
              </a:r>
              <a:r>
                <a:rPr lang="en-GB" sz="28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GetAccount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69778" y="4020499"/>
              <a:ext cx="833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uses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="" xmlns:a16="http://schemas.microsoft.com/office/drawing/2014/main" id="{7F54C32C-0BBE-4B23-A266-860A3707735D}"/>
                </a:ext>
              </a:extLst>
            </p:cNvPr>
            <p:cNvSpPr/>
            <p:nvPr/>
          </p:nvSpPr>
          <p:spPr bwMode="auto">
            <a:xfrm>
              <a:off x="8632427" y="4019573"/>
              <a:ext cx="337351" cy="523220"/>
            </a:xfrm>
            <a:prstGeom prst="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9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1DA31BC-6BA7-4104-8735-FEC5AFA38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Decouples classes and makes code testable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48" y="1806592"/>
            <a:ext cx="7967168" cy="4610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IAccountManager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 Account { get;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Bank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accountManager)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27874" y="5697219"/>
            <a:ext cx="2564110" cy="707983"/>
          </a:xfrm>
          <a:prstGeom prst="wedgeRoundRectCallout">
            <a:avLst>
              <a:gd name="adj1" fmla="val -54166"/>
              <a:gd name="adj2" fmla="val -511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Injecting dependencies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796432" y="3213257"/>
            <a:ext cx="3065755" cy="747251"/>
          </a:xfrm>
          <a:prstGeom prst="wedgeRoundRectCallout">
            <a:avLst>
              <a:gd name="adj1" fmla="val -56039"/>
              <a:gd name="adj2" fmla="val 421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Independent from Implementation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FDD1AD36-3A35-40F8-AF09-D03F108F0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readable, cumbersome and has too much boilerplate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5258" y="1929864"/>
            <a:ext cx="10840496" cy="4645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Database db = new BankDatabase()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Too many methods…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GB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Assert…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466000" y="3699000"/>
            <a:ext cx="2667000" cy="990600"/>
          </a:xfrm>
          <a:prstGeom prst="wedgeRoundRectCallout">
            <a:avLst>
              <a:gd name="adj1" fmla="val -65669"/>
              <a:gd name="adj2" fmla="val -167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Not suitable for big interfaces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B8010AE-4C6F-4542-BFC5-67816600F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FF74C-B498-430C-A805-7A4542424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Refactor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to get the date time from outside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Refactor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to get the write location from outside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Write tests to cover the </a:t>
            </a:r>
            <a:r>
              <a:rPr lang="en-US" sz="3200" b="1" dirty="0" err="1">
                <a:solidFill>
                  <a:schemeClr val="bg1"/>
                </a:solidFill>
              </a:rPr>
              <a:t>GetGreeting</a:t>
            </a:r>
            <a:r>
              <a:rPr lang="en-US" sz="3200" dirty="0"/>
              <a:t>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9DF8CB4-6D57-4B2A-918E-A5FB5BD5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</a:t>
            </a:r>
            <a:r>
              <a:rPr lang="en-US" dirty="0" err="1"/>
              <a:t>GetGreeting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BCE32C5-C29B-4609-8E2B-10CD83A16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24" y="3040999"/>
            <a:ext cx="10053152" cy="35380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class GrettingProvider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GetGreeting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if (DateTime.Now.Hour &lt; 12)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  Console.WriteLine("Good morning!");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1041</Words>
  <Application>Microsoft Office PowerPoint</Application>
  <PresentationFormat>Widescreen</PresentationFormat>
  <Paragraphs>258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Mocking and Test-Driven Development</vt:lpstr>
      <vt:lpstr>Table of Contents</vt:lpstr>
      <vt:lpstr>Have a Question?</vt:lpstr>
      <vt:lpstr>Isolating Behaviors</vt:lpstr>
      <vt:lpstr>Coupling and Testing (1)</vt:lpstr>
      <vt:lpstr>Coupling and Testing (2)</vt:lpstr>
      <vt:lpstr>Dependency Injection</vt:lpstr>
      <vt:lpstr>Fake Implementations</vt:lpstr>
      <vt:lpstr>Problem: Test GetGreeting</vt:lpstr>
      <vt:lpstr>Mocking</vt:lpstr>
      <vt:lpstr>Mocking</vt:lpstr>
      <vt:lpstr>Moq Library</vt:lpstr>
      <vt:lpstr>Mocking Example</vt:lpstr>
      <vt:lpstr>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Mocking and Test Driven Development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39</cp:revision>
  <dcterms:created xsi:type="dcterms:W3CDTF">2018-05-23T13:08:44Z</dcterms:created>
  <dcterms:modified xsi:type="dcterms:W3CDTF">2022-04-27T05:41:19Z</dcterms:modified>
  <cp:category>programming;education;software engineering;software development</cp:category>
</cp:coreProperties>
</file>