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616" r:id="rId24"/>
    <p:sldId id="319" r:id="rId25"/>
    <p:sldId id="615" r:id="rId26"/>
    <p:sldId id="320" r:id="rId27"/>
    <p:sldId id="321" r:id="rId28"/>
    <p:sldId id="322" r:id="rId29"/>
    <p:sldId id="323" r:id="rId30"/>
    <p:sldId id="324" r:id="rId31"/>
    <p:sldId id="325" r:id="rId32"/>
    <p:sldId id="401" r:id="rId33"/>
    <p:sldId id="614" r:id="rId34"/>
    <p:sldId id="495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616"/>
            <p14:sldId id="319"/>
            <p14:sldId id="615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61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091119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946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5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Foreach</a:t>
            </a:r>
            <a:r>
              <a:rPr lang="en-GB" dirty="0"/>
              <a:t> iterates through all the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7374"/>
            <a:ext cx="635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+ " ");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1899000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6BEFF-D005-D2E2-50F3-3D1C0CE1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43" y="5561059"/>
            <a:ext cx="3816525" cy="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000" y="1445797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83576" y="5141018"/>
            <a:ext cx="2735001" cy="855724"/>
          </a:xfrm>
          <a:prstGeom prst="wedgeRoundRectCallout">
            <a:avLst>
              <a:gd name="adj1" fmla="val -59921"/>
              <a:gd name="adj2" fmla="val -53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09547" y="2325818"/>
            <a:ext cx="2635343" cy="855724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494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as a </a:t>
            </a:r>
            <a:r>
              <a:rPr lang="en-US" b="1" dirty="0"/>
              <a:t>new matrix</a:t>
            </a:r>
            <a:r>
              <a:rPr lang="en-US" dirty="0"/>
              <a:t>, followed by </a:t>
            </a:r>
            <a:r>
              <a:rPr lang="en-US" b="1" dirty="0"/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7789" y="4039186"/>
            <a:ext cx="294565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96000" y="422926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4580797" y="4675229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449000"/>
            <a:ext cx="9448802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i="1" noProof="1">
                <a:solidFill>
                  <a:schemeClr val="accent2"/>
                </a:solidFill>
              </a:rPr>
              <a:t>//</a:t>
            </a:r>
            <a:r>
              <a:rPr lang="en-US" sz="2200" i="1" noProof="1">
                <a:solidFill>
                  <a:schemeClr val="accent2"/>
                </a:solidFill>
              </a:rPr>
              <a:t> TODO: 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TODO: Check if the sum is bigger</a:t>
            </a:r>
            <a:br>
              <a:rPr lang="en-US" sz="2200" i="1" noProof="1">
                <a:solidFill>
                  <a:schemeClr val="accent2"/>
                </a:solidFill>
              </a:rPr>
            </a:br>
            <a:r>
              <a:rPr lang="en-US" sz="2200" i="1" noProof="1">
                <a:solidFill>
                  <a:schemeClr val="accent2"/>
                </a:solidFill>
              </a:rPr>
              <a:t>    // </a:t>
            </a:r>
            <a:r>
              <a:rPr lang="en-US" sz="22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remember the best sum, row and col</a:t>
            </a:r>
            <a:endParaRPr lang="en-US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</a:t>
            </a:r>
            <a:r>
              <a:rPr lang="en-US" sz="2200" i="1" noProof="1">
                <a:solidFill>
                  <a:schemeClr val="accent2"/>
                </a:solidFill>
              </a:rPr>
              <a:t>TODO: 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b="1" dirty="0"/>
              <a:t>Multidimensional Arrays</a:t>
            </a:r>
          </a:p>
          <a:p>
            <a:pPr lvl="1"/>
            <a:r>
              <a:rPr lang="en-GB" sz="3400" dirty="0"/>
              <a:t>Creating Matrices and Multidimensional Arrays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Jagged Arrays </a:t>
            </a:r>
            <a:r>
              <a:rPr lang="en-US" sz="3600" dirty="0"/>
              <a:t>(Arrays of Arrays)</a:t>
            </a:r>
          </a:p>
          <a:p>
            <a:pPr lvl="1"/>
            <a:r>
              <a:rPr lang="en-GB" sz="3400" dirty="0"/>
              <a:t>Creating a Jagger Array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57EF-C070-87C5-82E9-A09DF2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000" y="1539000"/>
            <a:ext cx="1665644" cy="22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may have a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elements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573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74" y="6300506"/>
            <a:ext cx="1682126" cy="431046"/>
          </a:xfrm>
          <a:prstGeom prst="wedgeRoundRectCallout">
            <a:avLst>
              <a:gd name="adj1" fmla="val -64566"/>
              <a:gd name="adj2" fmla="val -64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3" y="5337954"/>
            <a:ext cx="1546231" cy="431046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5B3DA4-8AD1-80AA-C045-0F166914A4FE}"/>
              </a:ext>
            </a:extLst>
          </p:cNvPr>
          <p:cNvGrpSpPr/>
          <p:nvPr/>
        </p:nvGrpSpPr>
        <p:grpSpPr>
          <a:xfrm>
            <a:off x="8570653" y="3635267"/>
            <a:ext cx="2498260" cy="1429220"/>
            <a:chOff x="9287992" y="2170631"/>
            <a:chExt cx="2498260" cy="142922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68785CD-0C95-E8FB-35DB-87E5AA8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F93E7FC2-D259-9833-0359-8F7C2D68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552C1BE-C103-9130-6488-99EC1E54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0FC99B04-5570-2BC4-1942-CF209260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04D46-81B4-65B6-E363-A41AAB2F3C96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F7EAD7-4457-2638-E540-F08037503772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42E025-4490-0279-01D4-A92C929930DE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73B8140A-87B0-6818-0514-E5B86C16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rowsCount = int.Parse(Console.ReadLine());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int[rowsCount][];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nums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int[nums.Length];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jagged[row].Length;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int.Parse(nums[col]);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3141944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Using a </a:t>
            </a:r>
            <a:r>
              <a:rPr lang="en-GB" b="1" dirty="0"/>
              <a:t>foreach</a:t>
            </a:r>
            <a:r>
              <a:rPr lang="en-GB" dirty="0"/>
              <a:t>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5378671"/>
            <a:ext cx="910445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269000"/>
            <a:ext cx="2520000" cy="919454"/>
          </a:xfrm>
          <a:prstGeom prst="wedgeRoundRectCallout">
            <a:avLst>
              <a:gd name="adj1" fmla="val -72652"/>
              <a:gd name="adj2" fmla="val 42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your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Read and Print a Jagged Array (Short Version)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the array rows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 = int.Parse(Console.ReadLine());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int[rows][];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 = Console.ReadLine().Split(' ')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.Select(int.Parse).ToArray();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(int[] row in jagged)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Console.WriteLine(string.Join(" ", row));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4509000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the number </a:t>
            </a:r>
            <a:r>
              <a:rPr lang="en-GB" sz="3300" b="1" dirty="0"/>
              <a:t>rows</a:t>
            </a:r>
          </a:p>
          <a:p>
            <a:r>
              <a:rPr lang="en-GB" sz="3300" dirty="0"/>
              <a:t>On the next lines you will get the </a:t>
            </a:r>
            <a:r>
              <a:rPr lang="en-GB" sz="3300" b="1" dirty="0"/>
              <a:t>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invalid,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06832-746F-A374-C923-BB695ABFC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31202D-007F-0ECF-6262-13B39FE3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Jagged-Array Modification – Example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509FE-F473-C1EF-788E-030410A3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1622226"/>
            <a:ext cx="301744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4 5 6 7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8 9 10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2 2</a:t>
            </a:r>
          </a:p>
          <a:p>
            <a:r>
              <a:rPr lang="en-GB" sz="2800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 1 4 7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CB3B8E-F624-37BB-B13A-06129039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2484000"/>
            <a:ext cx="3915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 coordinates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4 5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8 9 10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53E235E2-5154-3808-C603-B0EEE56B7937}"/>
              </a:ext>
            </a:extLst>
          </p:cNvPr>
          <p:cNvSpPr/>
          <p:nvPr/>
        </p:nvSpPr>
        <p:spPr>
          <a:xfrm>
            <a:off x="3815797" y="3243154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56131B-8BB6-C58D-32DC-63A83C8505BA}"/>
              </a:ext>
            </a:extLst>
          </p:cNvPr>
          <p:cNvGrpSpPr/>
          <p:nvPr/>
        </p:nvGrpSpPr>
        <p:grpSpPr>
          <a:xfrm>
            <a:off x="8656870" y="2368700"/>
            <a:ext cx="3030011" cy="1862176"/>
            <a:chOff x="9287992" y="2170631"/>
            <a:chExt cx="3030011" cy="1862176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0D2CCA7-47D0-101C-A76B-A62D08BE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713E162-647D-34E2-4CE3-A1BCDF5B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3B607A51-8B6C-E54C-4BAC-21AF6B4A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0E049EE-0D9E-84F3-DF3A-D7C8DC95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D80645-2CF3-1BE6-1B8E-6F3CE93BD36C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618097-693B-5864-5E85-69FADC05928E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16192-C6F5-0F08-83C7-A5F10779C5C2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D0673B30-FAA2-FEDB-F894-88453DDE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F00109EE-AE32-BD35-D499-3759E20F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3A801AD-68A5-7518-1276-DEBAB807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8C114E-549D-330E-D5F8-6BE28C65446A}"/>
                </a:ext>
              </a:extLst>
            </p:cNvPr>
            <p:cNvSpPr txBox="1"/>
            <p:nvPr/>
          </p:nvSpPr>
          <p:spPr>
            <a:xfrm>
              <a:off x="9287992" y="3460883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2</a:t>
              </a:r>
              <a:endParaRPr lang="en-GB" sz="22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DEB3DDC0-55BB-5260-403D-DBB3A3D4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2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09B8346E-1B24-FAA3-352E-E3ADF948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5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6256398F-62B0-8C11-3F39-31680C1F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02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7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row = 0; row &lt; rowSize; row++)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[row]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slide…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Console.WriteLine("Invalid coordinates");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00" y="3204000"/>
            <a:ext cx="2250000" cy="856176"/>
          </a:xfrm>
          <a:prstGeom prst="wedgeRoundRectCallout">
            <a:avLst>
              <a:gd name="adj1" fmla="val -70555"/>
              <a:gd name="adj2" fmla="val 57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row and col ranges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to prints on the console the </a:t>
            </a:r>
            <a:r>
              <a:rPr lang="en-GB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Triangle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0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41410"/>
              </p:ext>
            </p:extLst>
          </p:nvPr>
        </p:nvGraphicFramePr>
        <p:xfrm>
          <a:off x="2963125" y="36990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Array</a:t>
            </a:r>
            <a:r>
              <a:rPr lang="en-US" sz="3200" dirty="0"/>
              <a:t>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Multidimensional arrays </a:t>
            </a: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2-dimensional, also called </a:t>
            </a:r>
            <a:r>
              <a:rPr lang="en-US" sz="3000" b="1" dirty="0"/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6861000" y="5982826"/>
            <a:ext cx="1635339" cy="510183"/>
          </a:xfrm>
          <a:prstGeom prst="wedgeRoundRectCallout">
            <a:avLst>
              <a:gd name="adj1" fmla="val 71863"/>
              <a:gd name="adj2" fmla="val -6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76000" y="5049000"/>
            <a:ext cx="1635339" cy="510183"/>
          </a:xfrm>
          <a:prstGeom prst="wedgeRoundRectCallout">
            <a:avLst>
              <a:gd name="adj1" fmla="val -70950"/>
              <a:gd name="adj2" fmla="val 48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9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multidimensional</a:t>
            </a:r>
            <a:r>
              <a:rPr lang="en-US" dirty="0"/>
              <a:t> array in C#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06000" y="3249000"/>
            <a:ext cx="894203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represent the first dimension and the </a:t>
            </a:r>
            <a:r>
              <a:rPr lang="en-US" b="1" dirty="0"/>
              <a:t>columns</a:t>
            </a:r>
            <a:br>
              <a:rPr lang="en-US" b="1" dirty="0"/>
            </a:br>
            <a:r>
              <a:rPr lang="en-US" dirty="0"/>
              <a:t>–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974222"/>
            <a:ext cx="9630000" cy="24760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52000" tIns="144000" rIns="252000" bIns="144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7" y="1899000"/>
            <a:ext cx="747090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3154559"/>
            <a:ext cx="74765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{{10, 20, 30}, {40, 50, 60}};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0];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element10 = 40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784340"/>
            <a:ext cx="909090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0" y="4280340"/>
            <a:ext cx="2586630" cy="914704"/>
          </a:xfrm>
          <a:prstGeom prst="wedgeRoundRectCallout">
            <a:avLst>
              <a:gd name="adj1" fmla="val -61353"/>
              <a:gd name="adj2" fmla="val 4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size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C5B77-92EA-0836-5410-7B674C667383}"/>
              </a:ext>
            </a:extLst>
          </p:cNvPr>
          <p:cNvGrpSpPr/>
          <p:nvPr/>
        </p:nvGrpSpPr>
        <p:grpSpPr>
          <a:xfrm>
            <a:off x="8571000" y="2562065"/>
            <a:ext cx="2541594" cy="1429220"/>
            <a:chOff x="10191000" y="2170631"/>
            <a:chExt cx="2541594" cy="142922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2AC04C33-E100-C8EC-1DAE-75A23152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496FC68-FB9A-2A58-75E9-3418F77A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21CC5EA1-1817-FF1B-B493-C324FF79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E5CA91F-CBFF-0E82-3F41-82995C97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3098446"/>
              <a:ext cx="531751" cy="430887"/>
            </a:xfrm>
            <a:prstGeom prst="rect">
              <a:avLst/>
            </a:prstGeom>
            <a:solidFill>
              <a:srgbClr val="381850">
                <a:alpha val="3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2F83795F-E84A-C0C5-953B-E054B31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A2A6AEB-F551-8683-208D-55631D752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12304B-6418-C341-071D-2395B700D48F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9E6CE-DAE7-62A0-553F-464FF9B573E0}"/>
                </a:ext>
              </a:extLst>
            </p:cNvPr>
            <p:cNvSpPr txBox="1"/>
            <p:nvPr/>
          </p:nvSpPr>
          <p:spPr>
            <a:xfrm>
              <a:off x="1179179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657BB4-564D-25B4-5190-A143E7F06B80}"/>
                </a:ext>
              </a:extLst>
            </p:cNvPr>
            <p:cNvSpPr txBox="1"/>
            <p:nvPr/>
          </p:nvSpPr>
          <p:spPr>
            <a:xfrm>
              <a:off x="11791795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A64BB-66E5-09BA-FC06-B8481438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67" y="5049000"/>
            <a:ext cx="286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2919</Words>
  <Application>Microsoft Office PowerPoint</Application>
  <PresentationFormat>Widescreen</PresentationFormat>
  <Paragraphs>486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a Multidimensional Array?</vt:lpstr>
      <vt:lpstr>Creating Multidimensional Arrays</vt:lpstr>
      <vt:lpstr>Initializing Multidimensional Arrays</vt:lpstr>
      <vt:lpstr>Accessing Elements</vt:lpstr>
      <vt:lpstr>Printing a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Reading a Jagged Array</vt:lpstr>
      <vt:lpstr>Printing а Jagged Array – Example</vt:lpstr>
      <vt:lpstr>Read and Print a Jagged Array (Short Version)</vt:lpstr>
      <vt:lpstr>Problem: Jagged-Array Modification</vt:lpstr>
      <vt:lpstr>Jagged-Array Modification – Example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 in C#</dc:title>
  <dc:subject>Intro to NodeJS</dc:subject>
  <dc:creator>Software University</dc:creator>
  <cp:keywords>C#; multidimensional arrays; matrices;jagged arrays;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101</cp:revision>
  <dcterms:created xsi:type="dcterms:W3CDTF">2018-05-23T13:08:44Z</dcterms:created>
  <dcterms:modified xsi:type="dcterms:W3CDTF">2022-05-18T14:57:46Z</dcterms:modified>
  <cp:category>programming;education;software engineering;software development</cp:category>
</cp:coreProperties>
</file>