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402" r:id="rId2"/>
    <p:sldId id="493" r:id="rId3"/>
    <p:sldId id="508" r:id="rId4"/>
    <p:sldId id="467" r:id="rId5"/>
    <p:sldId id="548" r:id="rId6"/>
    <p:sldId id="549" r:id="rId7"/>
    <p:sldId id="473" r:id="rId8"/>
    <p:sldId id="556" r:id="rId9"/>
    <p:sldId id="557" r:id="rId10"/>
    <p:sldId id="558" r:id="rId11"/>
    <p:sldId id="559" r:id="rId12"/>
    <p:sldId id="560" r:id="rId13"/>
    <p:sldId id="561" r:id="rId14"/>
    <p:sldId id="562" r:id="rId15"/>
    <p:sldId id="563" r:id="rId16"/>
    <p:sldId id="480" r:id="rId17"/>
    <p:sldId id="564" r:id="rId18"/>
    <p:sldId id="565" r:id="rId19"/>
    <p:sldId id="566" r:id="rId20"/>
    <p:sldId id="567" r:id="rId21"/>
    <p:sldId id="573" r:id="rId22"/>
    <p:sldId id="574" r:id="rId23"/>
    <p:sldId id="575" r:id="rId24"/>
    <p:sldId id="576" r:id="rId25"/>
    <p:sldId id="569" r:id="rId26"/>
    <p:sldId id="349" r:id="rId27"/>
    <p:sldId id="401" r:id="rId28"/>
    <p:sldId id="613" r:id="rId29"/>
    <p:sldId id="615" r:id="rId30"/>
    <p:sldId id="405" r:id="rId31"/>
    <p:sldId id="57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6615492-AB6A-4204-AC94-E03231820CBB}">
          <p14:sldIdLst>
            <p14:sldId id="402"/>
            <p14:sldId id="493"/>
            <p14:sldId id="508"/>
          </p14:sldIdLst>
        </p14:section>
        <p14:section name="Project Structure" id="{B39855A1-2C4D-48BC-8B6F-A31936243593}">
          <p14:sldIdLst>
            <p14:sldId id="467"/>
            <p14:sldId id="548"/>
            <p14:sldId id="549"/>
          </p14:sldIdLst>
        </p14:section>
        <p14:section name="EF Core Optimizations" id="{4CBF4EF3-9A8E-4973-9E57-90546555C0E5}">
          <p14:sldIdLst>
            <p14:sldId id="473"/>
            <p14:sldId id="556"/>
            <p14:sldId id="557"/>
            <p14:sldId id="558"/>
            <p14:sldId id="559"/>
            <p14:sldId id="560"/>
            <p14:sldId id="561"/>
            <p14:sldId id="562"/>
            <p14:sldId id="563"/>
          </p14:sldIdLst>
        </p14:section>
        <p14:section name="Useful Patterns" id="{B2F4C46F-D9D9-4B24-9F05-79A5F2784B95}">
          <p14:sldIdLst>
            <p14:sldId id="480"/>
            <p14:sldId id="564"/>
            <p14:sldId id="565"/>
            <p14:sldId id="566"/>
            <p14:sldId id="567"/>
            <p14:sldId id="573"/>
            <p14:sldId id="574"/>
            <p14:sldId id="575"/>
            <p14:sldId id="576"/>
            <p14:sldId id="569"/>
          </p14:sldIdLst>
        </p14:section>
        <p14:section name="Conclusion" id="{D5AD74D8-2ADC-4F8D-A5DC-AACBDF794B78}">
          <p14:sldIdLst>
            <p14:sldId id="349"/>
            <p14:sldId id="401"/>
            <p14:sldId id="613"/>
            <p14:sldId id="615"/>
            <p14:sldId id="405"/>
            <p14:sldId id="5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105" d="100"/>
          <a:sy n="105" d="100"/>
        </p:scale>
        <p:origin x="810" y="10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9.2.2023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CF8264A-6C75-44E6-ACD4-E0D0728CDE3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34539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DB5BD3A-E586-4137-A883-EF05B16AC24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09624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7710DFD-04DF-4280-A247-34A604F058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99055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938F0AF-5C15-41B4-88C0-A8DD1976B9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21274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36DF0B3-408D-4E70-8E88-3F3E4DF77A0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41317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BAE6F5A-8898-4D7B-8CE3-FE6C7A55AEC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11041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9B7182F-60E8-42BC-BA37-86075551E1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97006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22FFF6D-0D83-4237-8AF1-4E89B9F2FE4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81638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hyperlink" Target="https://about.softuni.bg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3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28.jpeg"/><Relationship Id="rId21" Type="http://schemas.openxmlformats.org/officeDocument/2006/relationships/image" Target="../media/image37.png"/><Relationship Id="rId7" Type="http://schemas.openxmlformats.org/officeDocument/2006/relationships/image" Target="../media/image30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35.png"/><Relationship Id="rId25" Type="http://schemas.openxmlformats.org/officeDocument/2006/relationships/image" Target="../media/image39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41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32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29.png"/><Relationship Id="rId15" Type="http://schemas.openxmlformats.org/officeDocument/2006/relationships/image" Target="../media/image34.jpeg"/><Relationship Id="rId23" Type="http://schemas.openxmlformats.org/officeDocument/2006/relationships/image" Target="../media/image38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36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31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000" y="2152588"/>
            <a:ext cx="3849659" cy="2552824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Useful Patterns and Code Structure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Best Practices and Architecture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3" name="Picture 15" descr="http://www.iconarchive.com/icons/tpdkdesign.net/refresh-cl/256/Windows-Table-icon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8032">
            <a:off x="6901719" y="3829180"/>
            <a:ext cx="1327469" cy="1327469"/>
          </a:xfrm>
          <a:prstGeom prst="rect">
            <a:avLst/>
          </a:prstGeom>
          <a:noFill/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256" y="3985744"/>
            <a:ext cx="1419709" cy="141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9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EF will cache entities and compare the cache for changes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Find()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with change detection disabled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Usage Optimization (3)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0" y="2529000"/>
            <a:ext cx="10363200" cy="39114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try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context.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ChangeTracker.AutoDetectChangesEnabled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var product = context.Products.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(productId);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...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finally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context.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ChangeTracker.AutoDetectChangesEnabled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00990DD-75D7-4930-A966-DE162D290A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512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When adding or updating a record, Entity Framework makes a </a:t>
            </a:r>
            <a:br>
              <a:rPr lang="en-US" dirty="0"/>
            </a:br>
            <a:r>
              <a:rPr lang="en-US" dirty="0"/>
              <a:t>call to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DetectChanges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/>
              <a:t>Use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AddRange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and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RemoveRange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to reduce calls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Usage Optimization (4)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55400" y="3429000"/>
            <a:ext cx="6471600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List&lt;Product&gt; products = new List&lt;Product&gt;()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{ product1, product2, product3 };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context.Products.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AddRange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(products);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6096000" y="5511790"/>
            <a:ext cx="2209800" cy="835104"/>
          </a:xfrm>
          <a:prstGeom prst="wedgeRoundRectCallout">
            <a:avLst>
              <a:gd name="adj1" fmla="val -55644"/>
              <a:gd name="adj2" fmla="val -496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Works with any collection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1750676-B55E-4B59-A884-3FF88D0B1E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914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Entity Framework builds </a:t>
            </a:r>
            <a:r>
              <a:rPr lang="en-US" b="1" dirty="0">
                <a:solidFill>
                  <a:schemeClr val="bg1"/>
                </a:solidFill>
              </a:rPr>
              <a:t>associations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tracks changes </a:t>
            </a:r>
            <a:r>
              <a:rPr lang="en-US" dirty="0"/>
              <a:t>for </a:t>
            </a:r>
            <a:br>
              <a:rPr lang="bg-BG" dirty="0"/>
            </a:br>
            <a:r>
              <a:rPr lang="en-US" dirty="0"/>
              <a:t>every loaded entity</a:t>
            </a:r>
          </a:p>
          <a:p>
            <a:r>
              <a:rPr lang="en-US" dirty="0"/>
              <a:t>If we </a:t>
            </a:r>
            <a:r>
              <a:rPr lang="en-US" b="1" dirty="0">
                <a:solidFill>
                  <a:schemeClr val="bg1"/>
                </a:solidFill>
              </a:rPr>
              <a:t>only</a:t>
            </a:r>
            <a:r>
              <a:rPr lang="en-US" dirty="0"/>
              <a:t> want to </a:t>
            </a:r>
            <a:r>
              <a:rPr lang="en-US" b="1" dirty="0">
                <a:solidFill>
                  <a:schemeClr val="bg1"/>
                </a:solidFill>
              </a:rPr>
              <a:t>display</a:t>
            </a:r>
            <a:r>
              <a:rPr lang="en-US" dirty="0"/>
              <a:t> data, this process is redundant</a:t>
            </a:r>
          </a:p>
          <a:p>
            <a:r>
              <a:rPr lang="en-US"/>
              <a:t>Disable tracking</a:t>
            </a:r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en-US" dirty="0"/>
          </a:p>
          <a:p>
            <a:r>
              <a:rPr lang="en-US" dirty="0"/>
              <a:t>Note this also </a:t>
            </a:r>
            <a:r>
              <a:rPr lang="en-US" b="1" dirty="0">
                <a:solidFill>
                  <a:schemeClr val="bg1"/>
                </a:solidFill>
              </a:rPr>
              <a:t>disables caching</a:t>
            </a:r>
            <a:r>
              <a:rPr lang="en-US" dirty="0"/>
              <a:t>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Usage Optimization (5)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0" y="3960508"/>
            <a:ext cx="4254000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context.Products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AsNoTracking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.Where(p =&gt; p.Price &lt; 150)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.ToList();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64D3345-40C8-499C-8557-8A1D481E26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299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Payload size and number of roundtrips to the database are </a:t>
            </a:r>
            <a:br>
              <a:rPr lang="bg-BG" dirty="0"/>
            </a:br>
            <a:r>
              <a:rPr lang="en-US" dirty="0"/>
              <a:t>inversely proportional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Lazy </a:t>
            </a:r>
            <a:r>
              <a:rPr lang="en-US" dirty="0"/>
              <a:t>– less data, more queries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Eager </a:t>
            </a:r>
            <a:r>
              <a:rPr lang="en-US" dirty="0"/>
              <a:t>– more data, less queries</a:t>
            </a:r>
          </a:p>
          <a:p>
            <a:r>
              <a:rPr lang="en-US" dirty="0"/>
              <a:t>There is no best approach – performance depends on usage scenario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Methods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6ECE3EE-E65C-4C7A-83E6-84C74E4A89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278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Do you need to access many </a:t>
            </a:r>
            <a:r>
              <a:rPr lang="en-US" b="1" dirty="0">
                <a:solidFill>
                  <a:schemeClr val="bg1"/>
                </a:solidFill>
              </a:rPr>
              <a:t>navigation properties </a:t>
            </a:r>
            <a:r>
              <a:rPr lang="en-US" dirty="0"/>
              <a:t>from the </a:t>
            </a:r>
            <a:br>
              <a:rPr lang="bg-BG" dirty="0"/>
            </a:br>
            <a:r>
              <a:rPr lang="en-US" dirty="0"/>
              <a:t>fetched entities?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</a:t>
            </a:r>
            <a:r>
              <a:rPr lang="en-US" dirty="0"/>
              <a:t> – </a:t>
            </a:r>
            <a:r>
              <a:rPr lang="en-US" b="1" dirty="0">
                <a:solidFill>
                  <a:schemeClr val="bg1"/>
                </a:solidFill>
              </a:rPr>
              <a:t>Lazy</a:t>
            </a:r>
            <a:r>
              <a:rPr lang="en-US" dirty="0"/>
              <a:t> for large payloads, </a:t>
            </a:r>
            <a:r>
              <a:rPr lang="en-US" b="1" dirty="0">
                <a:solidFill>
                  <a:schemeClr val="bg1"/>
                </a:solidFill>
              </a:rPr>
              <a:t>Eager</a:t>
            </a:r>
            <a:r>
              <a:rPr lang="en-US" dirty="0"/>
              <a:t> for small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Yes </a:t>
            </a:r>
            <a:r>
              <a:rPr lang="en-US" dirty="0"/>
              <a:t>– </a:t>
            </a:r>
            <a:r>
              <a:rPr lang="en-US" b="1" dirty="0">
                <a:solidFill>
                  <a:schemeClr val="bg1"/>
                </a:solidFill>
              </a:rPr>
              <a:t>Eager</a:t>
            </a:r>
            <a:r>
              <a:rPr lang="en-US" dirty="0"/>
              <a:t> loading for up three entities, </a:t>
            </a:r>
            <a:r>
              <a:rPr lang="en-US" b="1" dirty="0">
                <a:solidFill>
                  <a:schemeClr val="bg1"/>
                </a:solidFill>
              </a:rPr>
              <a:t>Lazy</a:t>
            </a:r>
            <a:r>
              <a:rPr lang="en-US" dirty="0"/>
              <a:t> for more</a:t>
            </a:r>
          </a:p>
          <a:p>
            <a:pPr>
              <a:buClr>
                <a:schemeClr val="tx1"/>
              </a:buClr>
            </a:pPr>
            <a:r>
              <a:rPr lang="en-US" dirty="0"/>
              <a:t>Do you know exactly what data will be needed at run time?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 </a:t>
            </a:r>
            <a:r>
              <a:rPr lang="en-US" dirty="0"/>
              <a:t>– </a:t>
            </a:r>
            <a:r>
              <a:rPr lang="en-US" b="1" dirty="0">
                <a:solidFill>
                  <a:schemeClr val="bg1"/>
                </a:solidFill>
              </a:rPr>
              <a:t>Lazy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Yes</a:t>
            </a:r>
            <a:r>
              <a:rPr lang="en-US" dirty="0"/>
              <a:t> – </a:t>
            </a:r>
            <a:r>
              <a:rPr lang="en-US" b="1" dirty="0">
                <a:solidFill>
                  <a:schemeClr val="bg1"/>
                </a:solidFill>
              </a:rPr>
              <a:t>Eager</a:t>
            </a:r>
            <a:r>
              <a:rPr lang="en-US" dirty="0"/>
              <a:t> at first unless, </a:t>
            </a:r>
            <a:r>
              <a:rPr lang="en-US" b="1" dirty="0">
                <a:solidFill>
                  <a:schemeClr val="bg1"/>
                </a:solidFill>
              </a:rPr>
              <a:t>Lazy</a:t>
            </a:r>
            <a:r>
              <a:rPr lang="en-US" dirty="0"/>
              <a:t> if loading lots of data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Loading Methods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A9F1618-2392-460B-8802-B453F9882E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091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Is your code executing far from your database? (increased </a:t>
            </a:r>
            <a:br>
              <a:rPr lang="bg-BG" dirty="0"/>
            </a:br>
            <a:r>
              <a:rPr lang="en-US" dirty="0"/>
              <a:t>network latency)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</a:t>
            </a:r>
            <a:r>
              <a:rPr lang="en-US" dirty="0"/>
              <a:t> – </a:t>
            </a:r>
            <a:r>
              <a:rPr lang="en-US" b="1" dirty="0">
                <a:solidFill>
                  <a:schemeClr val="bg1"/>
                </a:solidFill>
              </a:rPr>
              <a:t>Lazy</a:t>
            </a:r>
            <a:r>
              <a:rPr lang="en-US" dirty="0"/>
              <a:t> will simplify your code; don't take database proximity for granted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Yes</a:t>
            </a:r>
            <a:r>
              <a:rPr lang="en-US" dirty="0"/>
              <a:t> – Depending on scenario </a:t>
            </a:r>
            <a:r>
              <a:rPr lang="en-US" b="1" dirty="0">
                <a:solidFill>
                  <a:schemeClr val="bg1"/>
                </a:solidFill>
              </a:rPr>
              <a:t>Eager</a:t>
            </a:r>
            <a:r>
              <a:rPr lang="en-US" dirty="0"/>
              <a:t> will require fewer </a:t>
            </a:r>
            <a:br>
              <a:rPr lang="bg-BG" dirty="0"/>
            </a:br>
            <a:r>
              <a:rPr lang="en-US" dirty="0"/>
              <a:t>round trips</a:t>
            </a:r>
          </a:p>
          <a:p>
            <a:r>
              <a:rPr lang="en-US" dirty="0"/>
              <a:t>Always test application-wide performance, only optimize if </a:t>
            </a:r>
            <a:br>
              <a:rPr lang="bg-BG" dirty="0"/>
            </a:br>
            <a:r>
              <a:rPr lang="en-US" dirty="0"/>
              <a:t>results aren't satisfactory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Loading Methods (3)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728518F-34B4-4174-BABC-96670D8548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854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EB60CD-5962-4BDE-9C26-24C80B0116C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pic>
        <p:nvPicPr>
          <p:cNvPr id="1026" name="Picture 2" descr="Image result for design png">
            <a:extLst>
              <a:ext uri="{FF2B5EF4-FFF2-40B4-BE49-F238E27FC236}">
                <a16:creationId xmlns:a16="http://schemas.microsoft.com/office/drawing/2014/main" id="{DB24ADF7-1F93-42CA-A990-0AFC33AF3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789" y="1752600"/>
            <a:ext cx="3384423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334CFB39-BC09-4228-AC65-03B3E1B3500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Solving Problems More Easily</a:t>
            </a:r>
          </a:p>
        </p:txBody>
      </p:sp>
    </p:spTree>
    <p:extLst>
      <p:ext uri="{BB962C8B-B14F-4D97-AF65-F5344CB8AC3E}">
        <p14:creationId xmlns:p14="http://schemas.microsoft.com/office/powerpoint/2010/main" val="263350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70000" lnSpcReduction="20000"/>
          </a:bodyPr>
          <a:lstStyle/>
          <a:p>
            <a:pPr>
              <a:buClr>
                <a:schemeClr val="tx1"/>
              </a:buClr>
            </a:pPr>
            <a:r>
              <a:rPr lang="en-US" sz="3700" b="1" dirty="0">
                <a:solidFill>
                  <a:schemeClr val="bg1"/>
                </a:solidFill>
              </a:rPr>
              <a:t>Singleton</a:t>
            </a:r>
            <a:r>
              <a:rPr lang="en-US" sz="3700" dirty="0"/>
              <a:t> – Ensure a class has only one instance and provide a global point of </a:t>
            </a:r>
            <a:br>
              <a:rPr lang="en-US" sz="3700" dirty="0"/>
            </a:br>
            <a:r>
              <a:rPr lang="en-US" sz="3700" dirty="0"/>
              <a:t>access to it</a:t>
            </a:r>
          </a:p>
          <a:p>
            <a:pPr>
              <a:buClr>
                <a:schemeClr val="tx1"/>
              </a:buClr>
            </a:pPr>
            <a:r>
              <a:rPr lang="en-US" sz="3700" b="1" dirty="0">
                <a:solidFill>
                  <a:schemeClr val="bg1"/>
                </a:solidFill>
              </a:rPr>
              <a:t>Service Locator </a:t>
            </a:r>
            <a:r>
              <a:rPr lang="en-US" sz="3700" dirty="0"/>
              <a:t>– Make a service available globally and decouple the calling class </a:t>
            </a:r>
            <a:br>
              <a:rPr lang="en-US" sz="3700" dirty="0"/>
            </a:br>
            <a:r>
              <a:rPr lang="en-US" sz="3700" dirty="0"/>
              <a:t>from the dependent object</a:t>
            </a:r>
            <a:endParaRPr lang="bg-BG" sz="3700" dirty="0"/>
          </a:p>
          <a:p>
            <a:pPr>
              <a:buClr>
                <a:schemeClr val="tx1"/>
              </a:buClr>
            </a:pPr>
            <a:r>
              <a:rPr lang="en-US" sz="3700" b="1" dirty="0">
                <a:solidFill>
                  <a:schemeClr val="bg1"/>
                </a:solidFill>
              </a:rPr>
              <a:t>Dependency Injection </a:t>
            </a:r>
            <a:r>
              <a:rPr lang="en-US" sz="3700" dirty="0"/>
              <a:t>- no client code has to be changed simply because an object it depends on needs to be changed to a different one</a:t>
            </a:r>
          </a:p>
          <a:p>
            <a:pPr>
              <a:buClr>
                <a:schemeClr val="tx1"/>
              </a:buClr>
            </a:pPr>
            <a:r>
              <a:rPr lang="en-US" sz="3700" b="1" dirty="0">
                <a:solidFill>
                  <a:schemeClr val="bg1"/>
                </a:solidFill>
              </a:rPr>
              <a:t>Command</a:t>
            </a:r>
            <a:r>
              <a:rPr lang="en-US" sz="3700" dirty="0"/>
              <a:t> – Encapsulate a request as an object, allowing delayed execution, undo and replay</a:t>
            </a:r>
            <a:endParaRPr lang="bg-BG" sz="3700" dirty="0"/>
          </a:p>
          <a:p>
            <a:pPr>
              <a:buClr>
                <a:schemeClr val="tx1"/>
              </a:buClr>
            </a:pPr>
            <a:r>
              <a:rPr lang="en-US" sz="3700" b="1" dirty="0">
                <a:solidFill>
                  <a:schemeClr val="bg1"/>
                </a:solidFill>
              </a:rPr>
              <a:t>Repository</a:t>
            </a:r>
            <a:r>
              <a:rPr lang="en-US" sz="3700" dirty="0"/>
              <a:t> – Separates the data access logic and maps it to the entities in the </a:t>
            </a:r>
            <a:br>
              <a:rPr lang="en-US" sz="3700" dirty="0"/>
            </a:br>
            <a:r>
              <a:rPr lang="en-US" sz="3700" dirty="0"/>
              <a:t>business logic</a:t>
            </a:r>
          </a:p>
          <a:p>
            <a:pPr>
              <a:buClr>
                <a:schemeClr val="tx1"/>
              </a:buClr>
            </a:pPr>
            <a:r>
              <a:rPr lang="en-US" sz="3700" b="1" dirty="0">
                <a:solidFill>
                  <a:schemeClr val="bg1"/>
                </a:solidFill>
              </a:rPr>
              <a:t>Unit of work </a:t>
            </a:r>
            <a:r>
              <a:rPr lang="en-US" sz="3700" dirty="0"/>
              <a:t>– Used to group one or more into a single transaction or ''unit of </a:t>
            </a:r>
            <a:br>
              <a:rPr lang="en-US" sz="3700" dirty="0"/>
            </a:br>
            <a:r>
              <a:rPr lang="en-US" sz="3700" dirty="0"/>
              <a:t>work'', so that all operations either pass or fail as one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D307F16-7688-4375-A408-E9113E42EC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3343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 Pattern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1000" y="1248566"/>
            <a:ext cx="8172450" cy="53602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class Authenticator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private static Authenticator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instance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Authenticator() { … }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static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Authenticator Instance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get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instance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== null)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instance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new Authenticator();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return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instance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7806916" y="2349000"/>
            <a:ext cx="3066324" cy="510778"/>
          </a:xfrm>
          <a:prstGeom prst="wedgeRoundRectCallout">
            <a:avLst>
              <a:gd name="adj1" fmla="val -54981"/>
              <a:gd name="adj2" fmla="val 99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 Constructor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664127" y="3654000"/>
            <a:ext cx="3189682" cy="919401"/>
          </a:xfrm>
          <a:prstGeom prst="wedgeRoundRectCallout">
            <a:avLst>
              <a:gd name="adj1" fmla="val -54946"/>
              <a:gd name="adj2" fmla="val 510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Instantiate when first accessed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D9AE1C4-26E4-4B0F-88A0-FCA40F6CBE9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697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Locator</a:t>
            </a:r>
          </a:p>
        </p:txBody>
      </p:sp>
      <p:sp>
        <p:nvSpPr>
          <p:cNvPr id="7" name="Rectangle 6"/>
          <p:cNvSpPr/>
          <p:nvPr/>
        </p:nvSpPr>
        <p:spPr>
          <a:xfrm>
            <a:off x="1383401" y="2751321"/>
            <a:ext cx="3048000" cy="1905000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5129658" y="3018021"/>
            <a:ext cx="1752600" cy="1371600"/>
          </a:xfrm>
          <a:prstGeom prst="rect">
            <a:avLst/>
          </a:prstGeom>
          <a:solidFill>
            <a:schemeClr val="tx1">
              <a:alpha val="85000"/>
            </a:schemeClr>
          </a:solidFill>
          <a:ln w="12700">
            <a:solidFill>
              <a:schemeClr val="bg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Locator</a:t>
            </a:r>
          </a:p>
        </p:txBody>
      </p:sp>
      <p:sp>
        <p:nvSpPr>
          <p:cNvPr id="9" name="Rectangle 8"/>
          <p:cNvSpPr/>
          <p:nvPr/>
        </p:nvSpPr>
        <p:spPr>
          <a:xfrm>
            <a:off x="7986600" y="2438401"/>
            <a:ext cx="2681400" cy="628874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986600" y="3389385"/>
            <a:ext cx="2681400" cy="628874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986600" y="4340369"/>
            <a:ext cx="2681400" cy="628874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C</a:t>
            </a:r>
          </a:p>
        </p:txBody>
      </p:sp>
      <p:cxnSp>
        <p:nvCxnSpPr>
          <p:cNvPr id="15" name="Straight Arrow Connector 14"/>
          <p:cNvCxnSpPr>
            <a:stCxn id="7" idx="3"/>
            <a:endCxn id="8" idx="1"/>
          </p:cNvCxnSpPr>
          <p:nvPr/>
        </p:nvCxnSpPr>
        <p:spPr>
          <a:xfrm>
            <a:off x="4431402" y="3703821"/>
            <a:ext cx="698257" cy="0"/>
          </a:xfrm>
          <a:prstGeom prst="straightConnector1">
            <a:avLst/>
          </a:prstGeom>
          <a:ln w="7620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  <a:stCxn id="8" idx="3"/>
            <a:endCxn id="9" idx="1"/>
          </p:cNvCxnSpPr>
          <p:nvPr/>
        </p:nvCxnSpPr>
        <p:spPr>
          <a:xfrm flipV="1">
            <a:off x="6882258" y="2752839"/>
            <a:ext cx="1104342" cy="950983"/>
          </a:xfrm>
          <a:prstGeom prst="straightConnector1">
            <a:avLst/>
          </a:prstGeom>
          <a:ln w="7620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  <a:stCxn id="8" idx="3"/>
            <a:endCxn id="12" idx="1"/>
          </p:cNvCxnSpPr>
          <p:nvPr/>
        </p:nvCxnSpPr>
        <p:spPr>
          <a:xfrm>
            <a:off x="6882258" y="3703822"/>
            <a:ext cx="1104342" cy="950985"/>
          </a:xfrm>
          <a:prstGeom prst="straightConnector1">
            <a:avLst/>
          </a:prstGeom>
          <a:ln w="7620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  <a:stCxn id="8" idx="3"/>
            <a:endCxn id="11" idx="1"/>
          </p:cNvCxnSpPr>
          <p:nvPr/>
        </p:nvCxnSpPr>
        <p:spPr>
          <a:xfrm>
            <a:off x="6882258" y="3703822"/>
            <a:ext cx="1104342" cy="1"/>
          </a:xfrm>
          <a:prstGeom prst="straightConnector1">
            <a:avLst/>
          </a:prstGeom>
          <a:ln w="7620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431402" y="4038600"/>
            <a:ext cx="698257" cy="0"/>
          </a:xfrm>
          <a:prstGeom prst="straightConnector1">
            <a:avLst/>
          </a:prstGeom>
          <a:ln w="7620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431402" y="3352800"/>
            <a:ext cx="698257" cy="0"/>
          </a:xfrm>
          <a:prstGeom prst="straightConnector1">
            <a:avLst/>
          </a:prstGeom>
          <a:ln w="7620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129658" y="4396984"/>
            <a:ext cx="1752600" cy="602994"/>
          </a:xfrm>
          <a:prstGeom prst="rect">
            <a:avLst/>
          </a:prstGeom>
          <a:solidFill>
            <a:schemeClr val="tx1">
              <a:alpha val="85000"/>
            </a:schemeClr>
          </a:solidFill>
          <a:ln w="12700">
            <a:solidFill>
              <a:schemeClr val="bg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AddService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129658" y="4993485"/>
            <a:ext cx="1752600" cy="602994"/>
          </a:xfrm>
          <a:prstGeom prst="rect">
            <a:avLst/>
          </a:prstGeom>
          <a:solidFill>
            <a:schemeClr val="tx1">
              <a:alpha val="85000"/>
            </a:schemeClr>
          </a:solidFill>
          <a:ln w="12700">
            <a:solidFill>
              <a:schemeClr val="bg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GetService</a:t>
            </a:r>
          </a:p>
        </p:txBody>
      </p:sp>
      <p:cxnSp>
        <p:nvCxnSpPr>
          <p:cNvPr id="34" name="Connector: Elbow 33"/>
          <p:cNvCxnSpPr>
            <a:cxnSpLocks/>
            <a:stCxn id="33" idx="2"/>
            <a:endCxn id="7" idx="2"/>
          </p:cNvCxnSpPr>
          <p:nvPr/>
        </p:nvCxnSpPr>
        <p:spPr>
          <a:xfrm rot="5400000" flipH="1">
            <a:off x="3986601" y="3577123"/>
            <a:ext cx="940158" cy="3098557"/>
          </a:xfrm>
          <a:prstGeom prst="bentConnector3">
            <a:avLst>
              <a:gd name="adj1" fmla="val -46760"/>
            </a:avLst>
          </a:prstGeom>
          <a:ln w="7620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">
            <a:extLst>
              <a:ext uri="{FF2B5EF4-FFF2-40B4-BE49-F238E27FC236}">
                <a16:creationId xmlns:a16="http://schemas.microsoft.com/office/drawing/2014/main" id="{3737BF8E-B075-49CA-B2F3-0AAC8128345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73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2" grpId="0" animBg="1"/>
      <p:bldP spid="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dirty="0"/>
              <a:t>Project Structure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dirty="0"/>
              <a:t>EF Core Optimizations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dirty="0"/>
              <a:t>Useful Patterns</a:t>
            </a:r>
            <a:endParaRPr lang="en-GB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2392C02-4A78-4FD0-A222-B697E3DDAF6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498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Pattern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255850" y="2209800"/>
            <a:ext cx="2667000" cy="533400"/>
          </a:xfrm>
          <a:prstGeom prst="rect">
            <a:avLst/>
          </a:prstGeom>
          <a:solidFill>
            <a:schemeClr val="tx1">
              <a:alpha val="85000"/>
            </a:schemeClr>
          </a:solidFill>
          <a:ln w="12700">
            <a:solidFill>
              <a:schemeClr val="bg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Dependencies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269150" y="2362200"/>
            <a:ext cx="2667000" cy="1524000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Caller</a:t>
            </a:r>
          </a:p>
        </p:txBody>
      </p:sp>
      <p:sp>
        <p:nvSpPr>
          <p:cNvPr id="8" name="Rectangle 7"/>
          <p:cNvSpPr/>
          <p:nvPr/>
        </p:nvSpPr>
        <p:spPr>
          <a:xfrm>
            <a:off x="4762500" y="2362200"/>
            <a:ext cx="2667000" cy="1524000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Command Parser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55850" y="2743200"/>
            <a:ext cx="2667000" cy="762000"/>
          </a:xfrm>
          <a:prstGeom prst="rect">
            <a:avLst/>
          </a:prstGeom>
          <a:solidFill>
            <a:schemeClr val="tx1">
              <a:alpha val="85000"/>
            </a:schemeClr>
          </a:solidFill>
          <a:ln w="12700">
            <a:solidFill>
              <a:schemeClr val="bg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Command</a:t>
            </a:r>
          </a:p>
        </p:txBody>
      </p:sp>
      <p:cxnSp>
        <p:nvCxnSpPr>
          <p:cNvPr id="14" name="Straight Arrow Connector 13"/>
          <p:cNvCxnSpPr>
            <a:cxnSpLocks/>
            <a:stCxn id="7" idx="3"/>
            <a:endCxn id="8" idx="1"/>
          </p:cNvCxnSpPr>
          <p:nvPr/>
        </p:nvCxnSpPr>
        <p:spPr>
          <a:xfrm>
            <a:off x="3936150" y="3124200"/>
            <a:ext cx="826350" cy="0"/>
          </a:xfrm>
          <a:prstGeom prst="straightConnector1">
            <a:avLst/>
          </a:prstGeom>
          <a:ln w="7620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8" idx="3"/>
            <a:endCxn id="12" idx="1"/>
          </p:cNvCxnSpPr>
          <p:nvPr/>
        </p:nvCxnSpPr>
        <p:spPr>
          <a:xfrm>
            <a:off x="7429500" y="3124200"/>
            <a:ext cx="826350" cy="0"/>
          </a:xfrm>
          <a:prstGeom prst="straightConnector1">
            <a:avLst/>
          </a:prstGeom>
          <a:ln w="7620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269150" y="4282190"/>
            <a:ext cx="4293450" cy="1630179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Command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650150" y="4563879"/>
            <a:ext cx="1905000" cy="1066800"/>
            <a:chOff x="1648562" y="4563879"/>
            <a:chExt cx="1905000" cy="1066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Rectangle 8"/>
            <p:cNvSpPr/>
            <p:nvPr/>
          </p:nvSpPr>
          <p:spPr>
            <a:xfrm>
              <a:off x="1648562" y="4563879"/>
              <a:ext cx="1905000" cy="533400"/>
            </a:xfrm>
            <a:prstGeom prst="rect">
              <a:avLst/>
            </a:prstGeom>
            <a:solidFill>
              <a:schemeClr val="tx1">
                <a:alpha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Data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48562" y="5097279"/>
              <a:ext cx="1905000" cy="533400"/>
            </a:xfrm>
            <a:prstGeom prst="rect">
              <a:avLst/>
            </a:prstGeom>
            <a:solidFill>
              <a:schemeClr val="tx1">
                <a:alpha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Action</a:t>
              </a:r>
            </a:p>
          </p:txBody>
        </p:sp>
      </p:grpSp>
      <p:cxnSp>
        <p:nvCxnSpPr>
          <p:cNvPr id="29" name="Connector: Elbow 28"/>
          <p:cNvCxnSpPr>
            <a:stCxn id="12" idx="2"/>
            <a:endCxn id="25" idx="3"/>
          </p:cNvCxnSpPr>
          <p:nvPr/>
        </p:nvCxnSpPr>
        <p:spPr>
          <a:xfrm rot="5400000">
            <a:off x="6779937" y="2287864"/>
            <a:ext cx="1592079" cy="4026750"/>
          </a:xfrm>
          <a:prstGeom prst="bentConnector2">
            <a:avLst/>
          </a:prstGeom>
          <a:ln w="7620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">
            <a:extLst>
              <a:ext uri="{FF2B5EF4-FFF2-40B4-BE49-F238E27FC236}">
                <a16:creationId xmlns:a16="http://schemas.microsoft.com/office/drawing/2014/main" id="{8FB84C7A-6D42-48CD-B62E-6BE3108CD4E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01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8" grpId="0" animBg="1"/>
      <p:bldP spid="12" grpId="0" animBg="1"/>
      <p:bldP spid="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9F530B-2862-44E3-BE7D-12593177D4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 works with the </a:t>
            </a:r>
            <a:r>
              <a:rPr lang="en-US" b="1" dirty="0">
                <a:solidFill>
                  <a:schemeClr val="bg1"/>
                </a:solidFill>
              </a:rPr>
              <a:t>domain entities </a:t>
            </a:r>
            <a:r>
              <a:rPr lang="en-US" dirty="0"/>
              <a:t>and performs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data access logic</a:t>
            </a:r>
          </a:p>
          <a:p>
            <a:r>
              <a:rPr lang="en-US" dirty="0"/>
              <a:t>The domain entities, the data access logic and the business </a:t>
            </a:r>
            <a:br>
              <a:rPr lang="en-US" dirty="0"/>
            </a:br>
            <a:r>
              <a:rPr lang="en-US" dirty="0"/>
              <a:t>logic talk to each other </a:t>
            </a:r>
            <a:r>
              <a:rPr lang="en-US" b="1" dirty="0">
                <a:solidFill>
                  <a:schemeClr val="bg1"/>
                </a:solidFill>
              </a:rPr>
              <a:t>using interfaces</a:t>
            </a:r>
          </a:p>
          <a:p>
            <a:r>
              <a:rPr lang="en-US" dirty="0"/>
              <a:t>It </a:t>
            </a:r>
            <a:r>
              <a:rPr lang="en-US" b="1" dirty="0">
                <a:solidFill>
                  <a:schemeClr val="bg1"/>
                </a:solidFill>
              </a:rPr>
              <a:t>hides the details </a:t>
            </a:r>
            <a:r>
              <a:rPr lang="en-US" dirty="0"/>
              <a:t>of data access from the business logic</a:t>
            </a:r>
          </a:p>
          <a:p>
            <a:r>
              <a:rPr lang="en-US" dirty="0"/>
              <a:t>Business logic </a:t>
            </a:r>
            <a:r>
              <a:rPr lang="en-US" b="1" dirty="0">
                <a:solidFill>
                  <a:schemeClr val="bg1"/>
                </a:solidFill>
              </a:rPr>
              <a:t>can access </a:t>
            </a:r>
            <a:r>
              <a:rPr lang="en-US" dirty="0"/>
              <a:t>the data object without having </a:t>
            </a:r>
            <a:br>
              <a:rPr lang="en-US" dirty="0"/>
            </a:br>
            <a:r>
              <a:rPr lang="en-US" dirty="0"/>
              <a:t>knowledge of the underlying data access architecture</a:t>
            </a:r>
            <a:endParaRPr lang="bg-BG" dirty="0"/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69E73A-915A-4112-A53A-406563BF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Pattern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C05103D-E948-4C60-9FC1-1B98232E7D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523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7AF4C1-0974-40C7-B9F4-CF65398667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Without repository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With repository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8214D0-59FD-4981-8101-2F4F3E0D1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Pattern</a:t>
            </a:r>
            <a:endParaRPr lang="bg-BG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B231455-19B9-4F63-B246-42F9BCE28DA5}"/>
              </a:ext>
            </a:extLst>
          </p:cNvPr>
          <p:cNvGrpSpPr/>
          <p:nvPr/>
        </p:nvGrpSpPr>
        <p:grpSpPr>
          <a:xfrm>
            <a:off x="2805444" y="1990496"/>
            <a:ext cx="4419600" cy="1828800"/>
            <a:chOff x="2803856" y="1990496"/>
            <a:chExt cx="4419600" cy="18288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80B2777C-944B-42AD-A32A-72A4EF210364}"/>
                </a:ext>
              </a:extLst>
            </p:cNvPr>
            <p:cNvSpPr/>
            <p:nvPr/>
          </p:nvSpPr>
          <p:spPr bwMode="auto">
            <a:xfrm>
              <a:off x="2803856" y="1990496"/>
              <a:ext cx="4419600" cy="1828800"/>
            </a:xfrm>
            <a:prstGeom prst="round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800" b="1" dirty="0">
                  <a:solidFill>
                    <a:schemeClr val="bg2"/>
                  </a:solidFill>
                </a:rPr>
                <a:t>Business logic</a:t>
              </a:r>
              <a:endParaRPr lang="bg-BG" sz="2800" b="1" dirty="0">
                <a:solidFill>
                  <a:schemeClr val="bg2"/>
                </a:solidFill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986D3B3-2218-497A-9869-4135BA5B91A9}"/>
                </a:ext>
              </a:extLst>
            </p:cNvPr>
            <p:cNvSpPr/>
            <p:nvPr/>
          </p:nvSpPr>
          <p:spPr bwMode="auto">
            <a:xfrm>
              <a:off x="4383995" y="2624635"/>
              <a:ext cx="2514600" cy="9906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accent6">
                      <a:lumMod val="10000"/>
                    </a:schemeClr>
                  </a:solidFill>
                </a:rPr>
                <a:t>Data access logic</a:t>
              </a:r>
              <a:endParaRPr lang="bg-BG" sz="2400" b="1" dirty="0">
                <a:solidFill>
                  <a:schemeClr val="accent6">
                    <a:lumMod val="10000"/>
                  </a:schemeClr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3A14AA1-BEFA-47D5-A97D-CC68CADF698C}"/>
              </a:ext>
            </a:extLst>
          </p:cNvPr>
          <p:cNvGrpSpPr/>
          <p:nvPr/>
        </p:nvGrpSpPr>
        <p:grpSpPr>
          <a:xfrm>
            <a:off x="351734" y="4668028"/>
            <a:ext cx="11535467" cy="1460415"/>
            <a:chOff x="350145" y="4668027"/>
            <a:chExt cx="11535467" cy="1460415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E7DC667-9780-4743-875D-1E9962846207}"/>
                </a:ext>
              </a:extLst>
            </p:cNvPr>
            <p:cNvSpPr/>
            <p:nvPr/>
          </p:nvSpPr>
          <p:spPr bwMode="auto">
            <a:xfrm>
              <a:off x="350145" y="4985442"/>
              <a:ext cx="2680956" cy="1143000"/>
            </a:xfrm>
            <a:prstGeom prst="round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</a:rPr>
                <a:t>Business logic</a:t>
              </a:r>
              <a:endParaRPr lang="bg-BG" sz="2800" b="1" dirty="0">
                <a:solidFill>
                  <a:srgbClr val="FFFFFF"/>
                </a:solidFill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0A6D5B8-E93C-4C2C-95ED-2AE603D9F68B}"/>
                </a:ext>
              </a:extLst>
            </p:cNvPr>
            <p:cNvGrpSpPr/>
            <p:nvPr/>
          </p:nvGrpSpPr>
          <p:grpSpPr>
            <a:xfrm>
              <a:off x="3191325" y="4668027"/>
              <a:ext cx="8694287" cy="1457927"/>
              <a:chOff x="3191325" y="4668027"/>
              <a:chExt cx="8694287" cy="1457927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F097F1CD-3C5D-4376-A92D-BCDED8F9D864}"/>
                  </a:ext>
                </a:extLst>
              </p:cNvPr>
              <p:cNvSpPr/>
              <p:nvPr/>
            </p:nvSpPr>
            <p:spPr bwMode="auto">
              <a:xfrm>
                <a:off x="4570412" y="4977805"/>
                <a:ext cx="3048000" cy="1143004"/>
              </a:xfrm>
              <a:prstGeom prst="round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800" b="1" dirty="0">
                    <a:solidFill>
                      <a:srgbClr val="FFFFFF"/>
                    </a:solidFill>
                  </a:rPr>
                  <a:t>Repository with data access logic</a:t>
                </a:r>
                <a:endParaRPr lang="bg-BG" sz="280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3E777EEA-73B5-4A29-9961-B0D4423B1F66}"/>
                  </a:ext>
                </a:extLst>
              </p:cNvPr>
              <p:cNvSpPr/>
              <p:nvPr/>
            </p:nvSpPr>
            <p:spPr bwMode="auto">
              <a:xfrm>
                <a:off x="8913812" y="4982954"/>
                <a:ext cx="2971800" cy="1143000"/>
              </a:xfrm>
              <a:prstGeom prst="round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800" b="1" dirty="0">
                    <a:solidFill>
                      <a:srgbClr val="FFFFFF"/>
                    </a:solidFill>
                  </a:rPr>
                  <a:t>Domain entities</a:t>
                </a:r>
                <a:endParaRPr lang="bg-BG" sz="280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" name="Arrow: Left-Right 9">
                <a:extLst>
                  <a:ext uri="{FF2B5EF4-FFF2-40B4-BE49-F238E27FC236}">
                    <a16:creationId xmlns:a16="http://schemas.microsoft.com/office/drawing/2014/main" id="{ADFCDB45-8C02-4DDB-859C-E0EB2E28EF02}"/>
                  </a:ext>
                </a:extLst>
              </p:cNvPr>
              <p:cNvSpPr/>
              <p:nvPr/>
            </p:nvSpPr>
            <p:spPr bwMode="auto">
              <a:xfrm>
                <a:off x="3275012" y="5358805"/>
                <a:ext cx="990600" cy="381000"/>
              </a:xfrm>
              <a:prstGeom prst="leftRight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4EE9225-CD92-4777-A4AD-55500037E0F4}"/>
                  </a:ext>
                </a:extLst>
              </p:cNvPr>
              <p:cNvSpPr txBox="1"/>
              <p:nvPr/>
            </p:nvSpPr>
            <p:spPr>
              <a:xfrm>
                <a:off x="3191325" y="4668028"/>
                <a:ext cx="1462774" cy="60404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dirty="0"/>
                  <a:t>Interface</a:t>
                </a:r>
                <a:endParaRPr lang="bg-BG" sz="2400" dirty="0"/>
              </a:p>
            </p:txBody>
          </p:sp>
          <p:sp>
            <p:nvSpPr>
              <p:cNvPr id="13" name="Arrow: Left-Right 12">
                <a:extLst>
                  <a:ext uri="{FF2B5EF4-FFF2-40B4-BE49-F238E27FC236}">
                    <a16:creationId xmlns:a16="http://schemas.microsoft.com/office/drawing/2014/main" id="{F5E58FCB-CAA2-490D-BC32-F8ED334D6692}"/>
                  </a:ext>
                </a:extLst>
              </p:cNvPr>
              <p:cNvSpPr/>
              <p:nvPr/>
            </p:nvSpPr>
            <p:spPr bwMode="auto">
              <a:xfrm>
                <a:off x="7804829" y="5358805"/>
                <a:ext cx="990600" cy="381000"/>
              </a:xfrm>
              <a:prstGeom prst="leftRight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DE3D464-86B3-4244-8162-77FEAE3951F5}"/>
                  </a:ext>
                </a:extLst>
              </p:cNvPr>
              <p:cNvSpPr txBox="1"/>
              <p:nvPr/>
            </p:nvSpPr>
            <p:spPr>
              <a:xfrm>
                <a:off x="7617730" y="4668027"/>
                <a:ext cx="1462774" cy="60404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dirty="0"/>
                  <a:t>Interface</a:t>
                </a:r>
                <a:endParaRPr lang="bg-BG" sz="2400" dirty="0"/>
              </a:p>
            </p:txBody>
          </p:sp>
        </p:grp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5F911FC3-2D83-40D5-80A5-CC0B257A5F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433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64FA0F-2B6F-4DC9-BD78-A5F1BDCE29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Serves one purpose</a:t>
            </a:r>
            <a:r>
              <a:rPr lang="en-US" dirty="0"/>
              <a:t> – to make sure that when you use multiple repositories, they share a </a:t>
            </a:r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dirty="0"/>
              <a:t> database context</a:t>
            </a:r>
          </a:p>
          <a:p>
            <a:r>
              <a:rPr lang="en-US" dirty="0"/>
              <a:t>With a Unit of Work, you might also choose to implement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Undo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Rollback</a:t>
            </a:r>
            <a:r>
              <a:rPr lang="en-US" dirty="0"/>
              <a:t> functionality</a:t>
            </a:r>
          </a:p>
          <a:p>
            <a:pPr lvl="1"/>
            <a:r>
              <a:rPr lang="en-US" dirty="0"/>
              <a:t>When using Entity Framework Core, the recommended </a:t>
            </a:r>
            <a:br>
              <a:rPr lang="en-US" dirty="0"/>
            </a:br>
            <a:r>
              <a:rPr lang="en-US" dirty="0"/>
              <a:t>approach to undo is to </a:t>
            </a:r>
            <a:r>
              <a:rPr lang="en-US" b="1" dirty="0">
                <a:solidFill>
                  <a:schemeClr val="bg1"/>
                </a:solidFill>
              </a:rPr>
              <a:t>discard your context </a:t>
            </a:r>
            <a:r>
              <a:rPr lang="en-US" dirty="0"/>
              <a:t>with the changes </a:t>
            </a:r>
            <a:br>
              <a:rPr lang="en-US" dirty="0"/>
            </a:br>
            <a:r>
              <a:rPr lang="en-US" dirty="0"/>
              <a:t>you are interested in undoing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43F6C9-8DBB-42C0-8725-52FED2C2A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 of Work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55D3B40-8E10-4030-AA26-AEB0D1467C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250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7AE99-FD98-4BEA-A309-B27FF568B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of Work</a:t>
            </a:r>
            <a:endParaRPr lang="bg-BG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D27ECDE-2C52-4D13-8A73-99FCA74FFF5E}"/>
              </a:ext>
            </a:extLst>
          </p:cNvPr>
          <p:cNvGrpSpPr/>
          <p:nvPr/>
        </p:nvGrpSpPr>
        <p:grpSpPr>
          <a:xfrm>
            <a:off x="3619500" y="1347574"/>
            <a:ext cx="4953000" cy="5296046"/>
            <a:chOff x="4303712" y="1121141"/>
            <a:chExt cx="4953000" cy="529604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4F5F5D8-B116-450D-9695-64BFAB2F0652}"/>
                </a:ext>
              </a:extLst>
            </p:cNvPr>
            <p:cNvSpPr/>
            <p:nvPr/>
          </p:nvSpPr>
          <p:spPr bwMode="auto">
            <a:xfrm>
              <a:off x="4303712" y="1121141"/>
              <a:ext cx="4953000" cy="3298459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</a:rPr>
                <a:t>Unit of work</a:t>
              </a:r>
              <a:endParaRPr lang="bg-BG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D8A6D80-5543-4230-A559-4901B54893A6}"/>
                </a:ext>
              </a:extLst>
            </p:cNvPr>
            <p:cNvSpPr/>
            <p:nvPr/>
          </p:nvSpPr>
          <p:spPr bwMode="auto">
            <a:xfrm>
              <a:off x="4466573" y="2065262"/>
              <a:ext cx="2057400" cy="609600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chemeClr val="accent6">
                      <a:lumMod val="10000"/>
                    </a:schemeClr>
                  </a:solidFill>
                </a:rPr>
                <a:t>Repository</a:t>
              </a:r>
              <a:endParaRPr lang="bg-BG" sz="2800" b="1" dirty="0">
                <a:solidFill>
                  <a:schemeClr val="accent6">
                    <a:lumMod val="10000"/>
                  </a:schemeClr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96DC423-2498-4078-90DF-6EB321095C9E}"/>
                </a:ext>
              </a:extLst>
            </p:cNvPr>
            <p:cNvSpPr/>
            <p:nvPr/>
          </p:nvSpPr>
          <p:spPr bwMode="auto">
            <a:xfrm>
              <a:off x="6975337" y="2069543"/>
              <a:ext cx="2057400" cy="609600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chemeClr val="accent6">
                      <a:lumMod val="10000"/>
                    </a:schemeClr>
                  </a:solidFill>
                </a:rPr>
                <a:t>Repository</a:t>
              </a:r>
              <a:endParaRPr lang="bg-BG" sz="2800" b="1" dirty="0">
                <a:solidFill>
                  <a:schemeClr val="accent6">
                    <a:lumMod val="10000"/>
                  </a:schemeClr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B15E472-1427-452B-BF9E-D975C578B32D}"/>
                </a:ext>
              </a:extLst>
            </p:cNvPr>
            <p:cNvSpPr/>
            <p:nvPr/>
          </p:nvSpPr>
          <p:spPr bwMode="auto">
            <a:xfrm>
              <a:off x="5387055" y="3245257"/>
              <a:ext cx="2786313" cy="764569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 err="1">
                  <a:solidFill>
                    <a:schemeClr val="accent6">
                      <a:lumMod val="10000"/>
                    </a:schemeClr>
                  </a:solidFill>
                </a:rPr>
                <a:t>DbContext</a:t>
              </a:r>
              <a:endParaRPr lang="bg-BG" sz="2800" b="1" dirty="0">
                <a:solidFill>
                  <a:schemeClr val="accent6">
                    <a:lumMod val="10000"/>
                  </a:schemeClr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121117A-8509-4613-8FDE-288CE332F574}"/>
                </a:ext>
              </a:extLst>
            </p:cNvPr>
            <p:cNvSpPr/>
            <p:nvPr/>
          </p:nvSpPr>
          <p:spPr bwMode="auto">
            <a:xfrm>
              <a:off x="5134623" y="5056525"/>
              <a:ext cx="3251086" cy="136066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</a:rPr>
                <a:t>EF Core &amp; Database</a:t>
              </a:r>
              <a:endParaRPr lang="bg-BG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10" name="Arrow: Down 9">
              <a:extLst>
                <a:ext uri="{FF2B5EF4-FFF2-40B4-BE49-F238E27FC236}">
                  <a16:creationId xmlns:a16="http://schemas.microsoft.com/office/drawing/2014/main" id="{9D43B448-A8D8-4925-A108-23D333C62289}"/>
                </a:ext>
              </a:extLst>
            </p:cNvPr>
            <p:cNvSpPr/>
            <p:nvPr/>
          </p:nvSpPr>
          <p:spPr bwMode="auto">
            <a:xfrm>
              <a:off x="6494987" y="4415451"/>
              <a:ext cx="533400" cy="645224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2" name="Slide Number">
            <a:extLst>
              <a:ext uri="{FF2B5EF4-FFF2-40B4-BE49-F238E27FC236}">
                <a16:creationId xmlns:a16="http://schemas.microsoft.com/office/drawing/2014/main" id="{47951FD4-DB3E-484C-880C-3AF048A739D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95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2286C-82E7-4C9B-A211-AE1EADBE63F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Best Practices and Architecture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244" y="894"/>
            <a:ext cx="8339242" cy="4750201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DF4523BE-ABE3-4715-88EC-41621090ECB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38826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Project structure </a:t>
            </a:r>
            <a:r>
              <a:rPr lang="en-US" sz="3400" dirty="0">
                <a:solidFill>
                  <a:schemeClr val="bg2"/>
                </a:solidFill>
              </a:rPr>
              <a:t>is important as an 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dirty="0">
                <a:solidFill>
                  <a:schemeClr val="bg2"/>
                </a:solidFill>
              </a:rPr>
              <a:t> application is scaled</a:t>
            </a:r>
          </a:p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 Entity Framework Core </a:t>
            </a:r>
            <a:r>
              <a:rPr lang="en-US" sz="3400" b="1" dirty="0">
                <a:solidFill>
                  <a:schemeClr val="bg1"/>
                </a:solidFill>
              </a:rPr>
              <a:t>performance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dirty="0">
                <a:solidFill>
                  <a:schemeClr val="bg2"/>
                </a:solidFill>
              </a:rPr>
              <a:t> can be improved by following 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dirty="0">
                <a:solidFill>
                  <a:schemeClr val="bg2"/>
                </a:solidFill>
              </a:rPr>
              <a:t> certain guidelines</a:t>
            </a:r>
          </a:p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Design Patterns </a:t>
            </a:r>
            <a:r>
              <a:rPr lang="en-US" sz="3400" dirty="0">
                <a:solidFill>
                  <a:schemeClr val="bg2"/>
                </a:solidFill>
              </a:rPr>
              <a:t>define a common 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dirty="0">
                <a:solidFill>
                  <a:schemeClr val="bg2"/>
                </a:solidFill>
              </a:rPr>
              <a:t> approach to solving certain development 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dirty="0">
                <a:solidFill>
                  <a:schemeClr val="bg2"/>
                </a:solidFill>
              </a:rPr>
              <a:t> problems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F34A848-EA2A-44A8-8E1E-54C1FD9ECB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254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598318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532" y="1668129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06372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dirty="0" err="1"/>
              <a:t>CSharpDB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2D9294A-6B28-4769-9285-F07DF5DB1D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1334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526259D-4BFE-411E-8115-8E89EBF9134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941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CC8078E-CED4-4A56-9884-4729A6BB77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500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EECA9-D188-45BB-ABFB-08AD06761B7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Project Structure</a:t>
            </a:r>
          </a:p>
        </p:txBody>
      </p:sp>
      <p:pic>
        <p:nvPicPr>
          <p:cNvPr id="1026" name="Picture 2" descr="Image result for project structure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676400"/>
            <a:ext cx="3541574" cy="199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41A735DD-965D-45B1-937C-789545479F6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Organizing Solutions</a:t>
            </a:r>
          </a:p>
        </p:txBody>
      </p:sp>
    </p:spTree>
    <p:extLst>
      <p:ext uri="{BB962C8B-B14F-4D97-AF65-F5344CB8AC3E}">
        <p14:creationId xmlns:p14="http://schemas.microsoft.com/office/powerpoint/2010/main" val="35376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Scalability</a:t>
            </a:r>
          </a:p>
          <a:p>
            <a:r>
              <a:rPr lang="en-US" dirty="0"/>
              <a:t>Maintainability</a:t>
            </a:r>
          </a:p>
          <a:p>
            <a:r>
              <a:rPr lang="en-US" dirty="0"/>
              <a:t>Manageability</a:t>
            </a:r>
          </a:p>
          <a:p>
            <a:r>
              <a:rPr lang="en-US" dirty="0"/>
              <a:t>Testability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Organized Code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191000" y="1831700"/>
            <a:ext cx="5334000" cy="3929916"/>
            <a:chOff x="6094412" y="1861284"/>
            <a:chExt cx="5334000" cy="3929916"/>
          </a:xfrm>
        </p:grpSpPr>
        <p:sp>
          <p:nvSpPr>
            <p:cNvPr id="5" name="Arrow: Pentagon 4"/>
            <p:cNvSpPr/>
            <p:nvPr/>
          </p:nvSpPr>
          <p:spPr>
            <a:xfrm>
              <a:off x="6094412" y="1861284"/>
              <a:ext cx="1447800" cy="609600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7618412" y="1861284"/>
              <a:ext cx="3810000" cy="609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Single Responsibility</a:t>
              </a:r>
            </a:p>
          </p:txBody>
        </p:sp>
        <p:sp>
          <p:nvSpPr>
            <p:cNvPr id="7" name="Arrow: Pentagon 6"/>
            <p:cNvSpPr/>
            <p:nvPr/>
          </p:nvSpPr>
          <p:spPr>
            <a:xfrm>
              <a:off x="6094412" y="2691363"/>
              <a:ext cx="1447800" cy="609600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618412" y="2691363"/>
              <a:ext cx="3810000" cy="609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Open / Closed</a:t>
              </a:r>
            </a:p>
          </p:txBody>
        </p:sp>
        <p:sp>
          <p:nvSpPr>
            <p:cNvPr id="9" name="Arrow: Pentagon 8"/>
            <p:cNvSpPr/>
            <p:nvPr/>
          </p:nvSpPr>
          <p:spPr>
            <a:xfrm>
              <a:off x="6094412" y="3521442"/>
              <a:ext cx="1447800" cy="609600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18412" y="3521442"/>
              <a:ext cx="3810000" cy="609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Liskov</a:t>
              </a:r>
              <a:r>
                <a:rPr lang="en-US" sz="30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Substitution</a:t>
              </a:r>
            </a:p>
          </p:txBody>
        </p:sp>
        <p:sp>
          <p:nvSpPr>
            <p:cNvPr id="11" name="Arrow: Pentagon 10"/>
            <p:cNvSpPr/>
            <p:nvPr/>
          </p:nvSpPr>
          <p:spPr>
            <a:xfrm>
              <a:off x="6094412" y="4351521"/>
              <a:ext cx="1447800" cy="609600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18412" y="4351521"/>
              <a:ext cx="3810000" cy="609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Interface Segregation</a:t>
              </a:r>
              <a:endParaRPr lang="en-US" sz="3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Arrow: Pentagon 12"/>
            <p:cNvSpPr/>
            <p:nvPr/>
          </p:nvSpPr>
          <p:spPr>
            <a:xfrm>
              <a:off x="6094412" y="5181600"/>
              <a:ext cx="1447800" cy="609600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618412" y="5181600"/>
              <a:ext cx="3810000" cy="609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Dependency Inversion</a:t>
              </a:r>
              <a:endParaRPr lang="en-US" sz="3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6" name="Slide Number">
            <a:extLst>
              <a:ext uri="{FF2B5EF4-FFF2-40B4-BE49-F238E27FC236}">
                <a16:creationId xmlns:a16="http://schemas.microsoft.com/office/drawing/2014/main" id="{D71E4647-1DE0-4BC6-AC31-CA9600A5B0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990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Application code can be split into sections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Layer </a:t>
            </a:r>
            <a:r>
              <a:rPr lang="en-US" dirty="0"/>
              <a:t>– database connection (context)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Domain Models </a:t>
            </a:r>
            <a:r>
              <a:rPr lang="en-US" dirty="0"/>
              <a:t>– entity classes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Client</a:t>
            </a:r>
            <a:r>
              <a:rPr lang="en-US" dirty="0"/>
              <a:t> – user-interaction and app logic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Business Logic </a:t>
            </a:r>
            <a:r>
              <a:rPr lang="en-US" dirty="0"/>
              <a:t>– data validation, transformations</a:t>
            </a:r>
          </a:p>
          <a:p>
            <a:r>
              <a:rPr lang="en-US" dirty="0"/>
              <a:t>Reasons</a:t>
            </a:r>
          </a:p>
          <a:p>
            <a:pPr lvl="1"/>
            <a:r>
              <a:rPr lang="en-US" dirty="0"/>
              <a:t>Easier to locate files when maintaining</a:t>
            </a:r>
          </a:p>
          <a:p>
            <a:pPr lvl="1"/>
            <a:r>
              <a:rPr lang="en-US" dirty="0"/>
              <a:t>Don't have to rebuild entire codebase after changes (DLLs)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Organization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591BB14-7C5F-4CA5-B152-37DB2BDDBC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49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451A51-D70E-4781-8886-33F2F4A0505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Usage Optimization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524001"/>
            <a:ext cx="1295400" cy="2543407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D0148189-C2D8-453A-BD89-9D1239FE1D2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Entity Framework Core Performance</a:t>
            </a:r>
          </a:p>
        </p:txBody>
      </p:sp>
    </p:spTree>
    <p:extLst>
      <p:ext uri="{BB962C8B-B14F-4D97-AF65-F5344CB8AC3E}">
        <p14:creationId xmlns:p14="http://schemas.microsoft.com/office/powerpoint/2010/main" val="116496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Only fetch </a:t>
            </a:r>
            <a:r>
              <a:rPr lang="en-US" b="1" dirty="0">
                <a:solidFill>
                  <a:schemeClr val="bg1"/>
                </a:solidFill>
              </a:rPr>
              <a:t>required data </a:t>
            </a:r>
            <a:r>
              <a:rPr lang="en-US" dirty="0"/>
              <a:t>by filtering and projecting your </a:t>
            </a:r>
            <a:br>
              <a:rPr lang="en-US" dirty="0"/>
            </a:br>
            <a:r>
              <a:rPr lang="en-US" dirty="0"/>
              <a:t>queries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Optimization (1)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67003" y="4563108"/>
            <a:ext cx="7664895" cy="19632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1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[C1],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[Extent1].[FirstName]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[FirstName],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[Extent1].[LastName]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[LastName],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[Extent1].[Salary]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[Salary]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[dbo].[Employees]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[Extent1]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[Extent1].[Salary] &gt;=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(15000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 decimal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(18))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581400" y="2057400"/>
            <a:ext cx="4343400" cy="22125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context.Employees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(e =&gt; e.Salary &gt;= 15000)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(e =&gt; new {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e.FirstName,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e.LastName,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e.Salary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02C0654-5D6F-4F40-8E33-3177E2CA19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802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LINQ queries are </a:t>
            </a:r>
            <a:r>
              <a:rPr lang="en-US" b="1" dirty="0">
                <a:solidFill>
                  <a:schemeClr val="bg1"/>
                </a:solidFill>
              </a:rPr>
              <a:t>executed</a:t>
            </a:r>
            <a:r>
              <a:rPr lang="en-US" dirty="0"/>
              <a:t> each time the data is </a:t>
            </a:r>
            <a:r>
              <a:rPr lang="en-US" b="1" dirty="0">
                <a:solidFill>
                  <a:schemeClr val="bg1"/>
                </a:solidFill>
              </a:rPr>
              <a:t>accessed</a:t>
            </a:r>
          </a:p>
          <a:p>
            <a:pPr lvl="1"/>
            <a:r>
              <a:rPr lang="en-US" dirty="0"/>
              <a:t>If materialized in a collection –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ToList()</a:t>
            </a:r>
          </a:p>
          <a:p>
            <a:pPr lvl="1"/>
            <a:r>
              <a:rPr lang="en-US" dirty="0"/>
              <a:t>If the elements are aggregated 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Count()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Average()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First()</a:t>
            </a:r>
          </a:p>
          <a:p>
            <a:pPr lvl="1"/>
            <a:r>
              <a:rPr lang="en-US" dirty="0"/>
              <a:t>When a property is accessed</a:t>
            </a:r>
          </a:p>
          <a:p>
            <a:r>
              <a:rPr lang="en-US" dirty="0"/>
              <a:t>Try to delay execution (materialization) until you actually need </a:t>
            </a:r>
            <a:br>
              <a:rPr lang="en-US" dirty="0"/>
            </a:br>
            <a:r>
              <a:rPr lang="en-US" dirty="0"/>
              <a:t>the results</a:t>
            </a:r>
          </a:p>
          <a:p>
            <a:r>
              <a:rPr lang="en-US" dirty="0"/>
              <a:t>You can monitor query execution using </a:t>
            </a:r>
            <a:r>
              <a:rPr lang="en-US" b="1" dirty="0">
                <a:solidFill>
                  <a:schemeClr val="bg1"/>
                </a:solidFill>
              </a:rPr>
              <a:t>Express Profiler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Usage Optimization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5D321E8-D64E-472D-B41F-3CD62151D6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098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3779</TotalTime>
  <Words>1397</Words>
  <Application>Microsoft Office PowerPoint</Application>
  <PresentationFormat>Widescreen</PresentationFormat>
  <Paragraphs>252</Paragraphs>
  <Slides>31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Wingdings 2</vt:lpstr>
      <vt:lpstr>SoftUni</vt:lpstr>
      <vt:lpstr>Best Practices and Architecture</vt:lpstr>
      <vt:lpstr>Table of Contents</vt:lpstr>
      <vt:lpstr>Have a Question?</vt:lpstr>
      <vt:lpstr>Project Structure</vt:lpstr>
      <vt:lpstr>Importance of Organized Code</vt:lpstr>
      <vt:lpstr>Project Organization</vt:lpstr>
      <vt:lpstr>Usage Optimization</vt:lpstr>
      <vt:lpstr>Usage Optimization (1)</vt:lpstr>
      <vt:lpstr>Usage Optimization (2)</vt:lpstr>
      <vt:lpstr>Usage Optimization (3)</vt:lpstr>
      <vt:lpstr>Usage Optimization (4)</vt:lpstr>
      <vt:lpstr>Usage Optimization (5)</vt:lpstr>
      <vt:lpstr>Loading Methods (1)</vt:lpstr>
      <vt:lpstr>Loading Methods (2)</vt:lpstr>
      <vt:lpstr>Loading Methods (3)</vt:lpstr>
      <vt:lpstr>Design Patterns</vt:lpstr>
      <vt:lpstr>Design Patterns</vt:lpstr>
      <vt:lpstr>Singleton Pattern</vt:lpstr>
      <vt:lpstr>Service Locator</vt:lpstr>
      <vt:lpstr>Command Pattern</vt:lpstr>
      <vt:lpstr>Repository Pattern</vt:lpstr>
      <vt:lpstr>Repository Pattern</vt:lpstr>
      <vt:lpstr>Unit of Work</vt:lpstr>
      <vt:lpstr>Unit of Work</vt:lpstr>
      <vt:lpstr>Best Practices and Architecture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 Advanced - EF Core Best Practices and Architecture</dc:title>
  <dc:subject>Software Development Course</dc:subject>
  <dc:creator>Software University</dc:creator>
  <cp:keywords>DB; Advanced; EF; Core; Best; Practices; Architecture; tech; fundamentals; technologySoftware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Rositsa Nenova</cp:lastModifiedBy>
  <cp:revision>35</cp:revision>
  <dcterms:created xsi:type="dcterms:W3CDTF">2018-05-23T13:08:44Z</dcterms:created>
  <dcterms:modified xsi:type="dcterms:W3CDTF">2023-02-09T13:09:06Z</dcterms:modified>
  <cp:category>programming;computer programming;software development;web development</cp:category>
</cp:coreProperties>
</file>