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323" r:id="rId2"/>
    <p:sldId id="324" r:id="rId3"/>
    <p:sldId id="325" r:id="rId4"/>
    <p:sldId id="494" r:id="rId5"/>
    <p:sldId id="615" r:id="rId6"/>
    <p:sldId id="327" r:id="rId7"/>
    <p:sldId id="328" r:id="rId8"/>
    <p:sldId id="329" r:id="rId9"/>
    <p:sldId id="332" r:id="rId10"/>
    <p:sldId id="333" r:id="rId11"/>
    <p:sldId id="334" r:id="rId12"/>
    <p:sldId id="335" r:id="rId13"/>
    <p:sldId id="336" r:id="rId14"/>
    <p:sldId id="337" r:id="rId15"/>
    <p:sldId id="331" r:id="rId16"/>
    <p:sldId id="495" r:id="rId17"/>
    <p:sldId id="339" r:id="rId18"/>
    <p:sldId id="340" r:id="rId19"/>
    <p:sldId id="341" r:id="rId20"/>
    <p:sldId id="344" r:id="rId21"/>
    <p:sldId id="345" r:id="rId22"/>
    <p:sldId id="342" r:id="rId23"/>
    <p:sldId id="343" r:id="rId24"/>
    <p:sldId id="346" r:id="rId25"/>
    <p:sldId id="347" r:id="rId26"/>
    <p:sldId id="348" r:id="rId27"/>
    <p:sldId id="401" r:id="rId28"/>
    <p:sldId id="614" r:id="rId29"/>
    <p:sldId id="319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B69E07-61AB-496A-AF9D-2F9C8F46A205}">
          <p14:sldIdLst>
            <p14:sldId id="323"/>
            <p14:sldId id="324"/>
            <p14:sldId id="325"/>
          </p14:sldIdLst>
        </p14:section>
        <p14:section name="Iterators" id="{F6CB1B07-5316-40BF-B328-4E870BB42C0E}">
          <p14:sldIdLst>
            <p14:sldId id="494"/>
            <p14:sldId id="615"/>
            <p14:sldId id="327"/>
            <p14:sldId id="328"/>
            <p14:sldId id="329"/>
            <p14:sldId id="332"/>
            <p14:sldId id="333"/>
            <p14:sldId id="334"/>
            <p14:sldId id="335"/>
            <p14:sldId id="336"/>
            <p14:sldId id="337"/>
            <p14:sldId id="331"/>
          </p14:sldIdLst>
        </p14:section>
        <p14:section name="Comparators" id="{09CEE02B-6D54-4FD0-9F09-D38314240EFC}">
          <p14:sldIdLst>
            <p14:sldId id="495"/>
            <p14:sldId id="339"/>
            <p14:sldId id="340"/>
            <p14:sldId id="341"/>
            <p14:sldId id="344"/>
            <p14:sldId id="345"/>
            <p14:sldId id="342"/>
            <p14:sldId id="343"/>
            <p14:sldId id="346"/>
            <p14:sldId id="347"/>
          </p14:sldIdLst>
        </p14:section>
        <p14:section name="Conclusion" id="{F07918E1-EA3F-424C-A5A3-76146A5FEC8E}">
          <p14:sldIdLst>
            <p14:sldId id="348"/>
            <p14:sldId id="401"/>
            <p14:sldId id="614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1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40107E-0822-4B7D-A1AB-5093499C7D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6879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239029-27E9-44A3-9FA4-1AA8AFB7ED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058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08A9A7-D46F-4356-B6A4-3AF964EB0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810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CCAED-0C21-4A18-9F6E-28EA27405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15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106363"/>
            <a:ext cx="6096000" cy="3429000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534601"/>
            <a:ext cx="6096000" cy="521339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0999" y="4572000"/>
            <a:ext cx="6096001" cy="1205308"/>
            <a:chOff x="1713308" y="2659062"/>
            <a:chExt cx="8444047" cy="1496216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3398482" y="3048000"/>
              <a:ext cx="6758873" cy="1107278"/>
            </a:xfrm>
            <a:prstGeom prst="cloudCallout">
              <a:avLst>
                <a:gd name="adj1" fmla="val -54852"/>
                <a:gd name="adj2" fmla="val -61472"/>
              </a:avLst>
            </a:pr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  <a:defRPr/>
              </a:pPr>
              <a:r>
                <a:rPr lang="en-US" sz="28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"</a:t>
              </a:r>
              <a:r>
                <a:rPr 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Relevant" to what?</a:t>
              </a:r>
            </a:p>
          </p:txBody>
        </p:sp>
        <p:pic>
          <p:nvPicPr>
            <p:cNvPr id="10" name="Picture 4" descr="C:\Trash\questionman.png"/>
            <p:cNvPicPr>
              <a:picLocks noChangeAspect="1" noChangeArrowheads="1"/>
            </p:cNvPicPr>
            <p:nvPr/>
          </p:nvPicPr>
          <p:blipFill>
            <a:blip r:embed="rId3" cstate="email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3308" y="2659062"/>
              <a:ext cx="1117310" cy="1496216"/>
            </a:xfrm>
            <a:prstGeom prst="rect">
              <a:avLst/>
            </a:prstGeom>
            <a:noFill/>
          </p:spPr>
        </p:pic>
      </p:grp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0920164-E418-4F84-970A-6A480E5474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166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1E1481-447A-4C94-AC09-019E9BC78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534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(T)</a:t>
            </a:r>
            <a:r>
              <a:rPr lang="en-US" baseline="0" dirty="0"/>
              <a:t> method returns: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bigger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  <a:r>
              <a:rPr lang="en-US" dirty="0"/>
              <a:t> – if the passed object is equal to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if the passed object is smaller than </a:t>
            </a:r>
            <a:r>
              <a:rPr lang="en-US" b="1" dirty="0">
                <a:ln w="500">
                  <a:noFill/>
                </a:ln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bg-BG" dirty="0"/>
              <a:t> </a:t>
            </a:r>
            <a:r>
              <a:rPr lang="en-US" dirty="0"/>
              <a:t>object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7640C2-4A73-4184-94F2-E38534DC36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208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68AC6B-21F6-40E4-896B-9486924FF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6208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9FFEE-2F05-4944-B594-876D6E50D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67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F82821-8633-4BF3-9AC8-161E9DF32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789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53C232-4CA0-4153-B89B-20341F3B4A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797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org/Contests/Practice/Index/1489#1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yield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comparable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89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comparer-1?view=net-5.0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89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virtualracing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ienumerator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keywords/para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  <a:sym typeface="Calibri"/>
              </a:rPr>
              <a:t>Iterators and Comparators</a:t>
            </a:r>
            <a:r>
              <a:rPr lang="bg-BG" dirty="0"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ea typeface="Calibri"/>
                <a:cs typeface="Calibri"/>
                <a:sym typeface="Calibri"/>
              </a:rPr>
              <a:t>in C#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/>
          <p:cNvGrpSpPr/>
          <p:nvPr/>
        </p:nvGrpSpPr>
        <p:grpSpPr>
          <a:xfrm>
            <a:off x="4051100" y="1353277"/>
            <a:ext cx="4089800" cy="3855403"/>
            <a:chOff x="3152828" y="849520"/>
            <a:chExt cx="4280678" cy="42806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F3D35C-0B86-4D51-9E32-EF7DC307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828" y="849520"/>
              <a:ext cx="4280678" cy="42806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25B1C9-6D7F-4FC9-B40D-66A09A3C2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1321" y="2141937"/>
              <a:ext cx="1501149" cy="1501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87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class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GB" dirty="0"/>
              <a:t> to store a </a:t>
            </a:r>
            <a:r>
              <a:rPr lang="en-GB" b="1" dirty="0"/>
              <a:t>collection of books </a:t>
            </a:r>
            <a:r>
              <a:rPr lang="en-GB" dirty="0"/>
              <a:t>and </a:t>
            </a:r>
            <a:r>
              <a:rPr lang="en-US" dirty="0"/>
              <a:t>implement the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&lt;Book&gt;</a:t>
            </a:r>
            <a:r>
              <a:rPr lang="en-GB" sz="3200" b="1" dirty="0">
                <a:latin typeface="+mj-lt"/>
              </a:rPr>
              <a:t> </a:t>
            </a:r>
            <a:r>
              <a:rPr lang="en-GB" dirty="0"/>
              <a:t>interface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C072F7-FEF3-413A-B39F-5CBB429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A06D1-251E-4CA2-851D-961B34859C05}"/>
              </a:ext>
            </a:extLst>
          </p:cNvPr>
          <p:cNvGrpSpPr/>
          <p:nvPr/>
        </p:nvGrpSpPr>
        <p:grpSpPr>
          <a:xfrm>
            <a:off x="550840" y="2889002"/>
            <a:ext cx="4800600" cy="2339998"/>
            <a:chOff x="5226904" y="1466400"/>
            <a:chExt cx="3124200" cy="1707158"/>
          </a:xfrm>
          <a:solidFill>
            <a:srgbClr val="90B4D8">
              <a:alpha val="14902"/>
            </a:srgbClr>
          </a:solidFill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F8DB04B-6035-434B-86B1-183A4FA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01901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 anchor="ctr" anchorCtr="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</a:t>
              </a:r>
              <a:endParaRPr lang="en-US" b="1" noProof="1">
                <a:latin typeface="Consolas" panose="020B0609020204030204" pitchFamily="49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31E141B-AC43-426F-BFCF-98AB540D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168300"/>
              <a:ext cx="3124200" cy="1005258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Title: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Year: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 Authors: List&lt;string&gt;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3DB51E-40EB-4D33-AF75-40367F7498DA}"/>
              </a:ext>
            </a:extLst>
          </p:cNvPr>
          <p:cNvGrpSpPr/>
          <p:nvPr/>
        </p:nvGrpSpPr>
        <p:grpSpPr>
          <a:xfrm>
            <a:off x="5657205" y="2885331"/>
            <a:ext cx="5696595" cy="2343670"/>
            <a:chOff x="5226904" y="1466400"/>
            <a:chExt cx="3124200" cy="1849644"/>
          </a:xfrm>
          <a:solidFill>
            <a:srgbClr val="90B4D8">
              <a:alpha val="14902"/>
            </a:srgbClr>
          </a:solidFill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C5A46C42-C95C-451E-A18D-457D86DE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1466400"/>
              <a:ext cx="3124200" cy="762190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&lt;&lt;IEnumarable&lt;Book&gt;&gt;&gt;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Library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15DC6CC2-B98D-401B-9CD6-F8771244D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04" y="2228591"/>
              <a:ext cx="3124200" cy="1087453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books: List&lt;Book&gt;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 GetEnumerator():</a:t>
              </a:r>
              <a:br>
                <a:rPr lang="en-US" sz="2800" b="1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    IEnumerable&lt;Book&gt;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167D747-842F-4511-B360-1C90CB642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22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Inside the </a:t>
            </a:r>
            <a:r>
              <a:rPr lang="en-US" b="1" dirty="0">
                <a:latin typeface="Consolas" panose="020B0609020204030204" pitchFamily="49" charset="0"/>
              </a:rPr>
              <a:t>Library</a:t>
            </a:r>
            <a:r>
              <a:rPr lang="en-US" dirty="0"/>
              <a:t> class create nested class </a:t>
            </a:r>
            <a:r>
              <a:rPr lang="en-US" b="1" noProof="1">
                <a:latin typeface="Consolas" panose="020B0609020204030204" pitchFamily="49" charset="0"/>
              </a:rPr>
              <a:t>LibraryIterator</a:t>
            </a:r>
            <a:r>
              <a:rPr lang="en-US" dirty="0"/>
              <a:t>, which implements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IEnumerator&lt;Book&gt;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6DE1D5-A9DF-4007-8532-39C49C8D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Library Iterator (2)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492E61-A2C1-4267-A3F5-8FF94DAEB331}"/>
              </a:ext>
            </a:extLst>
          </p:cNvPr>
          <p:cNvGrpSpPr/>
          <p:nvPr/>
        </p:nvGrpSpPr>
        <p:grpSpPr>
          <a:xfrm>
            <a:off x="1601416" y="2400017"/>
            <a:ext cx="4071415" cy="3705602"/>
            <a:chOff x="7770812" y="1876139"/>
            <a:chExt cx="3124200" cy="3493102"/>
          </a:xfrm>
          <a:solidFill>
            <a:srgbClr val="90B4D8">
              <a:alpha val="14902"/>
            </a:srgb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B1A1F8-512F-45C5-A537-D74E821C2AED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2286000"/>
              <a:chOff x="5226904" y="1466400"/>
              <a:chExt cx="3124200" cy="2286000"/>
            </a:xfrm>
            <a:grpFill/>
          </p:grpSpPr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84351F8-10D9-44DB-9A98-ECC8982F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&lt;&lt;IEnumerator&lt;Book&gt;&gt;&gt;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LibraryIterator</a:t>
                </a:r>
              </a:p>
            </p:txBody>
          </p: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45DEBF26-97A0-4BE4-98DE-919777B28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69"/>
                <a:ext cx="3124200" cy="1355931"/>
              </a:xfrm>
              <a:prstGeom prst="rect">
                <a:avLst/>
              </a:prstGeom>
              <a:grpFill/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-currentIndex: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-books: List&lt;Book&gt;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600" b="1" noProof="1">
                    <a:latin typeface="Consolas" panose="020B0609020204030204" pitchFamily="49" charset="0"/>
                  </a:rPr>
                  <a:t>+Current: Book</a:t>
                </a:r>
              </a:p>
            </p:txBody>
          </p:sp>
        </p:grp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7CC501D6-6195-4404-8C6F-19363294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4162139"/>
              <a:ext cx="3124200" cy="1207102"/>
            </a:xfrm>
            <a:prstGeom prst="rect">
              <a:avLst/>
            </a:prstGeom>
            <a:grpFill/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+Reset():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+MoveNext(): bool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anose="020B0609020204030204" pitchFamily="49" charset="0"/>
                </a:rPr>
                <a:t>+Dispose():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https://judge.softuni.org/Contests/Practice/Index/1489#1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75CEA-5C90-474F-9A4A-207A4157E7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751" y="2765070"/>
            <a:ext cx="2596858" cy="3028405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7F9BD2F-084F-4CEA-9412-1A0137178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22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(1)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1629000"/>
            <a:ext cx="11314060" cy="46188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Book(string title,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 year, params string[] authors)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this.Title = title;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this.Year = year;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this.Authors = authors.ToList();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Title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Year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List&lt;string&gt;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Authors { get; private set;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556EEA-7D36-4253-BEF7-8173DE89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62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(2)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1494000"/>
            <a:ext cx="10710000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class Library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IEnumerable&lt;Book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bg-BG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private List&lt;Book&gt;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dirty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Library(params Book[] books)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this.books = new List&lt;Book&gt;(books);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   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IEnumerator&lt;Book&gt; GetEnumerator()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 new LibraryIterator(this.books);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IEnumerator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IEnumerable.GetEnumerator() </a:t>
            </a:r>
            <a:b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this.GetEnumerator()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14648E-92EB-4BB1-AE61-C5AC18506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22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E8B12-A7BE-4911-8CD1-56FA5A1F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Library Iterator (3)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0962F6-1D7E-48ED-8A24-C98D875A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74" y="1494000"/>
            <a:ext cx="10376452" cy="502436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IEnumerator&lt;Book&gt;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readonly List&lt;Book&gt;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private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currentIndex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LibraryIterator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IEnumerable&lt;Book&gt; books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this.books = books;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this.Reset();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Dispose()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bool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b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++this.currentIndex &lt; this.books.Count;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this.currentIndex = -1;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=&gt; this.books[this.currentIndex];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object IEnumerator.Current =&gt; this.Current;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0AD6C-1B04-44A1-B25E-9E9107C5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420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"</a:t>
            </a:r>
            <a:r>
              <a:rPr lang="en-US" sz="3200" b="1" dirty="0">
                <a:latin typeface="Consolas" panose="020B0609020204030204" pitchFamily="49" charset="0"/>
                <a:hlinkClick r:id="rId2"/>
              </a:rPr>
              <a:t>yield return</a:t>
            </a:r>
            <a:r>
              <a:rPr lang="en-US" sz="3200" dirty="0"/>
              <a:t>" statement simplifies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IEnumerator&lt;T&gt;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implementations: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800"/>
              </a:spcBef>
            </a:pPr>
            <a:r>
              <a:rPr lang="en-US" sz="3200" dirty="0"/>
              <a:t> Returns </a:t>
            </a:r>
            <a:r>
              <a:rPr lang="en-US" sz="3200" b="1" dirty="0">
                <a:solidFill>
                  <a:schemeClr val="bg1"/>
                </a:solidFill>
              </a:rPr>
              <a:t>one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element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upon </a:t>
            </a:r>
            <a:r>
              <a:rPr lang="en-US" sz="3200" b="1" dirty="0">
                <a:solidFill>
                  <a:schemeClr val="bg1"/>
                </a:solidFill>
              </a:rPr>
              <a:t>each</a:t>
            </a:r>
            <a:r>
              <a:rPr lang="en-US" sz="3200" dirty="0"/>
              <a:t> loop cycle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A6C12-80E0-4BCC-9376-187857D0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8882F1-F890-44D8-B259-9B8AF9A2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78" y="2524400"/>
            <a:ext cx="10203222" cy="311389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readonly List&lt;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books;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IEnumerator&lt;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 GetEnumerator()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this.books.Count;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yield return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this.books[i];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5EC10A-05B0-47E4-920F-11B2A4AB7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9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03B0B-7782-4BB7-9A99-3E2465C16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14" y="1526958"/>
            <a:ext cx="2654972" cy="23054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B17035-24C1-4AD1-9802-6A840A6750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Comparators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80C7255-25CC-4B43-AB0F-087AFFD6C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b="1" dirty="0"/>
              <a:t>IComparable&lt;T&gt;</a:t>
            </a:r>
            <a:r>
              <a:rPr lang="fr-FR" dirty="0"/>
              <a:t> and </a:t>
            </a:r>
            <a:r>
              <a:rPr lang="fr-FR" b="1" dirty="0"/>
              <a:t>IComparer&lt;T&gt;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40475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5999" y="1257411"/>
            <a:ext cx="9883171" cy="5546589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sz="3600" dirty="0"/>
              <a:t> out as "</a:t>
            </a:r>
            <a:r>
              <a:rPr lang="en-US" sz="3600" b="1" dirty="0">
                <a:solidFill>
                  <a:schemeClr val="bg1"/>
                </a:solidFill>
              </a:rPr>
              <a:t>I am Comparable</a:t>
            </a:r>
            <a:r>
              <a:rPr lang="en-US" sz="3600" dirty="0"/>
              <a:t>"</a:t>
            </a:r>
          </a:p>
          <a:p>
            <a:r>
              <a:rPr lang="en-US" sz="3600" dirty="0"/>
              <a:t> Provides a method of </a:t>
            </a:r>
            <a:r>
              <a:rPr lang="en-US" sz="3600" b="1" dirty="0">
                <a:solidFill>
                  <a:schemeClr val="bg1"/>
                </a:solidFill>
              </a:rPr>
              <a:t>comparing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two objects </a:t>
            </a:r>
            <a:r>
              <a:rPr lang="en-US" sz="3600" dirty="0"/>
              <a:t>of a particular type -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CompareTo()</a:t>
            </a:r>
          </a:p>
          <a:p>
            <a:pPr marL="447675" indent="-447675"/>
            <a:r>
              <a:rPr lang="en-US" sz="3600" dirty="0"/>
              <a:t>Sets 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default sort order </a:t>
            </a:r>
            <a:r>
              <a:rPr lang="en-US" sz="3600" dirty="0"/>
              <a:t>for the particular object type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 Affects</a:t>
            </a:r>
            <a:r>
              <a:rPr lang="en-US" sz="3600" dirty="0"/>
              <a:t> the original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IComparable&lt;T&gt;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CA2920-3645-4B10-A66A-E21F12518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30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CompareTo(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T) Method Returns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23" y="2685857"/>
            <a:ext cx="1917646" cy="191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13" y="1528222"/>
            <a:ext cx="3167959" cy="3167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39" y="2195889"/>
            <a:ext cx="2407614" cy="2407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422" y="2201597"/>
            <a:ext cx="2422502" cy="2422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3" y="1419716"/>
            <a:ext cx="3100810" cy="31008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0889" y="5073281"/>
            <a:ext cx="1943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&lt;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7422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=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1600" y="5073281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onsolas" panose="020B0609020204030204" pitchFamily="49" charset="0"/>
              </a:rPr>
              <a:t>&gt; 0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61" y="2578165"/>
            <a:ext cx="1938242" cy="193824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H="1">
            <a:off x="4237539" y="1419717"/>
            <a:ext cx="44914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1419717"/>
            <a:ext cx="0" cy="46692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0875F06-6C02-45A6-8391-00233FD19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487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IComparable&lt;T&gt;: Example</a:t>
            </a:r>
            <a:endParaRPr lang="en-US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631000" y="1121834"/>
            <a:ext cx="8730000" cy="54121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83600" rIns="216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Point :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IComparable&lt;Point&gt;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X { get; set;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Y { get; set; }</a:t>
            </a:r>
          </a:p>
          <a:p>
            <a:pPr>
              <a:lnSpc>
                <a:spcPct val="90000"/>
              </a:lnSpc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(Point otherPoint)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(this.X != otherPoint.X)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(this.X - otherPoint.X);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(this.Y != otherPoint.Y)  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return (this.Y - otherPoint.Y);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9EBBBD-B94F-44C0-BABA-2C71BE8B5A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34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+mj-lt"/>
              </a:rPr>
              <a:t>Iterators</a:t>
            </a:r>
            <a:r>
              <a:rPr lang="en-US" dirty="0">
                <a:latin typeface="+mj-lt"/>
              </a:rPr>
              <a:t> in C#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Enumerable Collections and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sz="2800" dirty="0"/>
              <a:t> </a:t>
            </a:r>
            <a:r>
              <a:rPr lang="en-US" dirty="0">
                <a:latin typeface="+mj-lt"/>
              </a:rPr>
              <a:t>Operator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  <a:r>
              <a:rPr lang="en-US" dirty="0">
                <a:latin typeface="+mj-lt"/>
              </a:rPr>
              <a:t> Interface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The "</a:t>
            </a:r>
            <a:r>
              <a:rPr lang="en-US" b="1" dirty="0">
                <a:latin typeface="Consolas" panose="020B0609020204030204" pitchFamily="49" charset="0"/>
              </a:rPr>
              <a:t>yield return</a:t>
            </a:r>
            <a:r>
              <a:rPr lang="en-US" dirty="0">
                <a:latin typeface="+mj-lt"/>
              </a:rPr>
              <a:t>" Construction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+mj-lt"/>
              </a:rPr>
              <a:t>Variable Number of Parameters: the "</a:t>
            </a:r>
            <a:r>
              <a:rPr lang="en-US" b="1" dirty="0">
                <a:latin typeface="Consolas" panose="020B0609020204030204" pitchFamily="49" charset="0"/>
              </a:rPr>
              <a:t>params</a:t>
            </a:r>
            <a:r>
              <a:rPr lang="en-US" dirty="0">
                <a:latin typeface="+mj-lt"/>
              </a:rPr>
              <a:t>" keyword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+mj-lt"/>
              </a:rPr>
              <a:t>Comparators in C#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IComparable&lt;T&gt;</a:t>
            </a:r>
            <a:r>
              <a:rPr lang="en-US" dirty="0">
                <a:latin typeface="+mj-lt"/>
              </a:rPr>
              <a:t>: Compare "this" with Another Object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latin typeface="Consolas" panose="020B0609020204030204" pitchFamily="49" charset="0"/>
              </a:rPr>
              <a:t>IComparer&lt;T&gt;</a:t>
            </a:r>
            <a:r>
              <a:rPr lang="en-US" dirty="0">
                <a:latin typeface="+mj-lt"/>
              </a:rPr>
              <a:t>: Compare Two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2BC31FE-657C-4680-B4B3-85E9ECAB9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80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IComparable&lt;Book&gt;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interface in the existing class </a:t>
            </a:r>
            <a:r>
              <a:rPr lang="en-US" dirty="0">
                <a:latin typeface="Consolas" panose="020B0609020204030204" pitchFamily="49" charset="0"/>
              </a:rPr>
              <a:t>Book</a:t>
            </a:r>
            <a:endParaRPr lang="bg-BG" dirty="0"/>
          </a:p>
          <a:p>
            <a:pPr lvl="1"/>
            <a:r>
              <a:rPr lang="en-US" sz="3100" dirty="0"/>
              <a:t>First sort them in </a:t>
            </a:r>
            <a:r>
              <a:rPr lang="bg-BG" sz="3100" b="1" dirty="0">
                <a:solidFill>
                  <a:schemeClr val="bg1"/>
                </a:solidFill>
              </a:rPr>
              <a:t>ascending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chronological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order (by year)</a:t>
            </a:r>
          </a:p>
          <a:p>
            <a:pPr lvl="1"/>
            <a:r>
              <a:rPr lang="en-US" sz="3100" dirty="0"/>
              <a:t>If two books are published in the </a:t>
            </a:r>
            <a:r>
              <a:rPr lang="en-US" sz="3100" b="1" dirty="0">
                <a:solidFill>
                  <a:schemeClr val="bg1"/>
                </a:solidFill>
              </a:rPr>
              <a:t>same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bg1"/>
                </a:solidFill>
              </a:rPr>
              <a:t>year</a:t>
            </a:r>
            <a:r>
              <a:rPr lang="en-US" sz="3100" dirty="0"/>
              <a:t>, sort them </a:t>
            </a:r>
            <a:r>
              <a:rPr lang="en-US" sz="3100" b="1" dirty="0">
                <a:solidFill>
                  <a:schemeClr val="bg1"/>
                </a:solidFill>
              </a:rPr>
              <a:t>alphabetically</a:t>
            </a:r>
            <a:endParaRPr lang="bg-BG" sz="3100" b="1" dirty="0">
              <a:solidFill>
                <a:schemeClr val="bg1"/>
              </a:solidFill>
            </a:endParaRPr>
          </a:p>
          <a:p>
            <a:r>
              <a:rPr lang="en-US" sz="3400" dirty="0"/>
              <a:t>Override the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sz="34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400" dirty="0"/>
              <a:t>method in your </a:t>
            </a:r>
            <a:r>
              <a:rPr lang="en-US" sz="3400" dirty="0">
                <a:latin typeface="Consolas" panose="020B0609020204030204" pitchFamily="49" charset="0"/>
              </a:rPr>
              <a:t>Book</a:t>
            </a:r>
            <a:r>
              <a:rPr lang="en-US" sz="3400" dirty="0"/>
              <a:t> class, so it returns a </a:t>
            </a:r>
            <a:br>
              <a:rPr lang="en-US" sz="3400" dirty="0"/>
            </a:br>
            <a:r>
              <a:rPr lang="en-US" sz="3400" dirty="0"/>
              <a:t>string in the format:</a:t>
            </a:r>
          </a:p>
          <a:p>
            <a:pPr lvl="1"/>
            <a:r>
              <a:rPr lang="en-US" sz="3100" dirty="0">
                <a:latin typeface="Consolas" panose="020B0609020204030204" pitchFamily="49" charset="0"/>
              </a:rPr>
              <a:t>"{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3100" dirty="0">
                <a:latin typeface="Consolas" panose="020B0609020204030204" pitchFamily="49" charset="0"/>
              </a:rPr>
              <a:t>} - {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  <a:r>
              <a:rPr lang="en-US" sz="3100" dirty="0">
                <a:latin typeface="Consolas" panose="020B0609020204030204" pitchFamily="49" charset="0"/>
              </a:rPr>
              <a:t>}"</a:t>
            </a:r>
          </a:p>
          <a:p>
            <a:r>
              <a:rPr lang="en-US" dirty="0"/>
              <a:t>Change your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dirty="0"/>
              <a:t> class so that </a:t>
            </a:r>
            <a:r>
              <a:rPr lang="en-US" b="1" dirty="0">
                <a:solidFill>
                  <a:schemeClr val="bg1"/>
                </a:solidFill>
              </a:rPr>
              <a:t>it stores the books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order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9AC700-771B-4178-80DE-3582F8DF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Comparable 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223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3"/>
              </a:rPr>
              <a:t>https://judge.softuni.org/Contests/Practice/Index/1489#2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C8FD532-EEBB-4818-9F82-81A972BC4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69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6CECC-A3DC-43BB-A178-36CAF9B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03FF6-EABA-44A1-832F-6DCADCA81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26" y="1449000"/>
            <a:ext cx="10349948" cy="50066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Book 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IComparable&lt;Book&gt;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(Book other)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= this.Year.CompareTo(other.Year);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== 0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    result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this.Title.CompareTo(other.Title)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BAF6A91-CEAC-48CB-8EC8-69EA91CE2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407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Reads</a:t>
            </a:r>
            <a:r>
              <a:rPr lang="en-US" dirty="0"/>
              <a:t> out as "</a:t>
            </a:r>
            <a:r>
              <a:rPr lang="en-US" b="1" dirty="0">
                <a:solidFill>
                  <a:schemeClr val="bg1"/>
                </a:solidFill>
              </a:rPr>
              <a:t>I'm a comparer</a:t>
            </a:r>
            <a:r>
              <a:rPr lang="en-US" b="1" dirty="0"/>
              <a:t>"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 compare</a:t>
            </a:r>
            <a:r>
              <a:rPr lang="en-US" dirty="0"/>
              <a:t>"</a:t>
            </a:r>
          </a:p>
          <a:p>
            <a:r>
              <a:rPr lang="en-US" dirty="0"/>
              <a:t> Provides a way to </a:t>
            </a:r>
            <a:r>
              <a:rPr lang="en-US" b="1" dirty="0">
                <a:solidFill>
                  <a:schemeClr val="bg1"/>
                </a:solidFill>
              </a:rPr>
              <a:t>customize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sort order </a:t>
            </a:r>
            <a:r>
              <a:rPr lang="en-US" dirty="0"/>
              <a:t>of a 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endParaRPr lang="bg-BG" b="1" dirty="0">
              <a:solidFill>
                <a:schemeClr val="bg1"/>
              </a:solidFill>
            </a:endParaRPr>
          </a:p>
          <a:p>
            <a:pPr marL="447675" indent="-447675"/>
            <a:r>
              <a:rPr lang="en-US" dirty="0"/>
              <a:t>Defines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that a type implements to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 Does not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affect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original class (it's a </a:t>
            </a:r>
            <a:r>
              <a:rPr lang="en-US" b="1" dirty="0"/>
              <a:t>separate</a:t>
            </a:r>
            <a:r>
              <a:rPr lang="en-US" dirty="0"/>
              <a:t> class)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28D005-CEF6-4584-9F23-2AF2E97F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F46EA4C-BF8D-4EDC-BC79-7771526C5E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7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IComparer&lt;T&gt; - Example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404" y="2743200"/>
            <a:ext cx="11804695" cy="2286000"/>
            <a:chOff x="190415" y="3085450"/>
            <a:chExt cx="11804695" cy="1979757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190415" y="3085450"/>
              <a:ext cx="11804695" cy="1979757"/>
            </a:xfrm>
            <a:prstGeom prst="rect">
              <a:avLst/>
            </a:prstGeom>
            <a:grpFill/>
            <a:ln>
              <a:noFill/>
            </a:ln>
            <a:effectLst>
              <a:innerShdw blurRad="508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03104" y="3239199"/>
              <a:ext cx="10349108" cy="55974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3600" dirty="0"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030767" y="3073133"/>
            <a:ext cx="103491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6928" y="2924317"/>
            <a:ext cx="7636503" cy="269757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CatComparer :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(Cat x, Cat y)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return x.Name.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(y.Name);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9415" y="5657238"/>
            <a:ext cx="8803978" cy="103558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IComparer&lt;Cat&gt;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comparer = new CatComparer();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var catsByName = new SortedSet(comparer);</a:t>
            </a:r>
            <a:endParaRPr lang="bg-BG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C5B80-A1F2-41CE-94E2-59228E2D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185" y="1578695"/>
            <a:ext cx="3316383" cy="3330405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9D5B11E-DC27-4438-84F8-2F2ABB8D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9" y="1190594"/>
            <a:ext cx="7636503" cy="17003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class Cat 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public string Name { get; set; }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B9AAB5B-032D-4A03-BB24-808BD77AE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5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noProof="1"/>
              <a:t>, which implements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IComparer&lt;Book&gt;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/>
              <a:t>interface</a:t>
            </a:r>
          </a:p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BookComparator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compare two </a:t>
            </a:r>
            <a:r>
              <a:rPr lang="en-US" sz="3600" dirty="0"/>
              <a:t>books by:</a:t>
            </a:r>
          </a:p>
          <a:p>
            <a:pPr lvl="1"/>
            <a:r>
              <a:rPr lang="en-US" sz="3400" dirty="0"/>
              <a:t>Book title - </a:t>
            </a:r>
            <a:r>
              <a:rPr lang="en-US" sz="3400" b="1" dirty="0">
                <a:solidFill>
                  <a:schemeClr val="bg1"/>
                </a:solidFill>
              </a:rPr>
              <a:t>alphabetical order</a:t>
            </a:r>
          </a:p>
          <a:p>
            <a:pPr lvl="1"/>
            <a:r>
              <a:rPr lang="en-US" sz="3400" dirty="0"/>
              <a:t>Year of publishing a book - from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newest to the oldest</a:t>
            </a:r>
          </a:p>
          <a:p>
            <a:r>
              <a:rPr lang="en-US" sz="3600" dirty="0"/>
              <a:t>Modify your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</a:t>
            </a:r>
            <a:r>
              <a:rPr lang="en-US" sz="3600" dirty="0"/>
              <a:t> class once again to implement the new sorting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DB930-3F15-4D1C-B7D6-A202463E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Book Comparer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https://judge.softuni.org/Contests/Practice/Index/1489#3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2D9497-C76E-4F72-8B9A-37C6B3D10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4915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B3FCB-1024-4C04-9C59-58494C4F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Book Comparer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6FC3E8-7415-4EB8-9276-2BCFF71A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506" y="1624458"/>
            <a:ext cx="8580988" cy="4867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rIns="432000" bIns="18360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public c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lass BookComparator 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IComparer&lt;Book&gt;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Compare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Book 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x.Title.CompareTo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y.Title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 == 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result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y.Year.CompareTo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x.Year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162262-28F3-4C64-8DAC-AB6E66AD5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11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725" y="157515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942" y="1338680"/>
            <a:ext cx="882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35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060" y="1568250"/>
            <a:ext cx="808094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Iterators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IEnumerator&lt;T&gt;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yield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noProof="1">
                <a:solidFill>
                  <a:schemeClr val="bg2"/>
                </a:solidFill>
              </a:rPr>
              <a:t>Params: variable number of arguments</a:t>
            </a:r>
            <a:endParaRPr lang="en-US" sz="3600" dirty="0">
              <a:solidFill>
                <a:schemeClr val="bg2"/>
              </a:solidFill>
            </a:endParaRPr>
          </a:p>
          <a:p>
            <a:pPr marL="571500" indent="-5715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2"/>
                </a:solidFill>
              </a:rPr>
              <a:t>Comparators in C#</a:t>
            </a: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IComparable&lt;T&gt;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1028700" lvl="1" indent="-571500"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IComparer&lt;T&gt;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A8C8FB0-0C2F-4A83-B275-8E8F486C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58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92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E0A094-7389-444A-9F80-3206B0F49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71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79923E-BF3C-408F-A50D-4935BCC0B3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A0913B5-9550-4D4E-8B40-BBFCFAC0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66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57" y="1378856"/>
            <a:ext cx="2529114" cy="25291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C050D8E-C11C-4955-A13F-567D23F0B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Iterators in C#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27A366-27AC-4BE3-AD0A-2123CCBFD9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IEnumerable&lt;T&gt;</a:t>
            </a:r>
            <a:r>
              <a:rPr lang="en-US" dirty="0"/>
              <a:t> and </a:t>
            </a:r>
            <a:r>
              <a:rPr lang="en-US" b="1" dirty="0">
                <a:latin typeface="Consolas" panose="020B0609020204030204" pitchFamily="49" charset="0"/>
              </a:rPr>
              <a:t>IEnumerator&lt;T&gt;</a:t>
            </a:r>
            <a:endParaRPr lang="bg-BG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0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CF195-E3AA-C491-4575-57D079C65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7289-52C2-EC60-E3B7-A8BAE609EA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C# </a:t>
            </a:r>
            <a:r>
              <a:rPr lang="en-US" b="1" dirty="0"/>
              <a:t>enumerable collections </a:t>
            </a:r>
            <a:r>
              <a:rPr lang="en-US" dirty="0"/>
              <a:t>and types can be traversed through the "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" 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Internally, </a:t>
            </a:r>
            <a:r>
              <a:rPr lang="en-US" b="1" dirty="0">
                <a:latin typeface="Consolas" panose="020B0609020204030204" pitchFamily="49" charset="0"/>
              </a:rPr>
              <a:t>foreach</a:t>
            </a:r>
            <a:r>
              <a:rPr lang="en-US" dirty="0"/>
              <a:t> works though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collection should implement </a:t>
            </a:r>
            <a:r>
              <a:rPr lang="en-US" b="1" noProof="1">
                <a:latin typeface="Consolas" panose="020B0609020204030204" pitchFamily="49" charset="0"/>
              </a:rPr>
              <a:t>IEnumerable&lt;T&gt;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198B1-4E6A-B7F0-9EB0-C9C9C32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>
                <a:latin typeface="+mj-lt"/>
              </a:rPr>
              <a:t>Enumerable Collections and "</a:t>
            </a:r>
            <a:r>
              <a:rPr lang="en-US" sz="3900" b="1" dirty="0">
                <a:latin typeface="Consolas" panose="020B0609020204030204" pitchFamily="49" charset="0"/>
              </a:rPr>
              <a:t>foreach"</a:t>
            </a:r>
            <a:endParaRPr lang="en-GB" sz="39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52A3C1-3D36-5534-176F-14D050CE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526906"/>
            <a:ext cx="9360000" cy="216209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List&lt;int&gt; nums = new List&lt;int&gt;() {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GB" sz="1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</a:rPr>
              <a:t>Lists in .NET are enumerable 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 "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Wingdings" panose="05000000000000000000" pitchFamily="2" charset="2"/>
              </a:rPr>
              <a:t>foreach</a:t>
            </a:r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cs typeface="Consolas" pitchFamily="49" charset="0"/>
                <a:sym typeface="Wingdings" panose="05000000000000000000" pitchFamily="2" charset="2"/>
              </a:rPr>
              <a:t>" is available</a:t>
            </a:r>
            <a:endParaRPr lang="en-GB" sz="2800" b="1" noProof="1">
              <a:solidFill>
                <a:schemeClr val="accent2">
                  <a:lumMod val="75000"/>
                </a:schemeClr>
              </a:solidFill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5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1766" y="954000"/>
            <a:ext cx="9994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latin typeface="Consolas" panose="020B0609020204030204" pitchFamily="49" charset="0"/>
                <a:hlinkClick r:id="rId2"/>
              </a:rPr>
              <a:t>IEnumerable&lt;T&gt;</a:t>
            </a:r>
            <a:r>
              <a:rPr lang="en-US" sz="3200" noProof="1"/>
              <a:t> == the </a:t>
            </a:r>
            <a:r>
              <a:rPr lang="en-US" sz="3200" b="1" noProof="1"/>
              <a:t>root interface </a:t>
            </a:r>
            <a:r>
              <a:rPr lang="en-US" sz="3300" dirty="0"/>
              <a:t>for .NET types, which support </a:t>
            </a:r>
            <a:r>
              <a:rPr lang="en-US" sz="3300" b="1" dirty="0">
                <a:solidFill>
                  <a:schemeClr val="bg1"/>
                </a:solidFill>
              </a:rPr>
              <a:t>iteration </a:t>
            </a:r>
            <a:r>
              <a:rPr lang="en-US" sz="3300" dirty="0"/>
              <a:t>over elements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Defines a single method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GetEnumerator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100" dirty="0"/>
              <a:t>, which </a:t>
            </a:r>
            <a:br>
              <a:rPr lang="en-US" sz="3100" dirty="0"/>
            </a:br>
            <a:r>
              <a:rPr lang="en-US" sz="3100" dirty="0"/>
              <a:t>returns an </a:t>
            </a: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</a:p>
          <a:p>
            <a:pPr lvl="1">
              <a:lnSpc>
                <a:spcPct val="100000"/>
              </a:lnSpc>
            </a:pPr>
            <a:r>
              <a:rPr lang="en-US" sz="31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IEnumerator&lt;T&gt;</a:t>
            </a:r>
            <a:r>
              <a:rPr lang="en-US" sz="3100" dirty="0"/>
              <a:t> allows passing through the elements</a:t>
            </a:r>
            <a:endParaRPr lang="en-US" sz="31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300" dirty="0"/>
              <a:t>Types, which implement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IEnumerable&lt;T&gt;</a:t>
            </a:r>
            <a:r>
              <a:rPr lang="en-US" sz="3300" dirty="0"/>
              <a:t> can be used in a 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sz="3300" dirty="0"/>
              <a:t> loop traversals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91823-4D66-41DE-BC0A-08BE76B2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865B25-0F75-4C14-A9BD-BB6B6BD34A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5200CE-5F10-6359-FAF8-6CAC210A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000" y="5049000"/>
            <a:ext cx="9225000" cy="151884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44000" rIns="144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IEnumerable&lt;int&gt;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nums = new int[]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{10,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20,</a:t>
            </a:r>
            <a:r>
              <a:rPr lang="en-GB" sz="2800" b="1" noProof="1">
                <a:cs typeface="Consolas" pitchFamily="49" charset="0"/>
              </a:rPr>
              <a:t>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30};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foreach (int num in nums)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Console.WriteLine(num);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2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IEnumerable&lt;T&gt;: Definition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91001" y="1269000"/>
            <a:ext cx="9360000" cy="479358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IEnumerator&lt;T&gt; GetEnumerator();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Non-generic version </a:t>
            </a:r>
            <a:b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(compatible with the legacy .NET 1.1)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IEnumerator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B2CEEE-476D-40A1-BF49-DD1BC5A809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316507"/>
            <a:ext cx="5815599" cy="5408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IEnumerator&lt;T&gt;</a:t>
            </a:r>
            <a:r>
              <a:rPr lang="en-US" sz="3200" noProof="1"/>
              <a:t> </a:t>
            </a:r>
            <a:r>
              <a:rPr lang="en-US" sz="3200" dirty="0"/>
              <a:t>implements a </a:t>
            </a:r>
            <a:r>
              <a:rPr lang="en-US" sz="3200" b="1" dirty="0">
                <a:solidFill>
                  <a:schemeClr val="bg1"/>
                </a:solidFill>
              </a:rPr>
              <a:t>sequential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forward-only iteration </a:t>
            </a:r>
            <a:r>
              <a:rPr lang="en-US" sz="3200" dirty="0"/>
              <a:t>over a collection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returns the current element of the enumerator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MoveNext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next element of the collection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3000" dirty="0"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–</a:t>
            </a:r>
            <a:r>
              <a:rPr lang="en-US" sz="3000" dirty="0"/>
              <a:t> goes to the initial (start) position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IEnumerator&lt;T&gt;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52D2DD7-D000-459A-AEB2-E7FB70DFB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50CDD9-C978-0F8D-BBE9-272463114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1316507"/>
            <a:ext cx="5657030" cy="5318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IEnumerator&lt;T&gt;</a:t>
            </a:r>
            <a:b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 get;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MoveNext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Reset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4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can take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arguments: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declaration per method; should be put </a:t>
            </a:r>
            <a:r>
              <a:rPr lang="en-US" b="1" dirty="0"/>
              <a:t>last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C0DD6-7F4C-46E1-BB09-C6CEDE21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"params" Keyword in C#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2EF9-84CF-4221-9AFF-C04EBC8D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34" y="1989000"/>
            <a:ext cx="9083166" cy="388949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16000" tIns="144000" rIns="216000" bIns="144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PrintNames("Steve", "Teddy");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PrintNames("Peter", "Sam", "Jay", "Chriss");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PrintNames(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params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string[]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foreach(var name in names)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6D3CD4B-A2C2-45B3-9B9D-097C16756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4061</TotalTime>
  <Words>2054</Words>
  <Application>Microsoft Office PowerPoint</Application>
  <PresentationFormat>Widescreen</PresentationFormat>
  <Paragraphs>332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Iterators and Comparators in C#</vt:lpstr>
      <vt:lpstr>Table of Contents</vt:lpstr>
      <vt:lpstr>Questions</vt:lpstr>
      <vt:lpstr>Iterators in C#</vt:lpstr>
      <vt:lpstr>Enumerable Collections and "foreach"</vt:lpstr>
      <vt:lpstr>IEnumerable&lt;T&gt;</vt:lpstr>
      <vt:lpstr>IEnumerable&lt;T&gt;: Definition</vt:lpstr>
      <vt:lpstr>IEnumerator&lt;T&gt;</vt:lpstr>
      <vt:lpstr>The "params" Keyword in C#</vt:lpstr>
      <vt:lpstr>Problem: Library Iterator (1)</vt:lpstr>
      <vt:lpstr>Problem: Library Iterator (2)</vt:lpstr>
      <vt:lpstr>Solution: Library Iterator (1)</vt:lpstr>
      <vt:lpstr>Solution: Library Iterator (2)</vt:lpstr>
      <vt:lpstr>Solution: Library Iterator (3)</vt:lpstr>
      <vt:lpstr>Yield Return</vt:lpstr>
      <vt:lpstr>Comparators</vt:lpstr>
      <vt:lpstr>IComparable&lt;T&gt;</vt:lpstr>
      <vt:lpstr>CompareTo(T) Method Returns</vt:lpstr>
      <vt:lpstr>IComparable&lt;T&gt;: Example</vt:lpstr>
      <vt:lpstr>Problem: Comparable Book</vt:lpstr>
      <vt:lpstr>Solution: Comparable Book</vt:lpstr>
      <vt:lpstr>IComparer&lt;T&gt;</vt:lpstr>
      <vt:lpstr>IComparer&lt;T&gt; - Example</vt:lpstr>
      <vt:lpstr>Problem: Book Comparer</vt:lpstr>
      <vt:lpstr>Solution: Book Comparer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Iterators and Comparators in C#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141</cp:revision>
  <dcterms:created xsi:type="dcterms:W3CDTF">2018-05-23T13:08:44Z</dcterms:created>
  <dcterms:modified xsi:type="dcterms:W3CDTF">2022-06-13T16:54:13Z</dcterms:modified>
  <cp:category>programming;education;software engineering;software development</cp:category>
</cp:coreProperties>
</file>