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2" r:id="rId23"/>
    <p:sldId id="280" r:id="rId24"/>
    <p:sldId id="615" r:id="rId25"/>
    <p:sldId id="281" r:id="rId26"/>
    <p:sldId id="283" r:id="rId27"/>
    <p:sldId id="284" r:id="rId28"/>
    <p:sldId id="285" r:id="rId29"/>
    <p:sldId id="401" r:id="rId30"/>
    <p:sldId id="614" r:id="rId31"/>
    <p:sldId id="319" r:id="rId32"/>
    <p:sldId id="405" r:id="rId33"/>
    <p:sldId id="49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FE77E05-A042-4457-A484-449D81060231}">
          <p14:sldIdLst>
            <p14:sldId id="256"/>
            <p14:sldId id="257"/>
            <p14:sldId id="258"/>
          </p14:sldIdLst>
        </p14:section>
        <p14:section name="Stack" id="{6AEE4A01-CA6B-4778-9EB7-4122C2AE94AE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70"/>
            <p14:sldId id="271"/>
            <p14:sldId id="272"/>
            <p14:sldId id="273"/>
            <p14:sldId id="274"/>
          </p14:sldIdLst>
        </p14:section>
        <p14:section name="Queue" id="{BBDFFA18-3E1F-4380-BC95-524C53B18E58}">
          <p14:sldIdLst>
            <p14:sldId id="275"/>
            <p14:sldId id="276"/>
            <p14:sldId id="277"/>
            <p14:sldId id="278"/>
            <p14:sldId id="279"/>
            <p14:sldId id="282"/>
            <p14:sldId id="280"/>
            <p14:sldId id="615"/>
            <p14:sldId id="281"/>
            <p14:sldId id="283"/>
            <p14:sldId id="284"/>
          </p14:sldIdLst>
        </p14:section>
        <p14:section name="Conclusion" id="{54D214DE-765B-41EC-9C56-48BDB1645AC3}">
          <p14:sldIdLst>
            <p14:sldId id="285"/>
            <p14:sldId id="401"/>
            <p14:sldId id="614"/>
            <p14:sldId id="319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5214" autoAdjust="0"/>
  </p:normalViewPr>
  <p:slideViewPr>
    <p:cSldViewPr showGuides="1">
      <p:cViewPr varScale="1">
        <p:scale>
          <a:sx n="75" d="100"/>
          <a:sy n="75" d="100"/>
        </p:scale>
        <p:origin x="125" y="5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11.5.2022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11-May-22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CCC4A2-6347-49B4-A452-C65C9F750BC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500897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9704698-0A6A-41D3-9A6D-071EA11FD3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1499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6721B37-E674-4ADC-B86A-729BB8AECF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46829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A1A7C44-E235-412F-B702-9371EAFD35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81803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482DA25-AEE6-4D3A-A400-12F333C6C69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4038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0A22C0B-E87B-4631-9C6C-FC9CB03E6B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38112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139BDB3-9A9C-4882-A0EA-A54F0991CC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53479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C02F47D-6685-4D41-8775-A92A0E1CA4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03260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2A440DA-EE8A-426F-9124-960620A526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97927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F318DCE-2BAF-47B1-8241-5C32C51E99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8365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45#1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45#3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collections.generic.queue-1?view=net-6.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judge.softuni.org/Contests/Practice/Index/1445#6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45#7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29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4.png"/><Relationship Id="rId21" Type="http://schemas.openxmlformats.org/officeDocument/2006/relationships/image" Target="../media/image33.png"/><Relationship Id="rId7" Type="http://schemas.openxmlformats.org/officeDocument/2006/relationships/image" Target="../media/image26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1.png"/><Relationship Id="rId25" Type="http://schemas.openxmlformats.org/officeDocument/2006/relationships/image" Target="../media/image35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28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25.png"/><Relationship Id="rId15" Type="http://schemas.openxmlformats.org/officeDocument/2006/relationships/image" Target="../media/image30.jpeg"/><Relationship Id="rId23" Type="http://schemas.openxmlformats.org/officeDocument/2006/relationships/image" Target="../media/image34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2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7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hyperlink" Target="https://virtualracingschool.com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collections.generic.stack-1?view=net-6.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45/Stacks-and-Queues-Lab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 Sequences of Elements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Stacks and Queues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3098908" y="2286001"/>
            <a:ext cx="5533606" cy="2045531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6245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Reverse Strings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741000" y="1458428"/>
            <a:ext cx="10710000" cy="50305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252000" tIns="144000" rIns="252000" bIns="14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stack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Stack&lt;char&gt;()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foreach (var ch in input)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(stack.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&lt;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Console.Write(stack.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6D031E5-93A1-4B80-8571-901C4474887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18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Stack – Utility Methods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136000" y="1764291"/>
            <a:ext cx="8010000" cy="36917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252000" tIns="144000" rIns="252000" bIns="14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Stack&lt;int&gt; stack = new Stack&lt;int&gt;();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count =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exists =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array = 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stack.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A8BE2755-DD43-4BBD-A53A-87E401906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1000" y="3367161"/>
            <a:ext cx="2513700" cy="1036333"/>
          </a:xfrm>
          <a:prstGeom prst="wedgeRoundRectCallout">
            <a:avLst>
              <a:gd name="adj1" fmla="val -75343"/>
              <a:gd name="adj2" fmla="val 225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Retains the order of elements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5777F8E0-74BE-4B58-A63F-5981A6BC8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6000" y="4403494"/>
            <a:ext cx="1935000" cy="883174"/>
          </a:xfrm>
          <a:prstGeom prst="wedgeRoundRectCallout">
            <a:avLst>
              <a:gd name="adj1" fmla="val -88935"/>
              <a:gd name="adj2" fmla="val -254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Remove all elements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239B825E-9D70-48CE-8665-7476E9704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1000" y="5456035"/>
            <a:ext cx="2209800" cy="883174"/>
          </a:xfrm>
          <a:prstGeom prst="wedgeRoundRectCallout">
            <a:avLst>
              <a:gd name="adj1" fmla="val -67914"/>
              <a:gd name="adj2" fmla="val -590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Shrink the internal array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C83F482-46D3-4D4A-8334-81421DAC5E6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27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Problem: Stack Sum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34950" y="1150939"/>
            <a:ext cx="11804650" cy="5570537"/>
          </a:xfrm>
        </p:spPr>
        <p:txBody>
          <a:bodyPr>
            <a:normAutofit/>
          </a:bodyPr>
          <a:lstStyle/>
          <a:p>
            <a:r>
              <a:rPr lang="en-US" sz="3200" dirty="0"/>
              <a:t>You are given a </a:t>
            </a:r>
            <a:r>
              <a:rPr lang="en-US" sz="3200" b="1" dirty="0"/>
              <a:t>list of numbers</a:t>
            </a:r>
            <a:r>
              <a:rPr lang="en-US" sz="3200" dirty="0"/>
              <a:t>. Push them into a stack and execute a sequence of </a:t>
            </a:r>
            <a:r>
              <a:rPr lang="en-US" sz="3200" b="1" dirty="0"/>
              <a:t>commands</a:t>
            </a:r>
            <a:r>
              <a:rPr lang="en-US" sz="3200" dirty="0"/>
              <a:t>:</a:t>
            </a:r>
          </a:p>
          <a:p>
            <a:pPr lvl="1"/>
            <a:r>
              <a:rPr lang="en-US" sz="3000" b="1" dirty="0"/>
              <a:t>Add &lt;n1&gt; &lt;n2&gt;</a:t>
            </a:r>
            <a:r>
              <a:rPr lang="en-US" sz="3000" dirty="0"/>
              <a:t>: adds given two numbers to the stack</a:t>
            </a:r>
          </a:p>
          <a:p>
            <a:pPr lvl="1"/>
            <a:r>
              <a:rPr lang="en-US" sz="3000" b="1" dirty="0"/>
              <a:t>Remove &lt;count&gt;</a:t>
            </a:r>
            <a:r>
              <a:rPr lang="en-US" sz="3000" dirty="0"/>
              <a:t>: if elements are enough, removes </a:t>
            </a:r>
            <a:r>
              <a:rPr lang="en-US" sz="3000" i="1" dirty="0"/>
              <a:t>count</a:t>
            </a:r>
            <a:r>
              <a:rPr lang="en-US" sz="3000" dirty="0"/>
              <a:t> elements</a:t>
            </a:r>
          </a:p>
          <a:p>
            <a:pPr lvl="1"/>
            <a:r>
              <a:rPr lang="en-US" sz="3000" b="1" dirty="0"/>
              <a:t>End</a:t>
            </a:r>
            <a:r>
              <a:rPr lang="en-US" sz="3000" dirty="0"/>
              <a:t>: </a:t>
            </a:r>
            <a:r>
              <a:rPr lang="en-US" sz="2800" dirty="0"/>
              <a:t>print the sum in the remaining elements from the stack and exit</a:t>
            </a:r>
            <a:endParaRPr lang="en-US" sz="3000" dirty="0"/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1508105" y="4460314"/>
            <a:ext cx="167803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1 2 3 4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ADD 5 6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REmove 3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eNd</a:t>
            </a:r>
            <a:endParaRPr lang="en-US" sz="4000" b="1" noProof="1">
              <a:latin typeface="Consolas" panose="020B0609020204030204" pitchFamily="49" charset="0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4262860" y="5014313"/>
            <a:ext cx="1447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Sum: 6</a:t>
            </a:r>
            <a:endParaRPr lang="it-IT" sz="4000" b="1" noProof="1">
              <a:latin typeface="Consolas" panose="020B0609020204030204" pitchFamily="49" charset="0"/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3487568" y="5094978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646DC9-654F-440D-9BE5-4F04C997AC77}"/>
              </a:ext>
            </a:extLst>
          </p:cNvPr>
          <p:cNvSpPr txBox="1"/>
          <p:nvPr/>
        </p:nvSpPr>
        <p:spPr>
          <a:xfrm>
            <a:off x="762000" y="63446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https://judge.softuni.org/Contests/Practice/Index/1445#1</a:t>
            </a:r>
            <a:endParaRPr lang="en-US" dirty="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6245401" y="4275648"/>
            <a:ext cx="2047475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3 5 8 4 1 9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add 19 32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remove 10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add 89 22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end</a:t>
            </a:r>
            <a:endParaRPr lang="en-US" sz="4800" b="1" noProof="1"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9369600" y="5014313"/>
            <a:ext cx="16764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Sum: 192</a:t>
            </a:r>
            <a:endParaRPr lang="it-IT" sz="4000" b="1" noProof="1">
              <a:latin typeface="Consolas" panose="020B0609020204030204" pitchFamily="49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8594308" y="5094978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910569E-B4C1-4924-9817-1D6610299E1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25" grpId="0"/>
      <p:bldP spid="26" grpId="0" animBg="1"/>
      <p:bldP spid="27" grpId="0" animBg="1"/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Stack Sum (1)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54425" y="1539000"/>
            <a:ext cx="11700000" cy="47719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200" tIns="183600" rIns="3672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input = 	Console.ReadLine().Split().Select(int.Parse).ToArray();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Stack&lt;int&gt; stack = new Stack&lt;int&gt;(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commandInfo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while (commandInfo != "end")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tokens = commandInfo.Split();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command = tokens[0].ToLower();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(command == "add")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// TODO: Parse the numbers and push them to the stack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2FB1873-A9A8-44E1-B65F-6050B06AFC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66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Stack Sum (2)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61000" y="1334900"/>
            <a:ext cx="11070000" cy="5172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200" tIns="183600" rIns="3672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else if (command == "remove")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 </a:t>
            </a:r>
            <a:r>
              <a:rPr lang="en-US" sz="2600" b="1" noProof="1">
                <a:latin typeface="Consolas" panose="020B0609020204030204" pitchFamily="49" charset="0"/>
              </a:rPr>
              <a:t>var</a:t>
            </a:r>
            <a:r>
              <a:rPr lang="en-US" sz="2600" b="1" dirty="0">
                <a:latin typeface="Consolas" panose="020B0609020204030204" pitchFamily="49" charset="0"/>
              </a:rPr>
              <a:t> countOfRemovedNums = int.Parse(tokens[1]);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 if (stack.Count &lt; countOfRemovedNums)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  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r>
              <a:rPr lang="en-US" sz="2600" b="1" dirty="0">
                <a:latin typeface="Consolas" panose="020B0609020204030204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 for (int i = 0; i &lt; countOfRemovedNums;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   </a:t>
            </a:r>
            <a:r>
              <a:rPr lang="en-US" sz="2600" b="1" noProof="1">
                <a:latin typeface="Consolas" panose="020B0609020204030204" pitchFamily="49" charset="0"/>
              </a:rPr>
              <a:t>stack.Pop</a:t>
            </a:r>
            <a:r>
              <a:rPr lang="en-US" sz="2600" b="1" dirty="0">
                <a:latin typeface="Consolas" panose="020B0609020204030204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  </a:t>
            </a:r>
            <a:r>
              <a:rPr lang="en-US" sz="2600" b="1" noProof="1">
                <a:latin typeface="Consolas" panose="020B0609020204030204" pitchFamily="49" charset="0"/>
              </a:rPr>
              <a:t>commandInfo</a:t>
            </a:r>
            <a:r>
              <a:rPr lang="en-US" sz="2600" b="1" dirty="0">
                <a:latin typeface="Consolas" panose="020B0609020204030204" pitchFamily="49" charset="0"/>
              </a:rPr>
              <a:t>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var sum = stack.Sum();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latin typeface="Consolas" panose="020B0609020204030204" pitchFamily="49" charset="0"/>
              </a:rPr>
              <a:t>Console.WriteLine($"Sum: {sum}");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CEB055A-1383-4D47-BA64-34CC742718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12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C25D2F-E448-41F7-A441-0FA7C5A646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600" dirty="0"/>
              <a:t>We are </a:t>
            </a:r>
            <a:r>
              <a:rPr lang="en-US" sz="3600" b="1" dirty="0">
                <a:solidFill>
                  <a:schemeClr val="bg1"/>
                </a:solidFill>
              </a:rPr>
              <a:t>given an arithmetic expression </a:t>
            </a:r>
            <a:r>
              <a:rPr lang="en-US" sz="3600" dirty="0"/>
              <a:t>with brackets</a:t>
            </a:r>
            <a:br>
              <a:rPr lang="en-US" sz="3600" dirty="0"/>
            </a:br>
            <a:r>
              <a:rPr lang="en-US" sz="3600" dirty="0"/>
              <a:t>(</a:t>
            </a:r>
            <a:r>
              <a:rPr lang="en-US" sz="3600" b="1" dirty="0">
                <a:solidFill>
                  <a:schemeClr val="bg1"/>
                </a:solidFill>
              </a:rPr>
              <a:t>nesting is allowed</a:t>
            </a:r>
            <a:r>
              <a:rPr lang="en-US" sz="3600" dirty="0"/>
              <a:t>)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Extract all sub-expressions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in brackets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C31236C-CB83-4F3B-A91D-67167E97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Matching Brackets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DF2662-7E89-4F5C-B8E7-4AE684400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0883" y="3363642"/>
            <a:ext cx="7086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1 + (2 - (2 + 3) * 4 / (3 + 1)) *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A4E472-D6D6-4A49-B558-26B4E79E1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724401"/>
            <a:ext cx="554756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(2 + 3)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(3 + 1)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(2 - (2 + 3) * 4 / (3 + 1))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47CDDA6-7C5C-4FE4-A0A1-BD6F30A1C662}"/>
              </a:ext>
            </a:extLst>
          </p:cNvPr>
          <p:cNvSpPr/>
          <p:nvPr/>
        </p:nvSpPr>
        <p:spPr bwMode="auto">
          <a:xfrm>
            <a:off x="5905500" y="4082106"/>
            <a:ext cx="381000" cy="4572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0D021A-7E0C-4532-A2B0-3DFF670776AE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https://judge.softuni.org/Contests/Practice/Index/1445#3</a:t>
            </a: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617F74C9-385A-4F0D-A7A5-BB6A4E7767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368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Matching Brackets 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6000" y="1494000"/>
            <a:ext cx="10980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stack = new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&lt;int&gt;();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 (int i = 0; i &lt; input.Length;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char ch = input[i];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(ch == '</a:t>
            </a:r>
            <a:r>
              <a:rPr lang="en-US" sz="26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')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stack.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 else if (ch == '</a:t>
            </a:r>
            <a:r>
              <a:rPr lang="en-US" sz="26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')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int startIndex = stack.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string contents = input.Substring(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            startIndex, i - startIndex + 1);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Console.WriteLine(contents);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6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7B52BAE-0788-4691-8F74-B930DC1331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227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Image result for Queue pn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295400"/>
            <a:ext cx="2480170" cy="277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1D21162-6D1A-4745-90EF-66EA70C0AE1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The "Queue" Data Structure</a:t>
            </a:r>
            <a:endParaRPr lang="bg-BG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A2FD475-0C87-4B31-9D1C-3F5966F3676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b="1" dirty="0"/>
              <a:t>Queue&lt;T&gt;</a:t>
            </a:r>
            <a:r>
              <a:rPr lang="en-US" dirty="0"/>
              <a:t> Class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2737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66000" y="1089000"/>
            <a:ext cx="10124999" cy="5668250"/>
          </a:xfrm>
        </p:spPr>
        <p:txBody>
          <a:bodyPr>
            <a:normAutofit/>
          </a:bodyPr>
          <a:lstStyle/>
          <a:p>
            <a:pPr>
              <a:buClr>
                <a:srgbClr val="234465"/>
              </a:buClr>
            </a:pPr>
            <a:r>
              <a:rPr lang="en-US" sz="34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Queue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>
                <a:cs typeface="Consolas" panose="020B0609020204030204" pitchFamily="49" charset="0"/>
              </a:rPr>
              <a:t>implements a </a:t>
            </a:r>
            <a:r>
              <a:rPr lang="en-US" sz="3400" b="1" dirty="0"/>
              <a:t>FIFO</a:t>
            </a:r>
            <a:r>
              <a:rPr lang="en-US" sz="3400" dirty="0"/>
              <a:t> (first in, first out) collection</a:t>
            </a:r>
            <a:endParaRPr lang="en-US" sz="3400" dirty="0">
              <a:cs typeface="Consolas" panose="020B0609020204030204" pitchFamily="49" charset="0"/>
            </a:endParaRPr>
          </a:p>
          <a:p>
            <a:pPr lvl="1">
              <a:buClr>
                <a:srgbClr val="234465"/>
              </a:buClr>
            </a:pPr>
            <a:r>
              <a:rPr lang="en-US" b="1" dirty="0"/>
              <a:t>Enqueue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append an element at the end of the queue</a:t>
            </a:r>
          </a:p>
          <a:p>
            <a:pPr lvl="1">
              <a:buClr>
                <a:srgbClr val="234465"/>
              </a:buClr>
            </a:pPr>
            <a:endParaRPr lang="en-US" b="1" dirty="0"/>
          </a:p>
          <a:p>
            <a:pPr lvl="1">
              <a:spcBef>
                <a:spcPts val="1800"/>
              </a:spcBef>
              <a:buClr>
                <a:srgbClr val="234465"/>
              </a:buClr>
            </a:pPr>
            <a:r>
              <a:rPr lang="en-US" b="1" dirty="0"/>
              <a:t>Dequeue: </a:t>
            </a:r>
            <a:r>
              <a:rPr lang="en-US" dirty="0"/>
              <a:t>remove the first element from the queue</a:t>
            </a:r>
          </a:p>
          <a:p>
            <a:pPr lvl="1">
              <a:buClr>
                <a:srgbClr val="234465"/>
              </a:buClr>
            </a:pPr>
            <a:endParaRPr lang="en-US" b="1" dirty="0"/>
          </a:p>
          <a:p>
            <a:pPr lvl="1">
              <a:spcBef>
                <a:spcPts val="1800"/>
              </a:spcBef>
              <a:buClr>
                <a:srgbClr val="234465"/>
              </a:buClr>
            </a:pPr>
            <a:r>
              <a:rPr lang="en-US" b="1" dirty="0"/>
              <a:t>Peek: </a:t>
            </a:r>
            <a:r>
              <a:rPr lang="en-US" dirty="0"/>
              <a:t>retrieve the first element of the queue </a:t>
            </a:r>
            <a:br>
              <a:rPr lang="en-US" dirty="0"/>
            </a:br>
            <a:r>
              <a:rPr lang="en-US" dirty="0"/>
              <a:t>without removing it</a:t>
            </a:r>
          </a:p>
          <a:p>
            <a:pPr>
              <a:buClr>
                <a:srgbClr val="234465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Queue – Abstract Data Type</a:t>
            </a:r>
            <a:endParaRPr lang="bg-BG" dirty="0"/>
          </a:p>
        </p:txBody>
      </p:sp>
      <p:grpSp>
        <p:nvGrpSpPr>
          <p:cNvPr id="15" name="Group 14"/>
          <p:cNvGrpSpPr/>
          <p:nvPr/>
        </p:nvGrpSpPr>
        <p:grpSpPr>
          <a:xfrm>
            <a:off x="2895600" y="2462150"/>
            <a:ext cx="6417064" cy="697338"/>
            <a:chOff x="2894012" y="2556383"/>
            <a:chExt cx="6417064" cy="697338"/>
          </a:xfrm>
        </p:grpSpPr>
        <p:sp>
          <p:nvSpPr>
            <p:cNvPr id="25" name="Text Placeholder 7"/>
            <p:cNvSpPr txBox="1">
              <a:spLocks/>
            </p:cNvSpPr>
            <p:nvPr/>
          </p:nvSpPr>
          <p:spPr>
            <a:xfrm flipH="1">
              <a:off x="6930092" y="2664525"/>
              <a:ext cx="1410568" cy="4940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2</a:t>
              </a:r>
            </a:p>
          </p:txBody>
        </p:sp>
        <p:sp>
          <p:nvSpPr>
            <p:cNvPr id="26" name="Text Placeholder 7"/>
            <p:cNvSpPr txBox="1">
              <a:spLocks/>
            </p:cNvSpPr>
            <p:nvPr/>
          </p:nvSpPr>
          <p:spPr>
            <a:xfrm flipH="1">
              <a:off x="3864426" y="2667339"/>
              <a:ext cx="1410568" cy="49121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10</a:t>
              </a:r>
            </a:p>
          </p:txBody>
        </p:sp>
        <p:sp>
          <p:nvSpPr>
            <p:cNvPr id="27" name="Text Placeholder 7"/>
            <p:cNvSpPr txBox="1">
              <a:spLocks/>
            </p:cNvSpPr>
            <p:nvPr/>
          </p:nvSpPr>
          <p:spPr>
            <a:xfrm flipH="1">
              <a:off x="5397259" y="2664525"/>
              <a:ext cx="1410568" cy="4940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5</a:t>
              </a:r>
            </a:p>
          </p:txBody>
        </p:sp>
        <p:sp>
          <p:nvSpPr>
            <p:cNvPr id="50" name="Text Placeholder 7"/>
            <p:cNvSpPr txBox="1">
              <a:spLocks/>
            </p:cNvSpPr>
            <p:nvPr/>
          </p:nvSpPr>
          <p:spPr>
            <a:xfrm flipH="1">
              <a:off x="3736648" y="2556383"/>
              <a:ext cx="4731792" cy="69733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noProof="1"/>
            </a:p>
          </p:txBody>
        </p:sp>
        <p:sp>
          <p:nvSpPr>
            <p:cNvPr id="51" name="Down Arrow 50"/>
            <p:cNvSpPr/>
            <p:nvPr/>
          </p:nvSpPr>
          <p:spPr bwMode="auto">
            <a:xfrm rot="16200000">
              <a:off x="3184168" y="2529243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Down Arrow 51"/>
            <p:cNvSpPr/>
            <p:nvPr/>
          </p:nvSpPr>
          <p:spPr bwMode="auto">
            <a:xfrm rot="16200000">
              <a:off x="8840621" y="2531231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895600" y="5948512"/>
            <a:ext cx="6417064" cy="697338"/>
            <a:chOff x="2894012" y="5712774"/>
            <a:chExt cx="6417064" cy="697338"/>
          </a:xfrm>
        </p:grpSpPr>
        <p:sp>
          <p:nvSpPr>
            <p:cNvPr id="45" name="Text Placeholder 7"/>
            <p:cNvSpPr txBox="1">
              <a:spLocks/>
            </p:cNvSpPr>
            <p:nvPr/>
          </p:nvSpPr>
          <p:spPr>
            <a:xfrm flipH="1">
              <a:off x="3736648" y="5712774"/>
              <a:ext cx="4731792" cy="69733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noProof="1"/>
            </a:p>
          </p:txBody>
        </p:sp>
        <p:sp>
          <p:nvSpPr>
            <p:cNvPr id="46" name="Text Placeholder 7"/>
            <p:cNvSpPr txBox="1">
              <a:spLocks/>
            </p:cNvSpPr>
            <p:nvPr/>
          </p:nvSpPr>
          <p:spPr>
            <a:xfrm flipH="1">
              <a:off x="6930093" y="5798306"/>
              <a:ext cx="1410569" cy="52472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2</a:t>
              </a:r>
            </a:p>
          </p:txBody>
        </p:sp>
        <p:sp>
          <p:nvSpPr>
            <p:cNvPr id="47" name="Text Placeholder 7"/>
            <p:cNvSpPr txBox="1">
              <a:spLocks/>
            </p:cNvSpPr>
            <p:nvPr/>
          </p:nvSpPr>
          <p:spPr>
            <a:xfrm flipH="1">
              <a:off x="3864425" y="5801295"/>
              <a:ext cx="1410569" cy="521736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10</a:t>
              </a:r>
            </a:p>
          </p:txBody>
        </p:sp>
        <p:sp>
          <p:nvSpPr>
            <p:cNvPr id="48" name="Text Placeholder 7"/>
            <p:cNvSpPr txBox="1">
              <a:spLocks/>
            </p:cNvSpPr>
            <p:nvPr/>
          </p:nvSpPr>
          <p:spPr>
            <a:xfrm flipH="1">
              <a:off x="5397260" y="5798306"/>
              <a:ext cx="1410569" cy="5247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noProof="1"/>
                <a:t>5</a:t>
              </a:r>
            </a:p>
          </p:txBody>
        </p:sp>
        <p:sp>
          <p:nvSpPr>
            <p:cNvPr id="55" name="Down Arrow 54"/>
            <p:cNvSpPr/>
            <p:nvPr/>
          </p:nvSpPr>
          <p:spPr bwMode="auto">
            <a:xfrm rot="16200000">
              <a:off x="3184168" y="5684219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" name="Down Arrow 55"/>
            <p:cNvSpPr/>
            <p:nvPr/>
          </p:nvSpPr>
          <p:spPr bwMode="auto">
            <a:xfrm rot="16200000">
              <a:off x="8840621" y="5686207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B83C689-A0F3-4E20-ACE2-91C2EA811D4B}"/>
              </a:ext>
            </a:extLst>
          </p:cNvPr>
          <p:cNvGrpSpPr/>
          <p:nvPr/>
        </p:nvGrpSpPr>
        <p:grpSpPr>
          <a:xfrm>
            <a:off x="2895600" y="3714405"/>
            <a:ext cx="6417064" cy="1217019"/>
            <a:chOff x="2894012" y="3691254"/>
            <a:chExt cx="6417064" cy="1217019"/>
          </a:xfrm>
        </p:grpSpPr>
        <p:grpSp>
          <p:nvGrpSpPr>
            <p:cNvPr id="57" name="Group 56"/>
            <p:cNvGrpSpPr/>
            <p:nvPr/>
          </p:nvGrpSpPr>
          <p:grpSpPr>
            <a:xfrm>
              <a:off x="2894012" y="3951095"/>
              <a:ext cx="6417064" cy="697338"/>
              <a:chOff x="2894012" y="3951095"/>
              <a:chExt cx="6417064" cy="697338"/>
            </a:xfrm>
          </p:grpSpPr>
          <p:sp>
            <p:nvSpPr>
              <p:cNvPr id="36" name="Text Placeholder 7"/>
              <p:cNvSpPr txBox="1">
                <a:spLocks/>
              </p:cNvSpPr>
              <p:nvPr/>
            </p:nvSpPr>
            <p:spPr>
              <a:xfrm flipH="1">
                <a:off x="6930093" y="4057059"/>
                <a:ext cx="1410569" cy="470546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noProof="1"/>
                  <a:t>2</a:t>
                </a:r>
              </a:p>
            </p:txBody>
          </p:sp>
          <p:sp>
            <p:nvSpPr>
              <p:cNvPr id="37" name="Text Placeholder 7"/>
              <p:cNvSpPr txBox="1">
                <a:spLocks/>
              </p:cNvSpPr>
              <p:nvPr/>
            </p:nvSpPr>
            <p:spPr>
              <a:xfrm flipH="1">
                <a:off x="3864426" y="4059738"/>
                <a:ext cx="1410569" cy="467867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noProof="1"/>
                  <a:t>10</a:t>
                </a:r>
              </a:p>
            </p:txBody>
          </p:sp>
          <p:sp>
            <p:nvSpPr>
              <p:cNvPr id="38" name="Text Placeholder 7"/>
              <p:cNvSpPr txBox="1">
                <a:spLocks/>
              </p:cNvSpPr>
              <p:nvPr/>
            </p:nvSpPr>
            <p:spPr>
              <a:xfrm flipH="1">
                <a:off x="5397260" y="4057058"/>
                <a:ext cx="1410569" cy="470547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noProof="1"/>
                  <a:t>5</a:t>
                </a:r>
              </a:p>
            </p:txBody>
          </p:sp>
          <p:sp>
            <p:nvSpPr>
              <p:cNvPr id="49" name="Text Placeholder 7"/>
              <p:cNvSpPr txBox="1">
                <a:spLocks/>
              </p:cNvSpPr>
              <p:nvPr/>
            </p:nvSpPr>
            <p:spPr>
              <a:xfrm flipH="1">
                <a:off x="3725534" y="3951095"/>
                <a:ext cx="4731792" cy="697338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noProof="1"/>
              </a:p>
            </p:txBody>
          </p:sp>
          <p:sp>
            <p:nvSpPr>
              <p:cNvPr id="53" name="Down Arrow 52"/>
              <p:cNvSpPr/>
              <p:nvPr/>
            </p:nvSpPr>
            <p:spPr bwMode="auto">
              <a:xfrm rot="16200000">
                <a:off x="3184168" y="3921649"/>
                <a:ext cx="180299" cy="76061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4" name="Down Arrow 53"/>
              <p:cNvSpPr/>
              <p:nvPr/>
            </p:nvSpPr>
            <p:spPr bwMode="auto">
              <a:xfrm rot="16200000">
                <a:off x="8840621" y="3923637"/>
                <a:ext cx="180299" cy="76061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8" name="Multiplication Sign 30">
              <a:extLst>
                <a:ext uri="{FF2B5EF4-FFF2-40B4-BE49-F238E27FC236}">
                  <a16:creationId xmlns:a16="http://schemas.microsoft.com/office/drawing/2014/main" id="{26A0EB8D-99AD-4876-BA6E-F1AB93EBC03F}"/>
                </a:ext>
              </a:extLst>
            </p:cNvPr>
            <p:cNvSpPr/>
            <p:nvPr/>
          </p:nvSpPr>
          <p:spPr>
            <a:xfrm flipH="1">
              <a:off x="6958676" y="3691254"/>
              <a:ext cx="1386688" cy="1217019"/>
            </a:xfrm>
            <a:prstGeom prst="mathMultiply">
              <a:avLst/>
            </a:prstGeom>
            <a:solidFill>
              <a:schemeClr val="tx1">
                <a:alpha val="3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0" name="Slide Number">
            <a:extLst>
              <a:ext uri="{FF2B5EF4-FFF2-40B4-BE49-F238E27FC236}">
                <a16:creationId xmlns:a16="http://schemas.microsoft.com/office/drawing/2014/main" id="{7E74C36F-3517-46B2-986D-472D8A16298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9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7"/>
          <p:cNvSpPr txBox="1">
            <a:spLocks/>
          </p:cNvSpPr>
          <p:nvPr/>
        </p:nvSpPr>
        <p:spPr>
          <a:xfrm>
            <a:off x="9906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-3</a:t>
            </a:r>
          </a:p>
          <a:p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9060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990602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8276" y="336359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8276" y="336359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078276" y="336653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078276" y="336066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0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078276" y="3357725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4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81401" y="4086999"/>
            <a:ext cx="4686301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Autofit/>
          </a:bodyPr>
          <a:lstStyle/>
          <a:p>
            <a:pPr defTabSz="1218987">
              <a:lnSpc>
                <a:spcPct val="90000"/>
              </a:lnSpc>
            </a:pPr>
            <a:r>
              <a:rPr lang="en-US" sz="3800">
                <a:ea typeface="+mn-ea"/>
                <a:cs typeface="Consolas" panose="020B0609020204030204" pitchFamily="49" charset="0"/>
              </a:rPr>
              <a:t>Enqueue() – Adds an Element to the Front</a:t>
            </a:r>
            <a:endParaRPr lang="en-US" sz="3800" dirty="0">
              <a:ea typeface="+mn-ea"/>
              <a:cs typeface="Consolas" panose="020B0609020204030204" pitchFamily="49" charset="0"/>
            </a:endParaRP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906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5</a:t>
            </a:r>
          </a:p>
          <a:p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752" y="337343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81601" y="3559314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Queue&lt;int&gt;</a:t>
            </a:r>
          </a:p>
          <a:p>
            <a:endParaRPr lang="en-US" dirty="0"/>
          </a:p>
        </p:txBody>
      </p:sp>
      <p:sp>
        <p:nvSpPr>
          <p:cNvPr id="25" name="Down Arrow 24"/>
          <p:cNvSpPr/>
          <p:nvPr/>
        </p:nvSpPr>
        <p:spPr bwMode="auto">
          <a:xfrm rot="16200000">
            <a:off x="6092297" y="2635378"/>
            <a:ext cx="83607" cy="67818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Slide Number">
            <a:extLst>
              <a:ext uri="{FF2B5EF4-FFF2-40B4-BE49-F238E27FC236}">
                <a16:creationId xmlns:a16="http://schemas.microsoft.com/office/drawing/2014/main" id="{C19B8B30-8BF3-47F8-997D-36F77E7279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82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50625 4.81481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06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4125 4.81481E-6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3187 4.81481E-6 " pathEditMode="relative" rAng="0" ptsTypes="AA">
                                      <p:cBhvr>
                                        <p:cTn id="3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29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284E-7 4.81481E-6 L 0.23131 4.81481E-6 " pathEditMode="relative" rAng="0" ptsTypes="AA">
                                      <p:cBhvr>
                                        <p:cTn id="4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3" grpId="0" animBg="1"/>
      <p:bldP spid="23" grpId="1" animBg="1"/>
      <p:bldP spid="22" grpId="0" animBg="1"/>
      <p:bldP spid="22" grpId="1" animBg="1"/>
      <p:bldP spid="21" grpId="0" animBg="1"/>
      <p:bldP spid="21" grpId="1" animBg="1"/>
      <p:bldP spid="19" grpId="0" animBg="1"/>
      <p:bldP spid="29" grpId="0" animBg="1"/>
      <p:bldP spid="17" grpId="0" animBg="1"/>
      <p:bldP spid="1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The "</a:t>
            </a:r>
            <a:r>
              <a:rPr lang="en-US" sz="3600" b="1" dirty="0"/>
              <a:t>Stack</a:t>
            </a:r>
            <a:r>
              <a:rPr lang="en-US" sz="3600" dirty="0"/>
              <a:t>" Data Structure (</a:t>
            </a:r>
            <a:r>
              <a:rPr lang="en-US" sz="3600" b="1" dirty="0"/>
              <a:t>LIFO</a:t>
            </a:r>
            <a:r>
              <a:rPr lang="en-US" sz="3600" dirty="0"/>
              <a:t> </a:t>
            </a:r>
            <a:r>
              <a:rPr lang="bg-BG" sz="3600" dirty="0"/>
              <a:t>-</a:t>
            </a:r>
            <a:r>
              <a:rPr lang="en-US" sz="3600" dirty="0"/>
              <a:t> last in, first out)</a:t>
            </a:r>
          </a:p>
          <a:p>
            <a:pPr lvl="1"/>
            <a:r>
              <a:rPr lang="en-US" sz="3400" dirty="0"/>
              <a:t>The Class </a:t>
            </a:r>
            <a:r>
              <a:rPr lang="en-US" sz="3400" b="1" dirty="0"/>
              <a:t>Stack&lt;T&gt;</a:t>
            </a:r>
            <a:endParaRPr lang="en-US" sz="3400" dirty="0"/>
          </a:p>
          <a:p>
            <a:pPr lvl="1"/>
            <a:r>
              <a:rPr lang="en-US" sz="3400" dirty="0">
                <a:latin typeface="Consolas" panose="020B0609020204030204" pitchFamily="49" charset="0"/>
              </a:rPr>
              <a:t>Push()</a:t>
            </a:r>
            <a:r>
              <a:rPr lang="en-US" sz="3400" dirty="0"/>
              <a:t>, </a:t>
            </a:r>
            <a:r>
              <a:rPr lang="en-US" sz="3400" dirty="0">
                <a:latin typeface="Consolas" panose="020B0609020204030204" pitchFamily="49" charset="0"/>
              </a:rPr>
              <a:t>Pop()</a:t>
            </a:r>
            <a:r>
              <a:rPr lang="en-US" sz="3400" dirty="0"/>
              <a:t>, </a:t>
            </a:r>
            <a:r>
              <a:rPr lang="en-US" sz="3400" dirty="0">
                <a:latin typeface="Consolas" panose="020B0609020204030204" pitchFamily="49" charset="0"/>
              </a:rPr>
              <a:t>Peek()</a:t>
            </a:r>
            <a:r>
              <a:rPr lang="en-US" sz="3400" dirty="0"/>
              <a:t>,</a:t>
            </a:r>
            <a:br>
              <a:rPr lang="en-US" sz="3400" dirty="0"/>
            </a:br>
            <a:r>
              <a:rPr lang="en-US" sz="3400" dirty="0">
                <a:latin typeface="Consolas" panose="020B0609020204030204" pitchFamily="49" charset="0"/>
              </a:rPr>
              <a:t>ToArray()</a:t>
            </a:r>
            <a:r>
              <a:rPr lang="en-US" sz="3400" dirty="0"/>
              <a:t>, </a:t>
            </a:r>
            <a:r>
              <a:rPr lang="en-US" sz="3400" dirty="0">
                <a:latin typeface="Consolas" panose="020B0609020204030204" pitchFamily="49" charset="0"/>
              </a:rPr>
              <a:t>Contains()</a:t>
            </a:r>
            <a:r>
              <a:rPr lang="en-US" sz="3400" dirty="0"/>
              <a:t> and </a:t>
            </a:r>
            <a:r>
              <a:rPr lang="en-US" sz="3400" dirty="0">
                <a:latin typeface="Consolas" panose="020B0609020204030204" pitchFamily="49" charset="0"/>
              </a:rPr>
              <a:t>Count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sz="3600" dirty="0"/>
              <a:t>The "</a:t>
            </a:r>
            <a:r>
              <a:rPr lang="en-US" sz="3600" b="1" dirty="0"/>
              <a:t>Queue</a:t>
            </a:r>
            <a:r>
              <a:rPr lang="en-US" sz="3600" dirty="0"/>
              <a:t>" Data Structure (</a:t>
            </a:r>
            <a:r>
              <a:rPr lang="en-US" sz="3600" b="1" dirty="0"/>
              <a:t>FIFO</a:t>
            </a:r>
            <a:r>
              <a:rPr lang="en-US" sz="3600" dirty="0"/>
              <a:t> </a:t>
            </a:r>
            <a:r>
              <a:rPr lang="bg-BG" sz="3600" dirty="0"/>
              <a:t>-</a:t>
            </a:r>
            <a:r>
              <a:rPr lang="en-US" sz="3600" dirty="0"/>
              <a:t> first in, first out)</a:t>
            </a:r>
          </a:p>
          <a:p>
            <a:pPr lvl="1"/>
            <a:r>
              <a:rPr lang="en-US" sz="3400" dirty="0"/>
              <a:t>The Class </a:t>
            </a:r>
            <a:r>
              <a:rPr lang="en-US" sz="3400" b="1" dirty="0"/>
              <a:t>Queue&lt;T&gt;</a:t>
            </a:r>
            <a:endParaRPr lang="en-US" sz="3400" dirty="0"/>
          </a:p>
          <a:p>
            <a:pPr lvl="1"/>
            <a:r>
              <a:rPr lang="en-US" sz="3400" dirty="0">
                <a:latin typeface="Consolas" panose="020B0609020204030204" pitchFamily="49" charset="0"/>
              </a:rPr>
              <a:t>Enqueue()</a:t>
            </a:r>
            <a:r>
              <a:rPr lang="en-US" sz="3400" dirty="0"/>
              <a:t>, </a:t>
            </a:r>
            <a:r>
              <a:rPr lang="en-US" sz="3400" dirty="0">
                <a:latin typeface="Consolas" panose="020B0609020204030204" pitchFamily="49" charset="0"/>
              </a:rPr>
              <a:t>Dequeue()</a:t>
            </a:r>
            <a:r>
              <a:rPr lang="en-US" sz="3400" dirty="0"/>
              <a:t>, </a:t>
            </a:r>
            <a:r>
              <a:rPr lang="en-US" sz="3400" dirty="0">
                <a:latin typeface="Consolas" panose="020B0609020204030204" pitchFamily="49" charset="0"/>
              </a:rPr>
              <a:t>Peek()</a:t>
            </a:r>
            <a:r>
              <a:rPr lang="en-US" sz="3400" dirty="0"/>
              <a:t>,</a:t>
            </a:r>
            <a:br>
              <a:rPr lang="en-US" sz="3400" dirty="0"/>
            </a:br>
            <a:r>
              <a:rPr lang="en-US" sz="3400" dirty="0">
                <a:latin typeface="Consolas" panose="020B0609020204030204" pitchFamily="49" charset="0"/>
              </a:rPr>
              <a:t>ToArray()</a:t>
            </a:r>
            <a:r>
              <a:rPr lang="en-US" sz="3400" dirty="0"/>
              <a:t>, </a:t>
            </a:r>
            <a:r>
              <a:rPr lang="en-US" sz="3400" dirty="0">
                <a:latin typeface="Consolas" panose="020B0609020204030204" pitchFamily="49" charset="0"/>
              </a:rPr>
              <a:t>Contains()</a:t>
            </a:r>
            <a:r>
              <a:rPr lang="en-US" sz="3400" dirty="0"/>
              <a:t> and </a:t>
            </a:r>
            <a:r>
              <a:rPr lang="en-US" sz="3400" dirty="0">
                <a:latin typeface="Consolas" panose="020B0609020204030204" pitchFamily="49" charset="0"/>
              </a:rPr>
              <a:t>Count</a:t>
            </a:r>
            <a:endParaRPr lang="en-GB" sz="3400" dirty="0"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35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7"/>
          <p:cNvSpPr txBox="1">
            <a:spLocks/>
          </p:cNvSpPr>
          <p:nvPr/>
        </p:nvSpPr>
        <p:spPr>
          <a:xfrm>
            <a:off x="9067800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4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8276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8276" y="3352800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81401" y="4086999"/>
            <a:ext cx="4686301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Autofit/>
          </a:bodyPr>
          <a:lstStyle/>
          <a:p>
            <a:pPr defTabSz="1218987">
              <a:lnSpc>
                <a:spcPct val="90000"/>
              </a:lnSpc>
            </a:pPr>
            <a:r>
              <a:rPr lang="en-US" sz="3400">
                <a:ea typeface="+mn-ea"/>
                <a:cs typeface="Consolas" panose="020B0609020204030204" pitchFamily="49" charset="0"/>
              </a:rPr>
              <a:t>Dequeue() – Returns and Removes the First Element</a:t>
            </a:r>
            <a:endParaRPr lang="en-US" sz="3400" dirty="0">
              <a:ea typeface="+mn-ea"/>
              <a:cs typeface="Consolas" panose="020B0609020204030204" pitchFamily="49" charset="0"/>
            </a:endParaRP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3433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5</a:t>
            </a:r>
          </a:p>
          <a:p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752" y="337343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81601" y="3559314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Queue&lt;int&gt;</a:t>
            </a:r>
          </a:p>
          <a:p>
            <a:endParaRPr lang="en-US" dirty="0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98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-3</a:t>
            </a:r>
          </a:p>
          <a:p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48768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380492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16" name="Down Arrow 15"/>
          <p:cNvSpPr/>
          <p:nvPr/>
        </p:nvSpPr>
        <p:spPr bwMode="auto">
          <a:xfrm rot="16200000">
            <a:off x="6092297" y="2635378"/>
            <a:ext cx="83607" cy="67818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51A1B9B9-C1C2-4928-84FF-38F813C232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147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6" dur="4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1.11111E-6 L 0.09375 -1.11111E-6 " pathEditMode="relative" rAng="0" ptsTypes="AA">
                                      <p:cBhvr>
                                        <p:cTn id="14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9375 4.81481E-6 " pathEditMode="relative" rAng="0" ptsTypes="AA">
                                      <p:cBhvr>
                                        <p:cTn id="16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875 4.81481E-6 " pathEditMode="relative" rAng="0" ptsTypes="AA">
                                      <p:cBhvr>
                                        <p:cTn id="18" dur="4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5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50"/>
                            </p:stCondLst>
                            <p:childTnLst>
                              <p:par>
                                <p:cTn id="2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75 4.81481E-6 L 0.25 4.81481E-6 " pathEditMode="relative" rAng="0" ptsTypes="AA">
                                      <p:cBhvr>
                                        <p:cTn id="25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9375 4.81481E-6 L 0.1875 4.81481E-6 " pathEditMode="relative" rAng="0" ptsTypes="AA">
                                      <p:cBhvr>
                                        <p:cTn id="33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875 4.81481E-6 L 0.18164 4.81481E-6 " pathEditMode="relative" rAng="0" ptsTypes="AA">
                                      <p:cBhvr>
                                        <p:cTn id="35" dur="4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2" grpId="0" animBg="1"/>
      <p:bldP spid="23" grpId="0" animBg="1"/>
      <p:bldP spid="23" grpId="1" animBg="1"/>
      <p:bldP spid="17" grpId="0" animBg="1"/>
      <p:bldP spid="17" grpId="1" animBg="1"/>
      <p:bldP spid="26" grpId="0" animBg="1"/>
      <p:bldP spid="26" grpId="1" animBg="1"/>
      <p:bldP spid="26" grpId="2" animBg="1"/>
      <p:bldP spid="27" grpId="0" animBg="1"/>
      <p:bldP spid="27" grpId="1" animBg="1"/>
      <p:bldP spid="28" grpId="0" animBg="1"/>
      <p:bldP spid="28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7"/>
          <p:cNvSpPr txBox="1">
            <a:spLocks/>
          </p:cNvSpPr>
          <p:nvPr/>
        </p:nvSpPr>
        <p:spPr>
          <a:xfrm>
            <a:off x="3581401" y="4086999"/>
            <a:ext cx="4686301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3433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163432" y="4269938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8276" y="3359156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31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Autofit/>
          </a:bodyPr>
          <a:lstStyle/>
          <a:p>
            <a:pPr defTabSz="1218987">
              <a:lnSpc>
                <a:spcPct val="90000"/>
              </a:lnSpc>
            </a:pPr>
            <a:r>
              <a:rPr lang="en-US" sz="3800">
                <a:ea typeface="+mn-ea"/>
                <a:cs typeface="Consolas" panose="020B0609020204030204" pitchFamily="49" charset="0"/>
              </a:rPr>
              <a:t>Peek() – Returns the First Element</a:t>
            </a:r>
            <a:endParaRPr lang="en-US" sz="3800" dirty="0">
              <a:ea typeface="+mn-ea"/>
              <a:cs typeface="Consolas" panose="020B0609020204030204" pitchFamily="49" charset="0"/>
            </a:endParaRPr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752" y="337343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81601" y="3559314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Queue&lt;int&gt;</a:t>
            </a:r>
          </a:p>
          <a:p>
            <a:endParaRPr lang="en-US" dirty="0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9801" y="4267200"/>
            <a:ext cx="914399" cy="1292662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13" name="Down Arrow 12"/>
          <p:cNvSpPr/>
          <p:nvPr/>
        </p:nvSpPr>
        <p:spPr bwMode="auto">
          <a:xfrm rot="16200000">
            <a:off x="6092297" y="2635378"/>
            <a:ext cx="83607" cy="67818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300E1207-E1C6-4338-86F3-6ECA0B577D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440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6056E-6 1.85185E-6 L 0.15629 1.85185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Queue – Utility Methods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981201" y="1844492"/>
            <a:ext cx="7772400" cy="36024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252000" tIns="144000" rIns="252000" bIns="14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Queue&lt;int&gt; queue = new Queue&lt;int&gt;();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 count = queue.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 exists = queue.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 array = queue.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3FF4C2B7-4360-4D0F-ADCA-739461F10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6658" y="3879213"/>
            <a:ext cx="2641878" cy="976696"/>
          </a:xfrm>
          <a:prstGeom prst="wedgeRoundRectCallout">
            <a:avLst>
              <a:gd name="adj1" fmla="val -67885"/>
              <a:gd name="adj2" fmla="val -290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Retains the order of elements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92FB92EC-EF34-4910-A95F-4F3688D5A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000" y="4401102"/>
            <a:ext cx="1819277" cy="909614"/>
          </a:xfrm>
          <a:prstGeom prst="wedgeRoundRectCallout">
            <a:avLst>
              <a:gd name="adj1" fmla="val -91136"/>
              <a:gd name="adj2" fmla="val -32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Remove all elements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B623B630-BC07-41BA-B8A9-E0861EE18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6000" y="5333891"/>
            <a:ext cx="2209800" cy="909614"/>
          </a:xfrm>
          <a:prstGeom prst="wedgeRoundRectCallout">
            <a:avLst>
              <a:gd name="adj1" fmla="val -68554"/>
              <a:gd name="adj2" fmla="val -576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Resize the internal array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1A5B8BF5-800B-4BEC-8401-6EE83DE4E01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55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84F45E-49AD-4CAD-B228-C56EE1088B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Children </a:t>
            </a:r>
            <a:r>
              <a:rPr lang="en-US" sz="3400" b="1" dirty="0">
                <a:solidFill>
                  <a:schemeClr val="bg1"/>
                </a:solidFill>
              </a:rPr>
              <a:t>form a circle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and pass a hot potato </a:t>
            </a:r>
            <a:r>
              <a:rPr lang="en-US" sz="3400" b="1" dirty="0">
                <a:solidFill>
                  <a:schemeClr val="bg1"/>
                </a:solidFill>
              </a:rPr>
              <a:t>clockwise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Every </a:t>
            </a:r>
            <a:r>
              <a:rPr lang="en-US" sz="3400" b="1" dirty="0"/>
              <a:t>n</a:t>
            </a:r>
            <a:r>
              <a:rPr lang="en-US" sz="3400" baseline="30000" dirty="0"/>
              <a:t>th</a:t>
            </a:r>
            <a:r>
              <a:rPr lang="en-US" sz="3400" dirty="0"/>
              <a:t> toss </a:t>
            </a:r>
            <a:r>
              <a:rPr lang="en-US" sz="3400" b="1" dirty="0">
                <a:solidFill>
                  <a:schemeClr val="bg1"/>
                </a:solidFill>
              </a:rPr>
              <a:t>a child is removed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until </a:t>
            </a:r>
            <a:r>
              <a:rPr lang="en-US" sz="3400" b="1" dirty="0">
                <a:solidFill>
                  <a:schemeClr val="bg1"/>
                </a:solidFill>
              </a:rPr>
              <a:t>only one remains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Upon removal </a:t>
            </a:r>
            <a:r>
              <a:rPr lang="en-US" sz="3200" dirty="0"/>
              <a:t>the potato is passed </a:t>
            </a:r>
            <a:r>
              <a:rPr lang="en-US" sz="3200" b="1" dirty="0">
                <a:solidFill>
                  <a:schemeClr val="bg1"/>
                </a:solidFill>
              </a:rPr>
              <a:t>along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Print the child that remains last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292D719-F9B0-4D24-86FC-0A669BED2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Hot Potato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9DA63A-A401-490D-B7C6-DF7B3E97A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400" y="4717893"/>
            <a:ext cx="408196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anose="020B0609020204030204" pitchFamily="49" charset="0"/>
              </a:rPr>
              <a:t>Alva James William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0" name="Right Arrow 19">
            <a:extLst>
              <a:ext uri="{FF2B5EF4-FFF2-40B4-BE49-F238E27FC236}">
                <a16:creationId xmlns:a16="http://schemas.microsoft.com/office/drawing/2014/main" id="{47E77A56-BCC1-4CB2-B475-810D5DD8345A}"/>
              </a:ext>
            </a:extLst>
          </p:cNvPr>
          <p:cNvSpPr/>
          <p:nvPr/>
        </p:nvSpPr>
        <p:spPr>
          <a:xfrm>
            <a:off x="4828459" y="5083934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3703FE-D724-4B29-AA0E-37720A5823C9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https://judge.softuni.org/Contests/Practice/Index/1445#6</a:t>
            </a: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F7C90769-0CD9-4F7D-890D-65E2EB75ED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pic>
        <p:nvPicPr>
          <p:cNvPr id="1026" name="Picture 2" descr="4.13. Simulation: Hot Potato — Problem Solving with Algorithms and Data  Structures">
            <a:extLst>
              <a:ext uri="{FF2B5EF4-FFF2-40B4-BE49-F238E27FC236}">
                <a16:creationId xmlns:a16="http://schemas.microsoft.com/office/drawing/2014/main" id="{E421343C-BD96-1A59-38DA-04B8F8D1D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949" y="2583850"/>
            <a:ext cx="3871752" cy="296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A624AF3-AA6B-4DE7-99B9-40555866F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6270" y="4471672"/>
            <a:ext cx="341473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anose="020B0609020204030204" pitchFamily="49" charset="0"/>
              </a:rPr>
              <a:t>Removed James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anose="020B0609020204030204" pitchFamily="49" charset="0"/>
              </a:rPr>
              <a:t>Removed Alva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anose="020B0609020204030204" pitchFamily="49" charset="0"/>
              </a:rPr>
              <a:t>Last is William</a:t>
            </a:r>
            <a:endParaRPr lang="it-IT" sz="3000" b="1" noProof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80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21CBE6-C1F0-56E1-53D6-436D325891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35875D-5890-2168-6920-B6E602EB7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 Potato: Illustration</a:t>
            </a:r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33E8E92-8DA8-7A55-7C21-052A96EF9D1C}"/>
              </a:ext>
            </a:extLst>
          </p:cNvPr>
          <p:cNvSpPr/>
          <p:nvPr/>
        </p:nvSpPr>
        <p:spPr>
          <a:xfrm>
            <a:off x="5779371" y="1854000"/>
            <a:ext cx="2500595" cy="3650717"/>
          </a:xfrm>
          <a:custGeom>
            <a:avLst/>
            <a:gdLst>
              <a:gd name="connsiteX0" fmla="*/ 0 w 2500595"/>
              <a:gd name="connsiteY0" fmla="*/ 45686 h 3650717"/>
              <a:gd name="connsiteX1" fmla="*/ 45686 w 2500595"/>
              <a:gd name="connsiteY1" fmla="*/ 0 h 3650717"/>
              <a:gd name="connsiteX2" fmla="*/ 479346 w 2500595"/>
              <a:gd name="connsiteY2" fmla="*/ 0 h 3650717"/>
              <a:gd name="connsiteX3" fmla="*/ 937099 w 2500595"/>
              <a:gd name="connsiteY3" fmla="*/ 0 h 3650717"/>
              <a:gd name="connsiteX4" fmla="*/ 1370759 w 2500595"/>
              <a:gd name="connsiteY4" fmla="*/ 0 h 3650717"/>
              <a:gd name="connsiteX5" fmla="*/ 1876695 w 2500595"/>
              <a:gd name="connsiteY5" fmla="*/ 0 h 3650717"/>
              <a:gd name="connsiteX6" fmla="*/ 2454909 w 2500595"/>
              <a:gd name="connsiteY6" fmla="*/ 0 h 3650717"/>
              <a:gd name="connsiteX7" fmla="*/ 2500595 w 2500595"/>
              <a:gd name="connsiteY7" fmla="*/ 45686 h 3650717"/>
              <a:gd name="connsiteX8" fmla="*/ 2500595 w 2500595"/>
              <a:gd name="connsiteY8" fmla="*/ 710097 h 3650717"/>
              <a:gd name="connsiteX9" fmla="*/ 2500595 w 2500595"/>
              <a:gd name="connsiteY9" fmla="*/ 1338915 h 3650717"/>
              <a:gd name="connsiteX10" fmla="*/ 2500595 w 2500595"/>
              <a:gd name="connsiteY10" fmla="*/ 1932139 h 3650717"/>
              <a:gd name="connsiteX11" fmla="*/ 2500595 w 2500595"/>
              <a:gd name="connsiteY11" fmla="*/ 2418583 h 3650717"/>
              <a:gd name="connsiteX12" fmla="*/ 2500595 w 2500595"/>
              <a:gd name="connsiteY12" fmla="*/ 3047400 h 3650717"/>
              <a:gd name="connsiteX13" fmla="*/ 2500595 w 2500595"/>
              <a:gd name="connsiteY13" fmla="*/ 3605031 h 3650717"/>
              <a:gd name="connsiteX14" fmla="*/ 2454909 w 2500595"/>
              <a:gd name="connsiteY14" fmla="*/ 3650717 h 3650717"/>
              <a:gd name="connsiteX15" fmla="*/ 1948972 w 2500595"/>
              <a:gd name="connsiteY15" fmla="*/ 3650717 h 3650717"/>
              <a:gd name="connsiteX16" fmla="*/ 1467128 w 2500595"/>
              <a:gd name="connsiteY16" fmla="*/ 3650717 h 3650717"/>
              <a:gd name="connsiteX17" fmla="*/ 1009375 w 2500595"/>
              <a:gd name="connsiteY17" fmla="*/ 3650717 h 3650717"/>
              <a:gd name="connsiteX18" fmla="*/ 479346 w 2500595"/>
              <a:gd name="connsiteY18" fmla="*/ 3650717 h 3650717"/>
              <a:gd name="connsiteX19" fmla="*/ 45686 w 2500595"/>
              <a:gd name="connsiteY19" fmla="*/ 3650717 h 3650717"/>
              <a:gd name="connsiteX20" fmla="*/ 0 w 2500595"/>
              <a:gd name="connsiteY20" fmla="*/ 3605031 h 3650717"/>
              <a:gd name="connsiteX21" fmla="*/ 0 w 2500595"/>
              <a:gd name="connsiteY21" fmla="*/ 2940620 h 3650717"/>
              <a:gd name="connsiteX22" fmla="*/ 0 w 2500595"/>
              <a:gd name="connsiteY22" fmla="*/ 2382989 h 3650717"/>
              <a:gd name="connsiteX23" fmla="*/ 0 w 2500595"/>
              <a:gd name="connsiteY23" fmla="*/ 1860952 h 3650717"/>
              <a:gd name="connsiteX24" fmla="*/ 0 w 2500595"/>
              <a:gd name="connsiteY24" fmla="*/ 1374508 h 3650717"/>
              <a:gd name="connsiteX25" fmla="*/ 0 w 2500595"/>
              <a:gd name="connsiteY25" fmla="*/ 781284 h 3650717"/>
              <a:gd name="connsiteX26" fmla="*/ 0 w 2500595"/>
              <a:gd name="connsiteY26" fmla="*/ 45686 h 365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500595" h="3650717" extrusionOk="0">
                <a:moveTo>
                  <a:pt x="0" y="45686"/>
                </a:moveTo>
                <a:cubicBezTo>
                  <a:pt x="-5809" y="23716"/>
                  <a:pt x="23898" y="-1096"/>
                  <a:pt x="45686" y="0"/>
                </a:cubicBezTo>
                <a:cubicBezTo>
                  <a:pt x="235043" y="-41494"/>
                  <a:pt x="331210" y="18419"/>
                  <a:pt x="479346" y="0"/>
                </a:cubicBezTo>
                <a:cubicBezTo>
                  <a:pt x="627482" y="-18419"/>
                  <a:pt x="721888" y="46391"/>
                  <a:pt x="937099" y="0"/>
                </a:cubicBezTo>
                <a:cubicBezTo>
                  <a:pt x="1152310" y="-46391"/>
                  <a:pt x="1260452" y="1687"/>
                  <a:pt x="1370759" y="0"/>
                </a:cubicBezTo>
                <a:cubicBezTo>
                  <a:pt x="1481066" y="-1687"/>
                  <a:pt x="1699135" y="45484"/>
                  <a:pt x="1876695" y="0"/>
                </a:cubicBezTo>
                <a:cubicBezTo>
                  <a:pt x="2054255" y="-45484"/>
                  <a:pt x="2267464" y="61739"/>
                  <a:pt x="2454909" y="0"/>
                </a:cubicBezTo>
                <a:cubicBezTo>
                  <a:pt x="2477175" y="6530"/>
                  <a:pt x="2497499" y="22783"/>
                  <a:pt x="2500595" y="45686"/>
                </a:cubicBezTo>
                <a:cubicBezTo>
                  <a:pt x="2508534" y="340468"/>
                  <a:pt x="2496597" y="544870"/>
                  <a:pt x="2500595" y="710097"/>
                </a:cubicBezTo>
                <a:cubicBezTo>
                  <a:pt x="2504593" y="875324"/>
                  <a:pt x="2440032" y="1144248"/>
                  <a:pt x="2500595" y="1338915"/>
                </a:cubicBezTo>
                <a:cubicBezTo>
                  <a:pt x="2561158" y="1533582"/>
                  <a:pt x="2443322" y="1639658"/>
                  <a:pt x="2500595" y="1932139"/>
                </a:cubicBezTo>
                <a:cubicBezTo>
                  <a:pt x="2557868" y="2224620"/>
                  <a:pt x="2482717" y="2221118"/>
                  <a:pt x="2500595" y="2418583"/>
                </a:cubicBezTo>
                <a:cubicBezTo>
                  <a:pt x="2518473" y="2616048"/>
                  <a:pt x="2483866" y="2834916"/>
                  <a:pt x="2500595" y="3047400"/>
                </a:cubicBezTo>
                <a:cubicBezTo>
                  <a:pt x="2517324" y="3259884"/>
                  <a:pt x="2446513" y="3434014"/>
                  <a:pt x="2500595" y="3605031"/>
                </a:cubicBezTo>
                <a:cubicBezTo>
                  <a:pt x="2504178" y="3626373"/>
                  <a:pt x="2479877" y="3652358"/>
                  <a:pt x="2454909" y="3650717"/>
                </a:cubicBezTo>
                <a:cubicBezTo>
                  <a:pt x="2297823" y="3665922"/>
                  <a:pt x="2090864" y="3607486"/>
                  <a:pt x="1948972" y="3650717"/>
                </a:cubicBezTo>
                <a:cubicBezTo>
                  <a:pt x="1807080" y="3693948"/>
                  <a:pt x="1703869" y="3620738"/>
                  <a:pt x="1467128" y="3650717"/>
                </a:cubicBezTo>
                <a:cubicBezTo>
                  <a:pt x="1230387" y="3680696"/>
                  <a:pt x="1136586" y="3631038"/>
                  <a:pt x="1009375" y="3650717"/>
                </a:cubicBezTo>
                <a:cubicBezTo>
                  <a:pt x="882164" y="3670396"/>
                  <a:pt x="718767" y="3613806"/>
                  <a:pt x="479346" y="3650717"/>
                </a:cubicBezTo>
                <a:cubicBezTo>
                  <a:pt x="239925" y="3687628"/>
                  <a:pt x="188030" y="3628378"/>
                  <a:pt x="45686" y="3650717"/>
                </a:cubicBezTo>
                <a:cubicBezTo>
                  <a:pt x="18864" y="3646634"/>
                  <a:pt x="2628" y="3625664"/>
                  <a:pt x="0" y="3605031"/>
                </a:cubicBezTo>
                <a:cubicBezTo>
                  <a:pt x="-42363" y="3428647"/>
                  <a:pt x="34134" y="3207251"/>
                  <a:pt x="0" y="2940620"/>
                </a:cubicBezTo>
                <a:cubicBezTo>
                  <a:pt x="-34134" y="2673989"/>
                  <a:pt x="29288" y="2552037"/>
                  <a:pt x="0" y="2382989"/>
                </a:cubicBezTo>
                <a:cubicBezTo>
                  <a:pt x="-29288" y="2213941"/>
                  <a:pt x="37954" y="1998625"/>
                  <a:pt x="0" y="1860952"/>
                </a:cubicBezTo>
                <a:cubicBezTo>
                  <a:pt x="-37954" y="1723279"/>
                  <a:pt x="26649" y="1542388"/>
                  <a:pt x="0" y="1374508"/>
                </a:cubicBezTo>
                <a:cubicBezTo>
                  <a:pt x="-26649" y="1206628"/>
                  <a:pt x="22880" y="1040391"/>
                  <a:pt x="0" y="781284"/>
                </a:cubicBezTo>
                <a:cubicBezTo>
                  <a:pt x="-22880" y="522177"/>
                  <a:pt x="33430" y="393326"/>
                  <a:pt x="0" y="45686"/>
                </a:cubicBezTo>
                <a:close/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4083353880">
                  <a:prstGeom prst="roundRect">
                    <a:avLst>
                      <a:gd name="adj" fmla="val 1827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B0B7C00-5B9C-925B-1BFD-06A65ADE7711}"/>
              </a:ext>
            </a:extLst>
          </p:cNvPr>
          <p:cNvSpPr/>
          <p:nvPr/>
        </p:nvSpPr>
        <p:spPr>
          <a:xfrm>
            <a:off x="606000" y="1854000"/>
            <a:ext cx="4574250" cy="3650717"/>
          </a:xfrm>
          <a:custGeom>
            <a:avLst/>
            <a:gdLst>
              <a:gd name="connsiteX0" fmla="*/ 0 w 4574250"/>
              <a:gd name="connsiteY0" fmla="*/ 66699 h 3650717"/>
              <a:gd name="connsiteX1" fmla="*/ 66699 w 4574250"/>
              <a:gd name="connsiteY1" fmla="*/ 0 h 3650717"/>
              <a:gd name="connsiteX2" fmla="*/ 710623 w 4574250"/>
              <a:gd name="connsiteY2" fmla="*/ 0 h 3650717"/>
              <a:gd name="connsiteX3" fmla="*/ 1310138 w 4574250"/>
              <a:gd name="connsiteY3" fmla="*/ 0 h 3650717"/>
              <a:gd name="connsiteX4" fmla="*/ 1865244 w 4574250"/>
              <a:gd name="connsiteY4" fmla="*/ 0 h 3650717"/>
              <a:gd name="connsiteX5" fmla="*/ 2509168 w 4574250"/>
              <a:gd name="connsiteY5" fmla="*/ 0 h 3650717"/>
              <a:gd name="connsiteX6" fmla="*/ 3064274 w 4574250"/>
              <a:gd name="connsiteY6" fmla="*/ 0 h 3650717"/>
              <a:gd name="connsiteX7" fmla="*/ 3619381 w 4574250"/>
              <a:gd name="connsiteY7" fmla="*/ 0 h 3650717"/>
              <a:gd name="connsiteX8" fmla="*/ 4507551 w 4574250"/>
              <a:gd name="connsiteY8" fmla="*/ 0 h 3650717"/>
              <a:gd name="connsiteX9" fmla="*/ 4574250 w 4574250"/>
              <a:gd name="connsiteY9" fmla="*/ 66699 h 3650717"/>
              <a:gd name="connsiteX10" fmla="*/ 4574250 w 4574250"/>
              <a:gd name="connsiteY10" fmla="*/ 582572 h 3650717"/>
              <a:gd name="connsiteX11" fmla="*/ 4574250 w 4574250"/>
              <a:gd name="connsiteY11" fmla="*/ 1063273 h 3650717"/>
              <a:gd name="connsiteX12" fmla="*/ 4574250 w 4574250"/>
              <a:gd name="connsiteY12" fmla="*/ 1719839 h 3650717"/>
              <a:gd name="connsiteX13" fmla="*/ 4574250 w 4574250"/>
              <a:gd name="connsiteY13" fmla="*/ 2341232 h 3650717"/>
              <a:gd name="connsiteX14" fmla="*/ 4574250 w 4574250"/>
              <a:gd name="connsiteY14" fmla="*/ 2997798 h 3650717"/>
              <a:gd name="connsiteX15" fmla="*/ 4574250 w 4574250"/>
              <a:gd name="connsiteY15" fmla="*/ 3584018 h 3650717"/>
              <a:gd name="connsiteX16" fmla="*/ 4507551 w 4574250"/>
              <a:gd name="connsiteY16" fmla="*/ 3650717 h 3650717"/>
              <a:gd name="connsiteX17" fmla="*/ 4085670 w 4574250"/>
              <a:gd name="connsiteY17" fmla="*/ 3650717 h 3650717"/>
              <a:gd name="connsiteX18" fmla="*/ 3530564 w 4574250"/>
              <a:gd name="connsiteY18" fmla="*/ 3650717 h 3650717"/>
              <a:gd name="connsiteX19" fmla="*/ 2931049 w 4574250"/>
              <a:gd name="connsiteY19" fmla="*/ 3650717 h 3650717"/>
              <a:gd name="connsiteX20" fmla="*/ 2464759 w 4574250"/>
              <a:gd name="connsiteY20" fmla="*/ 3650717 h 3650717"/>
              <a:gd name="connsiteX21" fmla="*/ 1865244 w 4574250"/>
              <a:gd name="connsiteY21" fmla="*/ 3650717 h 3650717"/>
              <a:gd name="connsiteX22" fmla="*/ 1354546 w 4574250"/>
              <a:gd name="connsiteY22" fmla="*/ 3650717 h 3650717"/>
              <a:gd name="connsiteX23" fmla="*/ 888257 w 4574250"/>
              <a:gd name="connsiteY23" fmla="*/ 3650717 h 3650717"/>
              <a:gd name="connsiteX24" fmla="*/ 66699 w 4574250"/>
              <a:gd name="connsiteY24" fmla="*/ 3650717 h 3650717"/>
              <a:gd name="connsiteX25" fmla="*/ 0 w 4574250"/>
              <a:gd name="connsiteY25" fmla="*/ 3584018 h 3650717"/>
              <a:gd name="connsiteX26" fmla="*/ 0 w 4574250"/>
              <a:gd name="connsiteY26" fmla="*/ 3068145 h 3650717"/>
              <a:gd name="connsiteX27" fmla="*/ 0 w 4574250"/>
              <a:gd name="connsiteY27" fmla="*/ 2587444 h 3650717"/>
              <a:gd name="connsiteX28" fmla="*/ 0 w 4574250"/>
              <a:gd name="connsiteY28" fmla="*/ 2001224 h 3650717"/>
              <a:gd name="connsiteX29" fmla="*/ 0 w 4574250"/>
              <a:gd name="connsiteY29" fmla="*/ 1520524 h 3650717"/>
              <a:gd name="connsiteX30" fmla="*/ 0 w 4574250"/>
              <a:gd name="connsiteY30" fmla="*/ 934304 h 3650717"/>
              <a:gd name="connsiteX31" fmla="*/ 0 w 4574250"/>
              <a:gd name="connsiteY31" fmla="*/ 66699 h 365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574250" h="3650717" fill="none" extrusionOk="0">
                <a:moveTo>
                  <a:pt x="0" y="66699"/>
                </a:moveTo>
                <a:cubicBezTo>
                  <a:pt x="7255" y="28566"/>
                  <a:pt x="34053" y="-5554"/>
                  <a:pt x="66699" y="0"/>
                </a:cubicBezTo>
                <a:cubicBezTo>
                  <a:pt x="328519" y="-71613"/>
                  <a:pt x="462806" y="72559"/>
                  <a:pt x="710623" y="0"/>
                </a:cubicBezTo>
                <a:cubicBezTo>
                  <a:pt x="958440" y="-72559"/>
                  <a:pt x="1166008" y="32032"/>
                  <a:pt x="1310138" y="0"/>
                </a:cubicBezTo>
                <a:cubicBezTo>
                  <a:pt x="1454268" y="-32032"/>
                  <a:pt x="1697394" y="46686"/>
                  <a:pt x="1865244" y="0"/>
                </a:cubicBezTo>
                <a:cubicBezTo>
                  <a:pt x="2033094" y="-46686"/>
                  <a:pt x="2295094" y="742"/>
                  <a:pt x="2509168" y="0"/>
                </a:cubicBezTo>
                <a:cubicBezTo>
                  <a:pt x="2723242" y="-742"/>
                  <a:pt x="2818342" y="6280"/>
                  <a:pt x="3064274" y="0"/>
                </a:cubicBezTo>
                <a:cubicBezTo>
                  <a:pt x="3310206" y="-6280"/>
                  <a:pt x="3344025" y="23747"/>
                  <a:pt x="3619381" y="0"/>
                </a:cubicBezTo>
                <a:cubicBezTo>
                  <a:pt x="3894737" y="-23747"/>
                  <a:pt x="4122537" y="9104"/>
                  <a:pt x="4507551" y="0"/>
                </a:cubicBezTo>
                <a:cubicBezTo>
                  <a:pt x="4549904" y="-5733"/>
                  <a:pt x="4578895" y="26232"/>
                  <a:pt x="4574250" y="66699"/>
                </a:cubicBezTo>
                <a:cubicBezTo>
                  <a:pt x="4600353" y="274766"/>
                  <a:pt x="4513973" y="472700"/>
                  <a:pt x="4574250" y="582572"/>
                </a:cubicBezTo>
                <a:cubicBezTo>
                  <a:pt x="4634527" y="692444"/>
                  <a:pt x="4517103" y="836724"/>
                  <a:pt x="4574250" y="1063273"/>
                </a:cubicBezTo>
                <a:cubicBezTo>
                  <a:pt x="4631397" y="1289822"/>
                  <a:pt x="4570171" y="1511346"/>
                  <a:pt x="4574250" y="1719839"/>
                </a:cubicBezTo>
                <a:cubicBezTo>
                  <a:pt x="4578329" y="1928332"/>
                  <a:pt x="4500312" y="2092752"/>
                  <a:pt x="4574250" y="2341232"/>
                </a:cubicBezTo>
                <a:cubicBezTo>
                  <a:pt x="4648188" y="2589712"/>
                  <a:pt x="4499211" y="2795650"/>
                  <a:pt x="4574250" y="2997798"/>
                </a:cubicBezTo>
                <a:cubicBezTo>
                  <a:pt x="4649289" y="3199946"/>
                  <a:pt x="4520876" y="3341333"/>
                  <a:pt x="4574250" y="3584018"/>
                </a:cubicBezTo>
                <a:cubicBezTo>
                  <a:pt x="4571120" y="3613296"/>
                  <a:pt x="4542535" y="3645143"/>
                  <a:pt x="4507551" y="3650717"/>
                </a:cubicBezTo>
                <a:cubicBezTo>
                  <a:pt x="4327732" y="3683685"/>
                  <a:pt x="4242923" y="3635814"/>
                  <a:pt x="4085670" y="3650717"/>
                </a:cubicBezTo>
                <a:cubicBezTo>
                  <a:pt x="3928417" y="3665620"/>
                  <a:pt x="3739576" y="3633070"/>
                  <a:pt x="3530564" y="3650717"/>
                </a:cubicBezTo>
                <a:cubicBezTo>
                  <a:pt x="3321552" y="3668364"/>
                  <a:pt x="3217083" y="3648878"/>
                  <a:pt x="2931049" y="3650717"/>
                </a:cubicBezTo>
                <a:cubicBezTo>
                  <a:pt x="2645015" y="3652556"/>
                  <a:pt x="2657740" y="3608383"/>
                  <a:pt x="2464759" y="3650717"/>
                </a:cubicBezTo>
                <a:cubicBezTo>
                  <a:pt x="2271778" y="3693051"/>
                  <a:pt x="2147443" y="3630748"/>
                  <a:pt x="1865244" y="3650717"/>
                </a:cubicBezTo>
                <a:cubicBezTo>
                  <a:pt x="1583046" y="3670686"/>
                  <a:pt x="1518590" y="3638337"/>
                  <a:pt x="1354546" y="3650717"/>
                </a:cubicBezTo>
                <a:cubicBezTo>
                  <a:pt x="1190502" y="3663097"/>
                  <a:pt x="1013573" y="3620997"/>
                  <a:pt x="888257" y="3650717"/>
                </a:cubicBezTo>
                <a:cubicBezTo>
                  <a:pt x="762941" y="3680437"/>
                  <a:pt x="232815" y="3598533"/>
                  <a:pt x="66699" y="3650717"/>
                </a:cubicBezTo>
                <a:cubicBezTo>
                  <a:pt x="29262" y="3648865"/>
                  <a:pt x="5459" y="3619485"/>
                  <a:pt x="0" y="3584018"/>
                </a:cubicBezTo>
                <a:cubicBezTo>
                  <a:pt x="-18163" y="3466435"/>
                  <a:pt x="11819" y="3175305"/>
                  <a:pt x="0" y="3068145"/>
                </a:cubicBezTo>
                <a:cubicBezTo>
                  <a:pt x="-11819" y="2960985"/>
                  <a:pt x="56298" y="2732678"/>
                  <a:pt x="0" y="2587444"/>
                </a:cubicBezTo>
                <a:cubicBezTo>
                  <a:pt x="-56298" y="2442210"/>
                  <a:pt x="40543" y="2261689"/>
                  <a:pt x="0" y="2001224"/>
                </a:cubicBezTo>
                <a:cubicBezTo>
                  <a:pt x="-40543" y="1740759"/>
                  <a:pt x="28607" y="1666620"/>
                  <a:pt x="0" y="1520524"/>
                </a:cubicBezTo>
                <a:cubicBezTo>
                  <a:pt x="-28607" y="1374428"/>
                  <a:pt x="24542" y="1135918"/>
                  <a:pt x="0" y="934304"/>
                </a:cubicBezTo>
                <a:cubicBezTo>
                  <a:pt x="-24542" y="732690"/>
                  <a:pt x="82493" y="433201"/>
                  <a:pt x="0" y="66699"/>
                </a:cubicBezTo>
                <a:close/>
              </a:path>
              <a:path w="4574250" h="3650717" stroke="0" extrusionOk="0">
                <a:moveTo>
                  <a:pt x="0" y="66699"/>
                </a:moveTo>
                <a:cubicBezTo>
                  <a:pt x="-6735" y="33643"/>
                  <a:pt x="34338" y="-1424"/>
                  <a:pt x="66699" y="0"/>
                </a:cubicBezTo>
                <a:cubicBezTo>
                  <a:pt x="193787" y="-10723"/>
                  <a:pt x="383639" y="31409"/>
                  <a:pt x="532988" y="0"/>
                </a:cubicBezTo>
                <a:cubicBezTo>
                  <a:pt x="682337" y="-31409"/>
                  <a:pt x="837484" y="45384"/>
                  <a:pt x="1043686" y="0"/>
                </a:cubicBezTo>
                <a:cubicBezTo>
                  <a:pt x="1249888" y="-45384"/>
                  <a:pt x="1294039" y="8952"/>
                  <a:pt x="1509976" y="0"/>
                </a:cubicBezTo>
                <a:cubicBezTo>
                  <a:pt x="1725913" y="-8952"/>
                  <a:pt x="1879483" y="36263"/>
                  <a:pt x="2109491" y="0"/>
                </a:cubicBezTo>
                <a:cubicBezTo>
                  <a:pt x="2339500" y="-36263"/>
                  <a:pt x="2509395" y="1708"/>
                  <a:pt x="2709006" y="0"/>
                </a:cubicBezTo>
                <a:cubicBezTo>
                  <a:pt x="2908617" y="-1708"/>
                  <a:pt x="2970681" y="24417"/>
                  <a:pt x="3130887" y="0"/>
                </a:cubicBezTo>
                <a:cubicBezTo>
                  <a:pt x="3291093" y="-24417"/>
                  <a:pt x="3481798" y="2003"/>
                  <a:pt x="3730402" y="0"/>
                </a:cubicBezTo>
                <a:cubicBezTo>
                  <a:pt x="3979006" y="-2003"/>
                  <a:pt x="4331511" y="75248"/>
                  <a:pt x="4507551" y="0"/>
                </a:cubicBezTo>
                <a:cubicBezTo>
                  <a:pt x="4549233" y="-324"/>
                  <a:pt x="4576064" y="28068"/>
                  <a:pt x="4574250" y="66699"/>
                </a:cubicBezTo>
                <a:cubicBezTo>
                  <a:pt x="4592802" y="223420"/>
                  <a:pt x="4560627" y="354592"/>
                  <a:pt x="4574250" y="547399"/>
                </a:cubicBezTo>
                <a:cubicBezTo>
                  <a:pt x="4587873" y="740206"/>
                  <a:pt x="4564377" y="920645"/>
                  <a:pt x="4574250" y="1168792"/>
                </a:cubicBezTo>
                <a:cubicBezTo>
                  <a:pt x="4584123" y="1416939"/>
                  <a:pt x="4568577" y="1485207"/>
                  <a:pt x="4574250" y="1790185"/>
                </a:cubicBezTo>
                <a:cubicBezTo>
                  <a:pt x="4579923" y="2095163"/>
                  <a:pt x="4536533" y="2142901"/>
                  <a:pt x="4574250" y="2341232"/>
                </a:cubicBezTo>
                <a:cubicBezTo>
                  <a:pt x="4611967" y="2539563"/>
                  <a:pt x="4536819" y="2693311"/>
                  <a:pt x="4574250" y="2821932"/>
                </a:cubicBezTo>
                <a:cubicBezTo>
                  <a:pt x="4611681" y="2950553"/>
                  <a:pt x="4493397" y="3281912"/>
                  <a:pt x="4574250" y="3584018"/>
                </a:cubicBezTo>
                <a:cubicBezTo>
                  <a:pt x="4580707" y="3612101"/>
                  <a:pt x="4540812" y="3654300"/>
                  <a:pt x="4507551" y="3650717"/>
                </a:cubicBezTo>
                <a:cubicBezTo>
                  <a:pt x="4381881" y="3660042"/>
                  <a:pt x="4231700" y="3602250"/>
                  <a:pt x="3996853" y="3650717"/>
                </a:cubicBezTo>
                <a:cubicBezTo>
                  <a:pt x="3762006" y="3699184"/>
                  <a:pt x="3691271" y="3605544"/>
                  <a:pt x="3530564" y="3650717"/>
                </a:cubicBezTo>
                <a:cubicBezTo>
                  <a:pt x="3369857" y="3695890"/>
                  <a:pt x="3146745" y="3592242"/>
                  <a:pt x="3019866" y="3650717"/>
                </a:cubicBezTo>
                <a:cubicBezTo>
                  <a:pt x="2892987" y="3709192"/>
                  <a:pt x="2706091" y="3607792"/>
                  <a:pt x="2420351" y="3650717"/>
                </a:cubicBezTo>
                <a:cubicBezTo>
                  <a:pt x="2134612" y="3693642"/>
                  <a:pt x="2030063" y="3584321"/>
                  <a:pt x="1865244" y="3650717"/>
                </a:cubicBezTo>
                <a:cubicBezTo>
                  <a:pt x="1700425" y="3717113"/>
                  <a:pt x="1498495" y="3611556"/>
                  <a:pt x="1354546" y="3650717"/>
                </a:cubicBezTo>
                <a:cubicBezTo>
                  <a:pt x="1210597" y="3689878"/>
                  <a:pt x="985300" y="3644376"/>
                  <a:pt x="888257" y="3650717"/>
                </a:cubicBezTo>
                <a:cubicBezTo>
                  <a:pt x="791214" y="3657058"/>
                  <a:pt x="463100" y="3564762"/>
                  <a:pt x="66699" y="3650717"/>
                </a:cubicBezTo>
                <a:cubicBezTo>
                  <a:pt x="26531" y="3654096"/>
                  <a:pt x="-933" y="3625045"/>
                  <a:pt x="0" y="3584018"/>
                </a:cubicBezTo>
                <a:cubicBezTo>
                  <a:pt x="-15557" y="3383033"/>
                  <a:pt x="52851" y="3190225"/>
                  <a:pt x="0" y="2927452"/>
                </a:cubicBezTo>
                <a:cubicBezTo>
                  <a:pt x="-52851" y="2664679"/>
                  <a:pt x="57376" y="2530156"/>
                  <a:pt x="0" y="2270886"/>
                </a:cubicBezTo>
                <a:cubicBezTo>
                  <a:pt x="-57376" y="2011616"/>
                  <a:pt x="45469" y="1969546"/>
                  <a:pt x="0" y="1790185"/>
                </a:cubicBezTo>
                <a:cubicBezTo>
                  <a:pt x="-45469" y="1610824"/>
                  <a:pt x="46066" y="1432924"/>
                  <a:pt x="0" y="1133619"/>
                </a:cubicBezTo>
                <a:cubicBezTo>
                  <a:pt x="-46066" y="834314"/>
                  <a:pt x="38829" y="833195"/>
                  <a:pt x="0" y="652919"/>
                </a:cubicBezTo>
                <a:cubicBezTo>
                  <a:pt x="-38829" y="472643"/>
                  <a:pt x="41639" y="193498"/>
                  <a:pt x="0" y="66699"/>
                </a:cubicBezTo>
                <a:close/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4083353880">
                  <a:prstGeom prst="roundRect">
                    <a:avLst>
                      <a:gd name="adj" fmla="val 1827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D4ED7C3-1207-96B0-8DCE-F898A913894E}"/>
              </a:ext>
            </a:extLst>
          </p:cNvPr>
          <p:cNvSpPr/>
          <p:nvPr/>
        </p:nvSpPr>
        <p:spPr>
          <a:xfrm>
            <a:off x="1309876" y="2829954"/>
            <a:ext cx="1180812" cy="671523"/>
          </a:xfrm>
          <a:prstGeom prst="ellipse">
            <a:avLst/>
          </a:prstGeom>
          <a:solidFill>
            <a:schemeClr val="bg1">
              <a:lumMod val="40000"/>
              <a:lumOff val="6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63500" sx="102000" sy="102000" algn="ctr" rotWithShape="0">
                    <a:schemeClr val="bg2">
                      <a:alpha val="40000"/>
                    </a:schemeClr>
                  </a:outerShdw>
                </a:effectLst>
              </a:rPr>
              <a:t>Alva</a:t>
            </a:r>
            <a:endParaRPr lang="en-GB" sz="2800" dirty="0">
              <a:effectLst>
                <a:outerShdw blurRad="63500" sx="102000" sy="102000" algn="ctr" rotWithShape="0">
                  <a:schemeClr val="bg2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E122DBE-DD76-52EC-AE9D-1CAED679B71B}"/>
              </a:ext>
            </a:extLst>
          </p:cNvPr>
          <p:cNvSpPr/>
          <p:nvPr/>
        </p:nvSpPr>
        <p:spPr>
          <a:xfrm>
            <a:off x="3017674" y="3528223"/>
            <a:ext cx="1673941" cy="671523"/>
          </a:xfrm>
          <a:prstGeom prst="ellipse">
            <a:avLst/>
          </a:prstGeom>
          <a:solidFill>
            <a:schemeClr val="bg1">
              <a:lumMod val="40000"/>
              <a:lumOff val="6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63500" sx="102000" sy="102000" algn="ctr" rotWithShape="0">
                    <a:schemeClr val="bg2">
                      <a:alpha val="40000"/>
                    </a:schemeClr>
                  </a:outerShdw>
                </a:effectLst>
              </a:rPr>
              <a:t>James</a:t>
            </a:r>
            <a:endParaRPr lang="en-GB" sz="2800" dirty="0">
              <a:effectLst>
                <a:outerShdw blurRad="63500" sx="102000" sy="102000" algn="ctr" rotWithShape="0">
                  <a:schemeClr val="bg2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1C9A72-703E-CDB6-FED9-717F692C5719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>
            <a:off x="2490688" y="3165716"/>
            <a:ext cx="772129" cy="460849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EAC0749-9B06-47BA-6936-94C4AE87493A}"/>
              </a:ext>
            </a:extLst>
          </p:cNvPr>
          <p:cNvSpPr/>
          <p:nvPr/>
        </p:nvSpPr>
        <p:spPr>
          <a:xfrm>
            <a:off x="979135" y="4407511"/>
            <a:ext cx="1842294" cy="671523"/>
          </a:xfrm>
          <a:prstGeom prst="ellipse">
            <a:avLst/>
          </a:prstGeom>
          <a:solidFill>
            <a:schemeClr val="bg1">
              <a:lumMod val="40000"/>
              <a:lumOff val="6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63500" sx="102000" sy="102000" algn="ctr" rotWithShape="0">
                    <a:schemeClr val="bg2">
                      <a:alpha val="40000"/>
                    </a:schemeClr>
                  </a:outerShdw>
                </a:effectLst>
              </a:rPr>
              <a:t>William</a:t>
            </a:r>
            <a:endParaRPr lang="en-GB" sz="2800" dirty="0">
              <a:effectLst>
                <a:outerShdw blurRad="63500" sx="102000" sy="102000" algn="ctr" rotWithShape="0">
                  <a:schemeClr val="bg2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DE9C36-C769-8D8A-53F1-C4B646D8FBB8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2551631" y="4101404"/>
            <a:ext cx="711186" cy="404449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FF742F1-F3B3-F4AB-119E-3EAB0696D238}"/>
              </a:ext>
            </a:extLst>
          </p:cNvPr>
          <p:cNvCxnSpPr>
            <a:cxnSpLocks/>
            <a:stCxn id="10" idx="0"/>
            <a:endCxn id="7" idx="4"/>
          </p:cNvCxnSpPr>
          <p:nvPr/>
        </p:nvCxnSpPr>
        <p:spPr>
          <a:xfrm flipV="1">
            <a:off x="1900282" y="3501477"/>
            <a:ext cx="0" cy="906034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FAAD43B-C92B-1153-F975-D391C6CBBF9A}"/>
              </a:ext>
            </a:extLst>
          </p:cNvPr>
          <p:cNvSpPr txBox="1"/>
          <p:nvPr/>
        </p:nvSpPr>
        <p:spPr>
          <a:xfrm>
            <a:off x="1593435" y="2068330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888FE9-FF20-468D-7541-90783DD2913C}"/>
              </a:ext>
            </a:extLst>
          </p:cNvPr>
          <p:cNvSpPr txBox="1"/>
          <p:nvPr/>
        </p:nvSpPr>
        <p:spPr>
          <a:xfrm>
            <a:off x="2231997" y="2576758"/>
            <a:ext cx="28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814467-F36C-62D2-DF35-8206A03AB3C0}"/>
              </a:ext>
            </a:extLst>
          </p:cNvPr>
          <p:cNvSpPr txBox="1"/>
          <p:nvPr/>
        </p:nvSpPr>
        <p:spPr>
          <a:xfrm>
            <a:off x="3287191" y="32114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GB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07C50A0-9D94-19B2-C7AA-6C4B85A2B794}"/>
              </a:ext>
            </a:extLst>
          </p:cNvPr>
          <p:cNvSpPr/>
          <p:nvPr/>
        </p:nvSpPr>
        <p:spPr>
          <a:xfrm>
            <a:off x="6410173" y="2353302"/>
            <a:ext cx="1180812" cy="671523"/>
          </a:xfrm>
          <a:prstGeom prst="ellipse">
            <a:avLst/>
          </a:prstGeom>
          <a:solidFill>
            <a:schemeClr val="bg1">
              <a:lumMod val="40000"/>
              <a:lumOff val="6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63500" sx="102000" sy="102000" algn="ctr" rotWithShape="0">
                    <a:schemeClr val="bg2">
                      <a:alpha val="40000"/>
                    </a:schemeClr>
                  </a:outerShdw>
                </a:effectLst>
              </a:rPr>
              <a:t>Alva</a:t>
            </a:r>
            <a:endParaRPr lang="en-GB" sz="2800" dirty="0">
              <a:effectLst>
                <a:outerShdw blurRad="63500" sx="102000" sy="102000" algn="ctr" rotWithShape="0">
                  <a:schemeClr val="bg2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0F4101D-9702-D7CF-242A-DB6D0B05179B}"/>
              </a:ext>
            </a:extLst>
          </p:cNvPr>
          <p:cNvSpPr/>
          <p:nvPr/>
        </p:nvSpPr>
        <p:spPr>
          <a:xfrm>
            <a:off x="6079432" y="3930859"/>
            <a:ext cx="1842294" cy="671523"/>
          </a:xfrm>
          <a:prstGeom prst="ellipse">
            <a:avLst/>
          </a:prstGeom>
          <a:solidFill>
            <a:schemeClr val="bg1">
              <a:lumMod val="40000"/>
              <a:lumOff val="6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63500" sx="102000" sy="102000" algn="ctr" rotWithShape="0">
                    <a:schemeClr val="bg2">
                      <a:alpha val="40000"/>
                    </a:schemeClr>
                  </a:outerShdw>
                </a:effectLst>
              </a:rPr>
              <a:t>William</a:t>
            </a:r>
            <a:endParaRPr lang="en-GB" sz="2800" dirty="0">
              <a:effectLst>
                <a:outerShdw blurRad="63500" sx="102000" sy="102000" algn="ctr" rotWithShape="0">
                  <a:schemeClr val="bg2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540DE43-BEAB-D43C-13D2-E2E0D30BA52B}"/>
              </a:ext>
            </a:extLst>
          </p:cNvPr>
          <p:cNvCxnSpPr>
            <a:cxnSpLocks/>
            <a:stCxn id="17" idx="1"/>
            <a:endCxn id="16" idx="3"/>
          </p:cNvCxnSpPr>
          <p:nvPr/>
        </p:nvCxnSpPr>
        <p:spPr>
          <a:xfrm flipV="1">
            <a:off x="6349230" y="2926483"/>
            <a:ext cx="233869" cy="1102718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185B6BB-526C-DE95-8207-B205315DECF7}"/>
              </a:ext>
            </a:extLst>
          </p:cNvPr>
          <p:cNvSpPr txBox="1"/>
          <p:nvPr/>
        </p:nvSpPr>
        <p:spPr>
          <a:xfrm>
            <a:off x="6689915" y="5028065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EDFEB2-460F-81B7-F8E4-0A311610F499}"/>
              </a:ext>
            </a:extLst>
          </p:cNvPr>
          <p:cNvSpPr txBox="1"/>
          <p:nvPr/>
        </p:nvSpPr>
        <p:spPr>
          <a:xfrm>
            <a:off x="6591288" y="19839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GB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D5BCB82-8982-A2E2-0570-E2286A4E8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795" y="3402114"/>
            <a:ext cx="533411" cy="5219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FC82A2F-3212-2818-D458-E67251C8EFA1}"/>
              </a:ext>
            </a:extLst>
          </p:cNvPr>
          <p:cNvSpPr txBox="1"/>
          <p:nvPr/>
        </p:nvSpPr>
        <p:spPr>
          <a:xfrm>
            <a:off x="6489568" y="35594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A7C4083-75A5-C3DA-F6EC-3A8C50CD1F29}"/>
              </a:ext>
            </a:extLst>
          </p:cNvPr>
          <p:cNvCxnSpPr>
            <a:cxnSpLocks/>
            <a:stCxn id="16" idx="5"/>
            <a:endCxn id="17" idx="7"/>
          </p:cNvCxnSpPr>
          <p:nvPr/>
        </p:nvCxnSpPr>
        <p:spPr>
          <a:xfrm>
            <a:off x="7418059" y="2926483"/>
            <a:ext cx="233869" cy="1102718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BEB66C1C-C012-102C-EFC0-22298885D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431" y="2200277"/>
            <a:ext cx="533411" cy="52190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6EC63E46-396A-FB7F-6AD8-F8563C684AA4}"/>
              </a:ext>
            </a:extLst>
          </p:cNvPr>
          <p:cNvSpPr/>
          <p:nvPr/>
        </p:nvSpPr>
        <p:spPr>
          <a:xfrm>
            <a:off x="9269342" y="3096832"/>
            <a:ext cx="1842294" cy="671523"/>
          </a:xfrm>
          <a:prstGeom prst="ellipse">
            <a:avLst/>
          </a:prstGeom>
          <a:solidFill>
            <a:schemeClr val="bg1">
              <a:lumMod val="40000"/>
              <a:lumOff val="6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effectLst>
                  <a:outerShdw blurRad="63500" sx="102000" sy="102000" algn="ctr" rotWithShape="0">
                    <a:schemeClr val="bg2">
                      <a:alpha val="40000"/>
                    </a:schemeClr>
                  </a:outerShdw>
                </a:effectLst>
              </a:rPr>
              <a:t>William</a:t>
            </a:r>
            <a:endParaRPr lang="en-GB" sz="2800" dirty="0">
              <a:effectLst>
                <a:outerShdw blurRad="63500" sx="102000" sy="102000" algn="ctr" rotWithShape="0">
                  <a:schemeClr val="bg2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3464A0-636D-24AD-B7DA-ADA562A06A0D}"/>
              </a:ext>
            </a:extLst>
          </p:cNvPr>
          <p:cNvSpPr txBox="1"/>
          <p:nvPr/>
        </p:nvSpPr>
        <p:spPr>
          <a:xfrm>
            <a:off x="9937327" y="4194038"/>
            <a:ext cx="512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</a:t>
            </a:r>
            <a:endParaRPr lang="en-GB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BAE1585-8506-2F21-84B4-32A0062D81E4}"/>
              </a:ext>
            </a:extLst>
          </p:cNvPr>
          <p:cNvSpPr/>
          <p:nvPr/>
        </p:nvSpPr>
        <p:spPr>
          <a:xfrm>
            <a:off x="8988943" y="1854000"/>
            <a:ext cx="2438223" cy="3650717"/>
          </a:xfrm>
          <a:custGeom>
            <a:avLst/>
            <a:gdLst>
              <a:gd name="connsiteX0" fmla="*/ 0 w 2438223"/>
              <a:gd name="connsiteY0" fmla="*/ 44546 h 3650717"/>
              <a:gd name="connsiteX1" fmla="*/ 44546 w 2438223"/>
              <a:gd name="connsiteY1" fmla="*/ 0 h 3650717"/>
              <a:gd name="connsiteX2" fmla="*/ 584846 w 2438223"/>
              <a:gd name="connsiteY2" fmla="*/ 0 h 3650717"/>
              <a:gd name="connsiteX3" fmla="*/ 1148638 w 2438223"/>
              <a:gd name="connsiteY3" fmla="*/ 0 h 3650717"/>
              <a:gd name="connsiteX4" fmla="*/ 1688938 w 2438223"/>
              <a:gd name="connsiteY4" fmla="*/ 0 h 3650717"/>
              <a:gd name="connsiteX5" fmla="*/ 2393677 w 2438223"/>
              <a:gd name="connsiteY5" fmla="*/ 0 h 3650717"/>
              <a:gd name="connsiteX6" fmla="*/ 2438223 w 2438223"/>
              <a:gd name="connsiteY6" fmla="*/ 44546 h 3650717"/>
              <a:gd name="connsiteX7" fmla="*/ 2438223 w 2438223"/>
              <a:gd name="connsiteY7" fmla="*/ 531301 h 3650717"/>
              <a:gd name="connsiteX8" fmla="*/ 2438223 w 2438223"/>
              <a:gd name="connsiteY8" fmla="*/ 1196138 h 3650717"/>
              <a:gd name="connsiteX9" fmla="*/ 2438223 w 2438223"/>
              <a:gd name="connsiteY9" fmla="*/ 1825359 h 3650717"/>
              <a:gd name="connsiteX10" fmla="*/ 2438223 w 2438223"/>
              <a:gd name="connsiteY10" fmla="*/ 2418963 h 3650717"/>
              <a:gd name="connsiteX11" fmla="*/ 2438223 w 2438223"/>
              <a:gd name="connsiteY11" fmla="*/ 2905718 h 3650717"/>
              <a:gd name="connsiteX12" fmla="*/ 2438223 w 2438223"/>
              <a:gd name="connsiteY12" fmla="*/ 3606171 h 3650717"/>
              <a:gd name="connsiteX13" fmla="*/ 2393677 w 2438223"/>
              <a:gd name="connsiteY13" fmla="*/ 3650717 h 3650717"/>
              <a:gd name="connsiteX14" fmla="*/ 1782903 w 2438223"/>
              <a:gd name="connsiteY14" fmla="*/ 3650717 h 3650717"/>
              <a:gd name="connsiteX15" fmla="*/ 1242603 w 2438223"/>
              <a:gd name="connsiteY15" fmla="*/ 3650717 h 3650717"/>
              <a:gd name="connsiteX16" fmla="*/ 655320 w 2438223"/>
              <a:gd name="connsiteY16" fmla="*/ 3650717 h 3650717"/>
              <a:gd name="connsiteX17" fmla="*/ 44546 w 2438223"/>
              <a:gd name="connsiteY17" fmla="*/ 3650717 h 3650717"/>
              <a:gd name="connsiteX18" fmla="*/ 0 w 2438223"/>
              <a:gd name="connsiteY18" fmla="*/ 3606171 h 3650717"/>
              <a:gd name="connsiteX19" fmla="*/ 0 w 2438223"/>
              <a:gd name="connsiteY19" fmla="*/ 2976951 h 3650717"/>
              <a:gd name="connsiteX20" fmla="*/ 0 w 2438223"/>
              <a:gd name="connsiteY20" fmla="*/ 2347730 h 3650717"/>
              <a:gd name="connsiteX21" fmla="*/ 0 w 2438223"/>
              <a:gd name="connsiteY21" fmla="*/ 1754126 h 3650717"/>
              <a:gd name="connsiteX22" fmla="*/ 0 w 2438223"/>
              <a:gd name="connsiteY22" fmla="*/ 1196138 h 3650717"/>
              <a:gd name="connsiteX23" fmla="*/ 0 w 2438223"/>
              <a:gd name="connsiteY23" fmla="*/ 673766 h 3650717"/>
              <a:gd name="connsiteX24" fmla="*/ 0 w 2438223"/>
              <a:gd name="connsiteY24" fmla="*/ 44546 h 365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438223" h="3650717" extrusionOk="0">
                <a:moveTo>
                  <a:pt x="0" y="44546"/>
                </a:moveTo>
                <a:cubicBezTo>
                  <a:pt x="-1203" y="20620"/>
                  <a:pt x="21836" y="-602"/>
                  <a:pt x="44546" y="0"/>
                </a:cubicBezTo>
                <a:cubicBezTo>
                  <a:pt x="303050" y="-13356"/>
                  <a:pt x="405724" y="59392"/>
                  <a:pt x="584846" y="0"/>
                </a:cubicBezTo>
                <a:cubicBezTo>
                  <a:pt x="763968" y="-59392"/>
                  <a:pt x="902095" y="61405"/>
                  <a:pt x="1148638" y="0"/>
                </a:cubicBezTo>
                <a:cubicBezTo>
                  <a:pt x="1395181" y="-61405"/>
                  <a:pt x="1430137" y="48962"/>
                  <a:pt x="1688938" y="0"/>
                </a:cubicBezTo>
                <a:cubicBezTo>
                  <a:pt x="1947739" y="-48962"/>
                  <a:pt x="2176442" y="16393"/>
                  <a:pt x="2393677" y="0"/>
                </a:cubicBezTo>
                <a:cubicBezTo>
                  <a:pt x="2421812" y="-632"/>
                  <a:pt x="2434960" y="22511"/>
                  <a:pt x="2438223" y="44546"/>
                </a:cubicBezTo>
                <a:cubicBezTo>
                  <a:pt x="2439598" y="158467"/>
                  <a:pt x="2415750" y="419225"/>
                  <a:pt x="2438223" y="531301"/>
                </a:cubicBezTo>
                <a:cubicBezTo>
                  <a:pt x="2460696" y="643378"/>
                  <a:pt x="2393949" y="922149"/>
                  <a:pt x="2438223" y="1196138"/>
                </a:cubicBezTo>
                <a:cubicBezTo>
                  <a:pt x="2482497" y="1470127"/>
                  <a:pt x="2431826" y="1625547"/>
                  <a:pt x="2438223" y="1825359"/>
                </a:cubicBezTo>
                <a:cubicBezTo>
                  <a:pt x="2444620" y="2025171"/>
                  <a:pt x="2411097" y="2183220"/>
                  <a:pt x="2438223" y="2418963"/>
                </a:cubicBezTo>
                <a:cubicBezTo>
                  <a:pt x="2465349" y="2654706"/>
                  <a:pt x="2404966" y="2758169"/>
                  <a:pt x="2438223" y="2905718"/>
                </a:cubicBezTo>
                <a:cubicBezTo>
                  <a:pt x="2471480" y="3053267"/>
                  <a:pt x="2388257" y="3382446"/>
                  <a:pt x="2438223" y="3606171"/>
                </a:cubicBezTo>
                <a:cubicBezTo>
                  <a:pt x="2435997" y="3624725"/>
                  <a:pt x="2417890" y="3651942"/>
                  <a:pt x="2393677" y="3650717"/>
                </a:cubicBezTo>
                <a:cubicBezTo>
                  <a:pt x="2102162" y="3699585"/>
                  <a:pt x="1978930" y="3580563"/>
                  <a:pt x="1782903" y="3650717"/>
                </a:cubicBezTo>
                <a:cubicBezTo>
                  <a:pt x="1586876" y="3720871"/>
                  <a:pt x="1364391" y="3618489"/>
                  <a:pt x="1242603" y="3650717"/>
                </a:cubicBezTo>
                <a:cubicBezTo>
                  <a:pt x="1120815" y="3682945"/>
                  <a:pt x="931432" y="3592779"/>
                  <a:pt x="655320" y="3650717"/>
                </a:cubicBezTo>
                <a:cubicBezTo>
                  <a:pt x="379208" y="3708655"/>
                  <a:pt x="251872" y="3623170"/>
                  <a:pt x="44546" y="3650717"/>
                </a:cubicBezTo>
                <a:cubicBezTo>
                  <a:pt x="19102" y="3650503"/>
                  <a:pt x="5912" y="3626763"/>
                  <a:pt x="0" y="3606171"/>
                </a:cubicBezTo>
                <a:cubicBezTo>
                  <a:pt x="-4116" y="3428179"/>
                  <a:pt x="367" y="3227336"/>
                  <a:pt x="0" y="2976951"/>
                </a:cubicBezTo>
                <a:cubicBezTo>
                  <a:pt x="-367" y="2726566"/>
                  <a:pt x="28926" y="2480604"/>
                  <a:pt x="0" y="2347730"/>
                </a:cubicBezTo>
                <a:cubicBezTo>
                  <a:pt x="-28926" y="2214856"/>
                  <a:pt x="2731" y="2021845"/>
                  <a:pt x="0" y="1754126"/>
                </a:cubicBezTo>
                <a:cubicBezTo>
                  <a:pt x="-2731" y="1486407"/>
                  <a:pt x="31555" y="1414844"/>
                  <a:pt x="0" y="1196138"/>
                </a:cubicBezTo>
                <a:cubicBezTo>
                  <a:pt x="-31555" y="977432"/>
                  <a:pt x="60953" y="882059"/>
                  <a:pt x="0" y="673766"/>
                </a:cubicBezTo>
                <a:cubicBezTo>
                  <a:pt x="-60953" y="465473"/>
                  <a:pt x="9811" y="264479"/>
                  <a:pt x="0" y="44546"/>
                </a:cubicBezTo>
                <a:close/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4083353880">
                  <a:prstGeom prst="roundRect">
                    <a:avLst>
                      <a:gd name="adj" fmla="val 1827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17F4D0BB-F7D9-EA76-88BA-E5F5DB18B6E2}"/>
              </a:ext>
            </a:extLst>
          </p:cNvPr>
          <p:cNvSpPr/>
          <p:nvPr/>
        </p:nvSpPr>
        <p:spPr>
          <a:xfrm>
            <a:off x="5284310" y="3574886"/>
            <a:ext cx="418684" cy="208945"/>
          </a:xfrm>
          <a:custGeom>
            <a:avLst/>
            <a:gdLst>
              <a:gd name="connsiteX0" fmla="*/ 0 w 418684"/>
              <a:gd name="connsiteY0" fmla="*/ 52236 h 208945"/>
              <a:gd name="connsiteX1" fmla="*/ 314212 w 418684"/>
              <a:gd name="connsiteY1" fmla="*/ 52236 h 208945"/>
              <a:gd name="connsiteX2" fmla="*/ 314212 w 418684"/>
              <a:gd name="connsiteY2" fmla="*/ 0 h 208945"/>
              <a:gd name="connsiteX3" fmla="*/ 418684 w 418684"/>
              <a:gd name="connsiteY3" fmla="*/ 104473 h 208945"/>
              <a:gd name="connsiteX4" fmla="*/ 314212 w 418684"/>
              <a:gd name="connsiteY4" fmla="*/ 208945 h 208945"/>
              <a:gd name="connsiteX5" fmla="*/ 314212 w 418684"/>
              <a:gd name="connsiteY5" fmla="*/ 156709 h 208945"/>
              <a:gd name="connsiteX6" fmla="*/ 0 w 418684"/>
              <a:gd name="connsiteY6" fmla="*/ 156709 h 208945"/>
              <a:gd name="connsiteX7" fmla="*/ 0 w 418684"/>
              <a:gd name="connsiteY7" fmla="*/ 52236 h 208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8684" h="208945" extrusionOk="0">
                <a:moveTo>
                  <a:pt x="0" y="52236"/>
                </a:moveTo>
                <a:cubicBezTo>
                  <a:pt x="132008" y="49003"/>
                  <a:pt x="227119" y="72862"/>
                  <a:pt x="314212" y="52236"/>
                </a:cubicBezTo>
                <a:cubicBezTo>
                  <a:pt x="313313" y="35382"/>
                  <a:pt x="314448" y="22945"/>
                  <a:pt x="314212" y="0"/>
                </a:cubicBezTo>
                <a:cubicBezTo>
                  <a:pt x="347899" y="18499"/>
                  <a:pt x="388656" y="77882"/>
                  <a:pt x="418684" y="104473"/>
                </a:cubicBezTo>
                <a:cubicBezTo>
                  <a:pt x="396204" y="139645"/>
                  <a:pt x="346096" y="169140"/>
                  <a:pt x="314212" y="208945"/>
                </a:cubicBezTo>
                <a:cubicBezTo>
                  <a:pt x="310784" y="184298"/>
                  <a:pt x="319954" y="179822"/>
                  <a:pt x="314212" y="156709"/>
                </a:cubicBezTo>
                <a:cubicBezTo>
                  <a:pt x="170566" y="169583"/>
                  <a:pt x="139138" y="144137"/>
                  <a:pt x="0" y="156709"/>
                </a:cubicBezTo>
                <a:cubicBezTo>
                  <a:pt x="-2633" y="108393"/>
                  <a:pt x="6723" y="102602"/>
                  <a:pt x="0" y="52236"/>
                </a:cubicBezTo>
                <a:close/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832409978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1CC82306-A427-3E89-156E-C89F5AC664B4}"/>
              </a:ext>
            </a:extLst>
          </p:cNvPr>
          <p:cNvSpPr/>
          <p:nvPr/>
        </p:nvSpPr>
        <p:spPr>
          <a:xfrm>
            <a:off x="8436000" y="3574886"/>
            <a:ext cx="418684" cy="208945"/>
          </a:xfrm>
          <a:custGeom>
            <a:avLst/>
            <a:gdLst>
              <a:gd name="connsiteX0" fmla="*/ 0 w 418684"/>
              <a:gd name="connsiteY0" fmla="*/ 52236 h 208945"/>
              <a:gd name="connsiteX1" fmla="*/ 314212 w 418684"/>
              <a:gd name="connsiteY1" fmla="*/ 52236 h 208945"/>
              <a:gd name="connsiteX2" fmla="*/ 314212 w 418684"/>
              <a:gd name="connsiteY2" fmla="*/ 0 h 208945"/>
              <a:gd name="connsiteX3" fmla="*/ 418684 w 418684"/>
              <a:gd name="connsiteY3" fmla="*/ 104473 h 208945"/>
              <a:gd name="connsiteX4" fmla="*/ 314212 w 418684"/>
              <a:gd name="connsiteY4" fmla="*/ 208945 h 208945"/>
              <a:gd name="connsiteX5" fmla="*/ 314212 w 418684"/>
              <a:gd name="connsiteY5" fmla="*/ 156709 h 208945"/>
              <a:gd name="connsiteX6" fmla="*/ 0 w 418684"/>
              <a:gd name="connsiteY6" fmla="*/ 156709 h 208945"/>
              <a:gd name="connsiteX7" fmla="*/ 0 w 418684"/>
              <a:gd name="connsiteY7" fmla="*/ 52236 h 208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8684" h="208945" extrusionOk="0">
                <a:moveTo>
                  <a:pt x="0" y="52236"/>
                </a:moveTo>
                <a:cubicBezTo>
                  <a:pt x="132008" y="49003"/>
                  <a:pt x="227119" y="72862"/>
                  <a:pt x="314212" y="52236"/>
                </a:cubicBezTo>
                <a:cubicBezTo>
                  <a:pt x="313313" y="35382"/>
                  <a:pt x="314448" y="22945"/>
                  <a:pt x="314212" y="0"/>
                </a:cubicBezTo>
                <a:cubicBezTo>
                  <a:pt x="347899" y="18499"/>
                  <a:pt x="388656" y="77882"/>
                  <a:pt x="418684" y="104473"/>
                </a:cubicBezTo>
                <a:cubicBezTo>
                  <a:pt x="396204" y="139645"/>
                  <a:pt x="346096" y="169140"/>
                  <a:pt x="314212" y="208945"/>
                </a:cubicBezTo>
                <a:cubicBezTo>
                  <a:pt x="310784" y="184298"/>
                  <a:pt x="319954" y="179822"/>
                  <a:pt x="314212" y="156709"/>
                </a:cubicBezTo>
                <a:cubicBezTo>
                  <a:pt x="170566" y="169583"/>
                  <a:pt x="139138" y="144137"/>
                  <a:pt x="0" y="156709"/>
                </a:cubicBezTo>
                <a:cubicBezTo>
                  <a:pt x="-2633" y="108393"/>
                  <a:pt x="6723" y="102602"/>
                  <a:pt x="0" y="52236"/>
                </a:cubicBezTo>
                <a:close/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832409978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A7CA8D9-68E0-56AB-A335-6ABAC13CE684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900282" y="2437662"/>
            <a:ext cx="0" cy="264195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5584811-A642-EB41-2D4A-2F7B0507005E}"/>
              </a:ext>
            </a:extLst>
          </p:cNvPr>
          <p:cNvCxnSpPr>
            <a:cxnSpLocks/>
          </p:cNvCxnSpPr>
          <p:nvPr/>
        </p:nvCxnSpPr>
        <p:spPr>
          <a:xfrm flipV="1">
            <a:off x="7000579" y="4752843"/>
            <a:ext cx="0" cy="275222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B7F05C8-FA93-63EF-245B-8DC7E076BE2C}"/>
              </a:ext>
            </a:extLst>
          </p:cNvPr>
          <p:cNvCxnSpPr>
            <a:cxnSpLocks/>
          </p:cNvCxnSpPr>
          <p:nvPr/>
        </p:nvCxnSpPr>
        <p:spPr>
          <a:xfrm flipV="1">
            <a:off x="10191000" y="3891590"/>
            <a:ext cx="0" cy="275222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4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/>
      <p:bldP spid="14" grpId="0"/>
      <p:bldP spid="15" grpId="0"/>
      <p:bldP spid="16" grpId="0" animBg="1"/>
      <p:bldP spid="17" grpId="0" animBg="1"/>
      <p:bldP spid="19" grpId="0"/>
      <p:bldP spid="20" grpId="0"/>
      <p:bldP spid="22" grpId="0"/>
      <p:bldP spid="25" grpId="0" animBg="1"/>
      <p:bldP spid="27" grpId="0"/>
      <p:bldP spid="28" grpId="0" animBg="1"/>
      <p:bldP spid="29" grpId="0" animBg="1"/>
      <p:bldP spid="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Hot Potato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16001" y="1446539"/>
            <a:ext cx="11151396" cy="49074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252000" tIns="144000" rIns="216000" bIns="14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var children = Console.ReadLine().Split(' 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var number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Queue&lt;string&gt;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queue =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Queue&lt;string&gt;(children)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queue.Count &gt; 1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 for (int i = 1; i &lt; number; i++)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queue.Enqueue(queue.Dequeue());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 Console.WriteLine($"Removed {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queue.Dequeue()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}");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Console.WriteLine($"Last in {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queue.Dequeue()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}");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8844862" y="3216252"/>
            <a:ext cx="3245293" cy="1368034"/>
          </a:xfrm>
          <a:prstGeom prst="wedgeRoundRectCallout">
            <a:avLst>
              <a:gd name="adj1" fmla="val -62779"/>
              <a:gd name="adj2" fmla="val -561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Copies elements from the specified collection and keeps their order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8A8B4BE-57A8-45E9-B06F-BB2DB64C6F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56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F7E426-40A9-4AEE-A5AB-19F5B51CFF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/>
              <a:t>Cars are </a:t>
            </a:r>
            <a:r>
              <a:rPr lang="en-US" sz="3200" b="1" dirty="0">
                <a:solidFill>
                  <a:schemeClr val="bg1"/>
                </a:solidFill>
              </a:rPr>
              <a:t>queuing up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at a </a:t>
            </a:r>
            <a:r>
              <a:rPr lang="en-US" sz="3200" b="1" dirty="0">
                <a:solidFill>
                  <a:schemeClr val="bg1"/>
                </a:solidFill>
              </a:rPr>
              <a:t>traffic light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/>
              <a:t>At every </a:t>
            </a:r>
            <a:r>
              <a:rPr lang="en-US" sz="3200" b="1" dirty="0">
                <a:solidFill>
                  <a:schemeClr val="bg1"/>
                </a:solidFill>
              </a:rPr>
              <a:t>green light</a:t>
            </a:r>
            <a:r>
              <a:rPr lang="en-US" sz="3200" dirty="0"/>
              <a:t>,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/>
              <a:t>n</a:t>
            </a:r>
            <a:r>
              <a:rPr lang="en-US" sz="3200" dirty="0"/>
              <a:t> cars </a:t>
            </a:r>
            <a:r>
              <a:rPr lang="en-US" sz="3200" b="1" dirty="0">
                <a:solidFill>
                  <a:schemeClr val="bg1"/>
                </a:solidFill>
              </a:rPr>
              <a:t>pass</a:t>
            </a:r>
            <a:r>
              <a:rPr lang="en-US" sz="3200" dirty="0"/>
              <a:t> the crossroad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/>
              <a:t>After the </a:t>
            </a:r>
            <a:r>
              <a:rPr lang="en-US" sz="3200" b="1" dirty="0">
                <a:solidFill>
                  <a:schemeClr val="bg1"/>
                </a:solidFill>
              </a:rPr>
              <a:t>end command</a:t>
            </a:r>
            <a:r>
              <a:rPr lang="en-US" sz="3200" dirty="0"/>
              <a:t>, print </a:t>
            </a:r>
            <a:r>
              <a:rPr lang="en-US" sz="3200" b="1" dirty="0">
                <a:solidFill>
                  <a:schemeClr val="bg1"/>
                </a:solidFill>
              </a:rPr>
              <a:t>how many cars </a:t>
            </a:r>
            <a:r>
              <a:rPr lang="en-US" sz="3200" dirty="0"/>
              <a:t>have </a:t>
            </a:r>
            <a:r>
              <a:rPr lang="en-US" sz="3200" b="1" dirty="0">
                <a:solidFill>
                  <a:schemeClr val="bg1"/>
                </a:solidFill>
              </a:rPr>
              <a:t>passed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59B221-2139-44C8-8849-49DFDBAF0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Traffic Jam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588486-76F8-41C2-86BE-422BE1462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628" y="3076180"/>
            <a:ext cx="2009203" cy="32778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00" b="1" dirty="0">
                <a:solidFill>
                  <a:schemeClr val="accent2">
                    <a:lumMod val="75000"/>
                  </a:schemeClr>
                </a:solidFill>
              </a:rPr>
              <a:t>3</a:t>
            </a:r>
          </a:p>
          <a:p>
            <a:r>
              <a:rPr lang="en-US" sz="2300" b="1" dirty="0"/>
              <a:t>Enzo's car</a:t>
            </a:r>
          </a:p>
          <a:p>
            <a:r>
              <a:rPr lang="en-US" sz="2300" b="1" dirty="0"/>
              <a:t>Jade's car</a:t>
            </a:r>
          </a:p>
          <a:p>
            <a:r>
              <a:rPr lang="en-US" sz="2300" b="1" dirty="0"/>
              <a:t>Mercedes CLS</a:t>
            </a:r>
          </a:p>
          <a:p>
            <a:r>
              <a:rPr lang="en-US" sz="2300" b="1" dirty="0"/>
              <a:t>Audi</a:t>
            </a:r>
          </a:p>
          <a:p>
            <a:r>
              <a:rPr lang="en-US" sz="2300" b="1" dirty="0">
                <a:solidFill>
                  <a:schemeClr val="accent2">
                    <a:lumMod val="75000"/>
                  </a:schemeClr>
                </a:solidFill>
              </a:rPr>
              <a:t>green</a:t>
            </a:r>
          </a:p>
          <a:p>
            <a:r>
              <a:rPr lang="en-US" sz="2300" b="1" dirty="0"/>
              <a:t>BMW X5</a:t>
            </a:r>
          </a:p>
          <a:p>
            <a:r>
              <a:rPr lang="en-US" sz="2300" b="1" dirty="0">
                <a:solidFill>
                  <a:schemeClr val="accent2">
                    <a:lumMod val="75000"/>
                  </a:schemeClr>
                </a:solidFill>
              </a:rPr>
              <a:t>green</a:t>
            </a:r>
          </a:p>
          <a:p>
            <a:r>
              <a:rPr lang="en-US" sz="2300" b="1" dirty="0"/>
              <a:t>end</a:t>
            </a:r>
            <a:endParaRPr lang="en-US" sz="23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37BC9F-344B-4C21-8F88-7B602860D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0516" y="3480958"/>
            <a:ext cx="3687685" cy="22159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00" b="1" dirty="0"/>
              <a:t>Enzo's car passed!</a:t>
            </a:r>
          </a:p>
          <a:p>
            <a:r>
              <a:rPr lang="en-US" sz="2300" b="1" dirty="0"/>
              <a:t>Jade's car passed!</a:t>
            </a:r>
          </a:p>
          <a:p>
            <a:r>
              <a:rPr lang="en-US" sz="2300" b="1" dirty="0"/>
              <a:t>Mercedes CLS passed!</a:t>
            </a:r>
          </a:p>
          <a:p>
            <a:r>
              <a:rPr lang="en-US" sz="2300" b="1" dirty="0"/>
              <a:t>Audi passed!</a:t>
            </a:r>
          </a:p>
          <a:p>
            <a:r>
              <a:rPr lang="en-US" sz="2300" b="1" dirty="0"/>
              <a:t>BMW X5 passed!</a:t>
            </a:r>
          </a:p>
          <a:p>
            <a:r>
              <a:rPr lang="en-US" sz="2300" b="1" dirty="0"/>
              <a:t>5 cars passed the crossroads.</a:t>
            </a:r>
            <a:endParaRPr lang="it-IT" sz="23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9">
            <a:extLst>
              <a:ext uri="{FF2B5EF4-FFF2-40B4-BE49-F238E27FC236}">
                <a16:creationId xmlns:a16="http://schemas.microsoft.com/office/drawing/2014/main" id="{8F4A13FA-87E2-47BD-958D-ED395CB96D09}"/>
              </a:ext>
            </a:extLst>
          </p:cNvPr>
          <p:cNvSpPr/>
          <p:nvPr/>
        </p:nvSpPr>
        <p:spPr>
          <a:xfrm>
            <a:off x="3891243" y="4541974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309263-FB94-4F60-A52A-D0A8DAB76310}"/>
              </a:ext>
            </a:extLst>
          </p:cNvPr>
          <p:cNvSpPr txBox="1"/>
          <p:nvPr/>
        </p:nvSpPr>
        <p:spPr>
          <a:xfrm>
            <a:off x="762000" y="64346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https://judge.softuni.org/Contests/Practice/Index/1445#7</a:t>
            </a: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BBBAF29B-066D-473C-A493-F79D36A2C6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728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Traffic Jam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320414" y="1325900"/>
            <a:ext cx="11490587" cy="5172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200" tIns="183600" rIns="367200" bIns="1836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queue = new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Queue&lt;string&gt;()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count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command;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while ((command = Console.ReadLine()) !=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"end"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(command ==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"green"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Add green light logic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queue.Enqueue(command);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$"{count} cars passed the crossroads."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6FF6EF6-854B-4E8D-BEC1-C04EF09505D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20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9547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359000"/>
            <a:ext cx="886211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60619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37754" y="1901747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90365" y="3597425"/>
            <a:ext cx="2600391" cy="2814277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45585" y="1793250"/>
            <a:ext cx="7809750" cy="456927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Stack&lt;T&gt;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LIFO</a:t>
            </a:r>
            <a:r>
              <a:rPr lang="en-US" sz="3400" dirty="0">
                <a:solidFill>
                  <a:schemeClr val="bg2"/>
                </a:solidFill>
              </a:rPr>
              <a:t> data structure (last-in, first-out)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Push()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Pop()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Peek()</a:t>
            </a:r>
            <a:endParaRPr lang="en-GB" sz="3400" b="1" dirty="0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Queue&lt;T&gt;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FIFO</a:t>
            </a:r>
            <a:r>
              <a:rPr lang="en-US" sz="3400" dirty="0">
                <a:solidFill>
                  <a:schemeClr val="bg2"/>
                </a:solidFill>
              </a:rPr>
              <a:t> data structure (first-in, first-out)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Enqueue()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Dequeue()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Peek()</a:t>
            </a:r>
            <a:endParaRPr lang="en-US" sz="3400" dirty="0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49B4EAB5-771B-4E7D-A747-B7343B1A18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919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06409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noProof="1"/>
              <a:t>csharp-advanced</a:t>
            </a:r>
            <a:endParaRPr lang="en-US" sz="11500" noProof="1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D8FD61B-D43B-42A4-A7C6-D6C160F782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67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" name="Picture 18">
            <a:hlinkClick r:id="rId4"/>
            <a:extLst>
              <a:ext uri="{FF2B5EF4-FFF2-40B4-BE49-F238E27FC236}">
                <a16:creationId xmlns:a16="http://schemas.microsoft.com/office/drawing/2014/main" id="{B28BB6FA-2F86-40F2-8CA9-F9F73251E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8" y="1804627"/>
            <a:ext cx="4042163" cy="39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045B013-4625-432D-AF58-2E6A37F181C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30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3984130-4B45-48C8-9970-80684AF28D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933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F66F1D-7929-4F82-8447-9EFC3061B4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737" y="1219201"/>
            <a:ext cx="2908527" cy="290852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C5B2422-CA08-4153-BE15-091FEF6D828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The "Stack" Data Structure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5D1D69C-81F0-41F7-8963-346A12586E1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b="1" dirty="0"/>
              <a:t>Stack&lt;T&gt;</a:t>
            </a:r>
            <a:r>
              <a:rPr lang="en-US" dirty="0"/>
              <a:t> Class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9756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20261" y="1089000"/>
            <a:ext cx="10173437" cy="5572711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cs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Stack</a:t>
            </a:r>
            <a:r>
              <a:rPr lang="en-US" sz="3200" dirty="0">
                <a:cs typeface="Consolas" panose="020B0609020204030204" pitchFamily="49" charset="0"/>
              </a:rPr>
              <a:t> implements a </a:t>
            </a:r>
            <a:r>
              <a:rPr lang="en-US" sz="3200" b="1" dirty="0"/>
              <a:t>LIFO</a:t>
            </a:r>
            <a:r>
              <a:rPr lang="en-US" sz="3200" dirty="0"/>
              <a:t> (last in, first out) collection</a:t>
            </a:r>
            <a:endParaRPr lang="en-US" sz="3200" dirty="0">
              <a:cs typeface="Consolas" panose="020B0609020204030204" pitchFamily="49" charset="0"/>
            </a:endParaRPr>
          </a:p>
          <a:p>
            <a:pPr lvl="1"/>
            <a:r>
              <a:rPr lang="en-US" sz="3000" b="1" dirty="0">
                <a:cs typeface="Consolas" panose="020B0609020204030204" pitchFamily="49" charset="0"/>
              </a:rPr>
              <a:t>Push</a:t>
            </a:r>
            <a:r>
              <a:rPr lang="en-US" sz="3000" dirty="0">
                <a:cs typeface="Consolas" panose="020B0609020204030204" pitchFamily="49" charset="0"/>
              </a:rPr>
              <a:t>: insert an element at the top of the stack</a:t>
            </a:r>
          </a:p>
          <a:p>
            <a:pPr lvl="1"/>
            <a:r>
              <a:rPr lang="en-US" sz="3000" b="1" dirty="0">
                <a:cs typeface="Consolas" panose="020B0609020204030204" pitchFamily="49" charset="0"/>
              </a:rPr>
              <a:t>Pop</a:t>
            </a:r>
            <a:r>
              <a:rPr lang="en-US" sz="3000" dirty="0">
                <a:cs typeface="Consolas" panose="020B0609020204030204" pitchFamily="49" charset="0"/>
              </a:rPr>
              <a:t>: take the element from the top of the stack</a:t>
            </a:r>
          </a:p>
          <a:p>
            <a:pPr lvl="1"/>
            <a:r>
              <a:rPr lang="en-US" sz="3000" b="1" dirty="0">
                <a:cs typeface="Consolas" panose="020B0609020204030204" pitchFamily="49" charset="0"/>
              </a:rPr>
              <a:t>Peek</a:t>
            </a:r>
            <a:r>
              <a:rPr lang="en-US" sz="3000" dirty="0">
                <a:cs typeface="Consolas" panose="020B0609020204030204" pitchFamily="49" charset="0"/>
              </a:rPr>
              <a:t>: retrieve the topmost element without removing it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– Abstract Data Type</a:t>
            </a:r>
            <a:endParaRPr lang="bg-BG" dirty="0"/>
          </a:p>
        </p:txBody>
      </p:sp>
      <p:grpSp>
        <p:nvGrpSpPr>
          <p:cNvPr id="80" name="Group 79"/>
          <p:cNvGrpSpPr/>
          <p:nvPr/>
        </p:nvGrpSpPr>
        <p:grpSpPr>
          <a:xfrm>
            <a:off x="2819400" y="3733801"/>
            <a:ext cx="1600200" cy="2927911"/>
            <a:chOff x="2817812" y="3733800"/>
            <a:chExt cx="1600200" cy="2927911"/>
          </a:xfrm>
        </p:grpSpPr>
        <p:grpSp>
          <p:nvGrpSpPr>
            <p:cNvPr id="10" name="Group 9"/>
            <p:cNvGrpSpPr/>
            <p:nvPr/>
          </p:nvGrpSpPr>
          <p:grpSpPr>
            <a:xfrm>
              <a:off x="2817812" y="3733800"/>
              <a:ext cx="1600200" cy="2342383"/>
              <a:chOff x="3008467" y="3810000"/>
              <a:chExt cx="1600200" cy="2342383"/>
            </a:xfrm>
          </p:grpSpPr>
          <p:sp>
            <p:nvSpPr>
              <p:cNvPr id="65" name="Text Placeholder 7"/>
              <p:cNvSpPr txBox="1">
                <a:spLocks/>
              </p:cNvSpPr>
              <p:nvPr/>
            </p:nvSpPr>
            <p:spPr>
              <a:xfrm flipH="1">
                <a:off x="3008467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noProof="1"/>
              </a:p>
            </p:txBody>
          </p:sp>
          <p:sp>
            <p:nvSpPr>
              <p:cNvPr id="66" name="Text Placeholder 7"/>
              <p:cNvSpPr txBox="1">
                <a:spLocks/>
              </p:cNvSpPr>
              <p:nvPr/>
            </p:nvSpPr>
            <p:spPr>
              <a:xfrm flipH="1">
                <a:off x="3112038" y="5575448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2</a:t>
                </a:r>
              </a:p>
            </p:txBody>
          </p:sp>
          <p:sp>
            <p:nvSpPr>
              <p:cNvPr id="67" name="Text Placeholder 7"/>
              <p:cNvSpPr txBox="1">
                <a:spLocks/>
              </p:cNvSpPr>
              <p:nvPr/>
            </p:nvSpPr>
            <p:spPr>
              <a:xfrm flipH="1">
                <a:off x="3112038" y="4442398"/>
                <a:ext cx="1410568" cy="494025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10</a:t>
                </a:r>
              </a:p>
            </p:txBody>
          </p:sp>
          <p:sp>
            <p:nvSpPr>
              <p:cNvPr id="68" name="Text Placeholder 7"/>
              <p:cNvSpPr txBox="1">
                <a:spLocks/>
              </p:cNvSpPr>
              <p:nvPr/>
            </p:nvSpPr>
            <p:spPr>
              <a:xfrm flipH="1">
                <a:off x="3112038" y="4998512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5</a:t>
                </a:r>
              </a:p>
            </p:txBody>
          </p:sp>
          <p:sp>
            <p:nvSpPr>
              <p:cNvPr id="6" name="Down Arrow 5"/>
              <p:cNvSpPr/>
              <p:nvPr/>
            </p:nvSpPr>
            <p:spPr bwMode="auto">
              <a:xfrm>
                <a:off x="3633012" y="3810000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6" name="Content Placeholder 2"/>
            <p:cNvSpPr txBox="1">
              <a:spLocks/>
            </p:cNvSpPr>
            <p:nvPr/>
          </p:nvSpPr>
          <p:spPr>
            <a:xfrm>
              <a:off x="2958557" y="6019800"/>
              <a:ext cx="1295400" cy="641911"/>
            </a:xfrm>
            <a:prstGeom prst="rect">
              <a:avLst/>
            </a:prstGeom>
          </p:spPr>
          <p:txBody>
            <a:bodyPr vert="horz" lIns="108000" tIns="36000" rIns="108000" bIns="36000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Push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882613" y="3733801"/>
            <a:ext cx="1600200" cy="2910959"/>
            <a:chOff x="5881025" y="3733800"/>
            <a:chExt cx="1600200" cy="2910959"/>
          </a:xfrm>
        </p:grpSpPr>
        <p:grpSp>
          <p:nvGrpSpPr>
            <p:cNvPr id="13" name="Group 12"/>
            <p:cNvGrpSpPr/>
            <p:nvPr/>
          </p:nvGrpSpPr>
          <p:grpSpPr>
            <a:xfrm>
              <a:off x="5881025" y="3733800"/>
              <a:ext cx="1600200" cy="2348441"/>
              <a:chOff x="6185739" y="3803942"/>
              <a:chExt cx="1600200" cy="2348441"/>
            </a:xfrm>
          </p:grpSpPr>
          <p:sp>
            <p:nvSpPr>
              <p:cNvPr id="41" name="Text Placeholder 7"/>
              <p:cNvSpPr txBox="1">
                <a:spLocks/>
              </p:cNvSpPr>
              <p:nvPr/>
            </p:nvSpPr>
            <p:spPr>
              <a:xfrm flipH="1">
                <a:off x="6185739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noProof="1"/>
              </a:p>
            </p:txBody>
          </p:sp>
          <p:sp>
            <p:nvSpPr>
              <p:cNvPr id="42" name="Text Placeholder 7"/>
              <p:cNvSpPr txBox="1">
                <a:spLocks/>
              </p:cNvSpPr>
              <p:nvPr/>
            </p:nvSpPr>
            <p:spPr>
              <a:xfrm flipH="1">
                <a:off x="6289310" y="5575448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2</a:t>
                </a:r>
              </a:p>
            </p:txBody>
          </p:sp>
          <p:sp>
            <p:nvSpPr>
              <p:cNvPr id="43" name="Text Placeholder 7"/>
              <p:cNvSpPr txBox="1">
                <a:spLocks/>
              </p:cNvSpPr>
              <p:nvPr/>
            </p:nvSpPr>
            <p:spPr>
              <a:xfrm flipH="1">
                <a:off x="6289310" y="4442398"/>
                <a:ext cx="1410568" cy="494025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10</a:t>
                </a:r>
              </a:p>
            </p:txBody>
          </p:sp>
          <p:sp>
            <p:nvSpPr>
              <p:cNvPr id="44" name="Text Placeholder 7"/>
              <p:cNvSpPr txBox="1">
                <a:spLocks/>
              </p:cNvSpPr>
              <p:nvPr/>
            </p:nvSpPr>
            <p:spPr>
              <a:xfrm flipH="1">
                <a:off x="6289310" y="4998512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noProof="1"/>
                  <a:t>5</a:t>
                </a:r>
              </a:p>
            </p:txBody>
          </p:sp>
          <p:sp>
            <p:nvSpPr>
              <p:cNvPr id="73" name="Down Arrow 72"/>
              <p:cNvSpPr/>
              <p:nvPr/>
            </p:nvSpPr>
            <p:spPr bwMode="auto">
              <a:xfrm rot="10800000">
                <a:off x="6821939" y="3803942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" name="Multiplication Sign 30"/>
              <p:cNvSpPr/>
              <p:nvPr/>
            </p:nvSpPr>
            <p:spPr>
              <a:xfrm flipH="1">
                <a:off x="6316966" y="4073097"/>
                <a:ext cx="1386688" cy="1217019"/>
              </a:xfrm>
              <a:prstGeom prst="mathMultiply">
                <a:avLst/>
              </a:prstGeom>
              <a:solidFill>
                <a:schemeClr val="tx1">
                  <a:alpha val="3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7" name="Content Placeholder 2"/>
            <p:cNvSpPr txBox="1">
              <a:spLocks/>
            </p:cNvSpPr>
            <p:nvPr/>
          </p:nvSpPr>
          <p:spPr>
            <a:xfrm>
              <a:off x="6045080" y="6002848"/>
              <a:ext cx="1295400" cy="641911"/>
            </a:xfrm>
            <a:prstGeom prst="rect">
              <a:avLst/>
            </a:prstGeom>
          </p:spPr>
          <p:txBody>
            <a:bodyPr vert="horz" lIns="108000" tIns="36000" rIns="108000" bIns="36000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Pop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857600" y="3733801"/>
            <a:ext cx="1600200" cy="2906477"/>
            <a:chOff x="8856012" y="3733800"/>
            <a:chExt cx="1600200" cy="2906477"/>
          </a:xfrm>
        </p:grpSpPr>
        <p:grpSp>
          <p:nvGrpSpPr>
            <p:cNvPr id="9" name="Group 8"/>
            <p:cNvGrpSpPr/>
            <p:nvPr/>
          </p:nvGrpSpPr>
          <p:grpSpPr>
            <a:xfrm>
              <a:off x="8856012" y="3733800"/>
              <a:ext cx="1600200" cy="2351958"/>
              <a:chOff x="9259440" y="3800425"/>
              <a:chExt cx="1600200" cy="2351958"/>
            </a:xfrm>
          </p:grpSpPr>
          <p:sp>
            <p:nvSpPr>
              <p:cNvPr id="69" name="Text Placeholder 7"/>
              <p:cNvSpPr txBox="1">
                <a:spLocks/>
              </p:cNvSpPr>
              <p:nvPr/>
            </p:nvSpPr>
            <p:spPr>
              <a:xfrm flipH="1">
                <a:off x="9259440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noProof="1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9363011" y="4442398"/>
                <a:ext cx="1410568" cy="1627075"/>
                <a:chOff x="9363011" y="4442398"/>
                <a:chExt cx="1410568" cy="1627075"/>
              </a:xfrm>
            </p:grpSpPr>
            <p:sp>
              <p:nvSpPr>
                <p:cNvPr id="70" name="Text Placeholder 7"/>
                <p:cNvSpPr txBox="1">
                  <a:spLocks/>
                </p:cNvSpPr>
                <p:nvPr/>
              </p:nvSpPr>
              <p:spPr>
                <a:xfrm flipH="1">
                  <a:off x="9363011" y="5575448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2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71" name="Text Placeholder 7"/>
                <p:cNvSpPr txBox="1">
                  <a:spLocks/>
                </p:cNvSpPr>
                <p:nvPr/>
              </p:nvSpPr>
              <p:spPr>
                <a:xfrm flipH="1">
                  <a:off x="9363011" y="4442398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72" name="Text Placeholder 7"/>
                <p:cNvSpPr txBox="1">
                  <a:spLocks/>
                </p:cNvSpPr>
                <p:nvPr/>
              </p:nvSpPr>
              <p:spPr>
                <a:xfrm flipH="1">
                  <a:off x="9363011" y="4998512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2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noProof="1"/>
                    <a:t>5</a:t>
                  </a:r>
                </a:p>
              </p:txBody>
            </p:sp>
          </p:grpSp>
          <p:sp>
            <p:nvSpPr>
              <p:cNvPr id="75" name="Down Arrow 74"/>
              <p:cNvSpPr/>
              <p:nvPr/>
            </p:nvSpPr>
            <p:spPr bwMode="auto">
              <a:xfrm rot="10800000">
                <a:off x="9895640" y="3800425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8" name="Content Placeholder 2"/>
            <p:cNvSpPr txBox="1">
              <a:spLocks/>
            </p:cNvSpPr>
            <p:nvPr/>
          </p:nvSpPr>
          <p:spPr>
            <a:xfrm>
              <a:off x="9019925" y="5998366"/>
              <a:ext cx="1295400" cy="641911"/>
            </a:xfrm>
            <a:prstGeom prst="rect">
              <a:avLst/>
            </a:prstGeom>
          </p:spPr>
          <p:txBody>
            <a:bodyPr vert="horz" lIns="108000" tIns="36000" rIns="108000" bIns="36000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tx2">
                      <a:lumMod val="75000"/>
                    </a:schemeClr>
                  </a:solidFill>
                </a:rPr>
                <a:t>Peek</a:t>
              </a:r>
            </a:p>
          </p:txBody>
        </p:sp>
      </p:grpSp>
      <p:sp>
        <p:nvSpPr>
          <p:cNvPr id="32" name="Slide Number">
            <a:extLst>
              <a:ext uri="{FF2B5EF4-FFF2-40B4-BE49-F238E27FC236}">
                <a16:creationId xmlns:a16="http://schemas.microsoft.com/office/drawing/2014/main" id="{DF43E0FC-BBD1-41BA-A390-8BF0E673169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40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7"/>
          <p:cNvSpPr txBox="1">
            <a:spLocks/>
          </p:cNvSpPr>
          <p:nvPr/>
        </p:nvSpPr>
        <p:spPr>
          <a:xfrm>
            <a:off x="4876799" y="2944743"/>
            <a:ext cx="1828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120995" y="149694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/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2115185" y="149694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2115185" y="1500312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800" b="1" kern="1200">
                <a:solidFill>
                  <a:schemeClr val="bg2"/>
                </a:solidFill>
                <a:latin typeface="+mj-lt"/>
                <a:ea typeface="+mn-ea"/>
                <a:cs typeface="Consolas" panose="020B0609020204030204" pitchFamily="49" charset="0"/>
              </a:rPr>
              <a:t>Push() – Adds an Element On Top of the Stack</a:t>
            </a:r>
            <a:endParaRPr lang="en-US" sz="3800" b="1" kern="1200" dirty="0">
              <a:solidFill>
                <a:schemeClr val="bg2"/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0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6639875" y="3356223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76800" y="3008273"/>
            <a:ext cx="1828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Stack&lt;int&gt;</a:t>
            </a:r>
            <a:endParaRPr lang="en-US" sz="2000" dirty="0"/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CA47388F-74F9-4570-9F60-955403CD2B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929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117E-6 2.22222E-6 L 0.11773 2.22222E-6 C 0.16983 2.22222E-6 0.23547 0.14074 0.23547 0.25625 L 0.23547 0.51528 " pathEditMode="relative" rAng="0" ptsTypes="AAAA">
                                      <p:cBhvr>
                                        <p:cTn id="1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4" y="2576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117E-6 -4.81481E-6 L 0.11773 -4.81481E-6 C 0.1697 -4.81481E-6 0.23547 0.11343 0.23547 0.20625 L 0.23547 0.41528 " pathEditMode="relative" rAng="0" ptsTypes="AAAA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4" y="2076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3217E-6 -4.81481E-6 L 0.11747 -4.81481E-6 C 0.16944 -4.81481E-6 0.23495 0.08542 0.23495 0.15602 L 0.23495 0.31528 " pathEditMode="relative" rAng="0" ptsTypes="AAAA">
                                      <p:cBhvr>
                                        <p:cTn id="3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1576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9" grpId="0" animBg="1"/>
      <p:bldP spid="9" grpId="1" animBg="1"/>
      <p:bldP spid="10" grpId="0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7"/>
          <p:cNvSpPr txBox="1">
            <a:spLocks/>
          </p:cNvSpPr>
          <p:nvPr/>
        </p:nvSpPr>
        <p:spPr>
          <a:xfrm>
            <a:off x="4876799" y="2944743"/>
            <a:ext cx="1828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4984795" y="3656697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4984796" y="4345218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4984797" y="503262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9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800" b="1" kern="1200">
                <a:solidFill>
                  <a:schemeClr val="bg2"/>
                </a:solidFill>
                <a:latin typeface="+mj-lt"/>
                <a:ea typeface="+mn-ea"/>
                <a:cs typeface="Consolas" panose="020B0609020204030204" pitchFamily="49" charset="0"/>
              </a:rPr>
              <a:t>Pop() – Returns and Removes the Last Element</a:t>
            </a:r>
            <a:endParaRPr lang="en-US" sz="3800" b="1" kern="1200" dirty="0">
              <a:solidFill>
                <a:schemeClr val="bg2"/>
              </a:solidFill>
              <a:latin typeface="+mj-lt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639875" y="335352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3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8534399" y="3335439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8534399" y="332574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76800" y="3012440"/>
            <a:ext cx="1828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/>
              <a:t>Stack&lt;int&gt;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4A390A45-05D6-4833-BB87-A1BF287A0D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190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3.7037E-7 L -0.00052 -0.16019 C -0.00052 -0.23056 0.0775 -0.32014 0.14197 -0.32014 L 0.28745 -0.32014 " pathEditMode="relative" rAng="16200000" ptsTypes="AAAA">
                                      <p:cBhvr>
                                        <p:cTn id="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1599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2.59259E-6 L -0.00052 -0.21041 C -0.00052 -0.30301 0.07867 -0.42222 0.14288 -0.42222 L 0.28732 -0.42222 " pathEditMode="relative" rAng="16200000" ptsTypes="AAAA">
                                      <p:cBhvr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2111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24" grpId="0" animBg="1"/>
      <p:bldP spid="25" grpId="0" animBg="1"/>
      <p:bldP spid="26" grpId="0" animBg="1"/>
      <p:bldP spid="2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7"/>
          <p:cNvSpPr txBox="1">
            <a:spLocks/>
          </p:cNvSpPr>
          <p:nvPr/>
        </p:nvSpPr>
        <p:spPr>
          <a:xfrm>
            <a:off x="8534399" y="3335903"/>
            <a:ext cx="2074228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1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4876799" y="2944743"/>
            <a:ext cx="1828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4984797" y="503262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76800" y="3012440"/>
            <a:ext cx="1828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dirty="0"/>
              <a:t>Stack&lt;int&gt;</a:t>
            </a: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639875" y="3356223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4986020" y="503262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95998" y="-9525"/>
            <a:ext cx="9577597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1">
              <a:lnSpc>
                <a:spcPct val="90000"/>
              </a:lnSpc>
              <a:spcBef>
                <a:spcPct val="0"/>
              </a:spcBef>
            </a:pPr>
            <a:r>
              <a:rPr lang="en-US" sz="3800" b="1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Peek() </a:t>
            </a:r>
            <a:r>
              <a:rPr lang="bg-BG" sz="3800" b="1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-</a:t>
            </a:r>
            <a:r>
              <a:rPr lang="en-US" sz="3800" b="1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 Returns the Last Element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6EC152A9-3CB2-4CA5-9031-A56DF39469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35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0162 L -0.00065 -0.24027 C -0.00065 -0.34722 0.06148 -0.47939 0.11188 -0.47939 L 0.22428 -0.47939 " pathEditMode="relative" rAng="16200000" ptsTypes="AAAA">
                                      <p:cBhvr>
                                        <p:cTn id="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40" y="-2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2467" y="1150939"/>
            <a:ext cx="11804650" cy="5570537"/>
          </a:xfrm>
        </p:spPr>
        <p:txBody>
          <a:bodyPr/>
          <a:lstStyle/>
          <a:p>
            <a:r>
              <a:rPr lang="en-US" sz="3600" dirty="0"/>
              <a:t>Create a program that:</a:t>
            </a:r>
          </a:p>
          <a:p>
            <a:pPr lvl="1"/>
            <a:r>
              <a:rPr lang="en-US" sz="3400" dirty="0"/>
              <a:t>Reads an input string</a:t>
            </a:r>
          </a:p>
          <a:p>
            <a:pPr lvl="1"/>
            <a:r>
              <a:rPr lang="en-US" sz="3400" b="1" dirty="0"/>
              <a:t>Reverses</a:t>
            </a:r>
            <a:r>
              <a:rPr lang="en-US" sz="3400" dirty="0"/>
              <a:t> its letters backwards using a </a:t>
            </a:r>
            <a:r>
              <a:rPr lang="en-US" sz="3400" b="1" dirty="0"/>
              <a:t>stack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295400" y="3511849"/>
            <a:ext cx="22860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I Love C#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4474365" y="3511849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#C evoL I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3790953" y="3631146"/>
            <a:ext cx="473861" cy="3461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295400" y="4584628"/>
            <a:ext cx="40005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Stacks and Queues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288833" y="4584628"/>
            <a:ext cx="402991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seueuQ dna skcatS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5567675" y="4703899"/>
            <a:ext cx="473861" cy="3462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F7128F-D96E-49C5-BCB9-82BAECC2080B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u="sng" dirty="0">
                <a:hlinkClick r:id="rId2"/>
              </a:rPr>
              <a:t>https://judge.softuni.bg/Contests/1445/Stacks-and-Queues-Lab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F8005B43-B032-45D7-9B3B-0874E3E5B6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91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4143</TotalTime>
  <Words>1850</Words>
  <Application>Microsoft Office PowerPoint</Application>
  <PresentationFormat>Widescreen</PresentationFormat>
  <Paragraphs>377</Paragraphs>
  <Slides>33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Wingdings 2</vt:lpstr>
      <vt:lpstr>SoftUni</vt:lpstr>
      <vt:lpstr>Stacks and Queues</vt:lpstr>
      <vt:lpstr>Table of Content</vt:lpstr>
      <vt:lpstr>Have a Question?</vt:lpstr>
      <vt:lpstr>The "Stack" Data Structure</vt:lpstr>
      <vt:lpstr>Stack – Abstract Data Type</vt:lpstr>
      <vt:lpstr>Push() – Adds an Element On Top of the Stack</vt:lpstr>
      <vt:lpstr>Pop() – Returns and Removes the Last Element</vt:lpstr>
      <vt:lpstr>PowerPoint Presentation</vt:lpstr>
      <vt:lpstr>Problem: Reverse a String</vt:lpstr>
      <vt:lpstr>Solution: Reverse Strings</vt:lpstr>
      <vt:lpstr>Stack – Utility Methods</vt:lpstr>
      <vt:lpstr>Problem: Stack Sum</vt:lpstr>
      <vt:lpstr>Solution: Stack Sum (1)</vt:lpstr>
      <vt:lpstr>Solution: Stack Sum (2)</vt:lpstr>
      <vt:lpstr>Problem: Matching Brackets</vt:lpstr>
      <vt:lpstr>Solution: Matching Brackets </vt:lpstr>
      <vt:lpstr>The "Queue" Data Structure</vt:lpstr>
      <vt:lpstr>Queue – Abstract Data Type</vt:lpstr>
      <vt:lpstr>Enqueue() – Adds an Element to the Front</vt:lpstr>
      <vt:lpstr>Dequeue() – Returns and Removes the First Element</vt:lpstr>
      <vt:lpstr>Peek() – Returns the First Element</vt:lpstr>
      <vt:lpstr>Queue – Utility Methods</vt:lpstr>
      <vt:lpstr>Problem: Hot Potato</vt:lpstr>
      <vt:lpstr>Hot Potato: Illustration</vt:lpstr>
      <vt:lpstr>Solution: Hot Potato</vt:lpstr>
      <vt:lpstr>Problem: Traffic Jam</vt:lpstr>
      <vt:lpstr>Solution: Traffic Jam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Advanced - Stacks and Queues</dc:title>
  <dc:subject>C# Advanced – Practical Training Course @ SoftUni</dc:subject>
  <dc:creator>Software University</dc:creator>
  <cp:keywords>C# Advanced; C#; Advanced;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Svetlin Nakov</cp:lastModifiedBy>
  <cp:revision>99</cp:revision>
  <dcterms:created xsi:type="dcterms:W3CDTF">2018-05-23T13:08:44Z</dcterms:created>
  <dcterms:modified xsi:type="dcterms:W3CDTF">2022-05-11T17:47:10Z</dcterms:modified>
  <cp:category>programming;education;software engineering;software development</cp:category>
</cp:coreProperties>
</file>