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32"/>
  </p:notesMasterIdLst>
  <p:handoutMasterIdLst>
    <p:handoutMasterId r:id="rId33"/>
  </p:handoutMasterIdLst>
  <p:sldIdLst>
    <p:sldId id="291" r:id="rId2"/>
    <p:sldId id="292" r:id="rId3"/>
    <p:sldId id="293" r:id="rId4"/>
    <p:sldId id="494" r:id="rId5"/>
    <p:sldId id="495" r:id="rId6"/>
    <p:sldId id="496" r:id="rId7"/>
    <p:sldId id="497" r:id="rId8"/>
    <p:sldId id="498" r:id="rId9"/>
    <p:sldId id="499" r:id="rId10"/>
    <p:sldId id="500" r:id="rId11"/>
    <p:sldId id="501" r:id="rId12"/>
    <p:sldId id="502" r:id="rId13"/>
    <p:sldId id="503" r:id="rId14"/>
    <p:sldId id="504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401" r:id="rId29"/>
    <p:sldId id="405" r:id="rId30"/>
    <p:sldId id="4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5749D0A-1808-4705-B392-64A155A8C55F}">
          <p14:sldIdLst>
            <p14:sldId id="291"/>
            <p14:sldId id="292"/>
            <p14:sldId id="293"/>
          </p14:sldIdLst>
        </p14:section>
        <p14:section name="Isolating Behaviors" id="{92A9E558-C015-4765-B604-D7CB93F1D9B0}">
          <p14:sldIdLst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</p14:sldIdLst>
        </p14:section>
        <p14:section name="Mocking" id="{7FBDF911-AE9F-4490-8739-811EC5C3D7FB}">
          <p14:sldIdLst>
            <p14:sldId id="504"/>
            <p14:sldId id="294"/>
            <p14:sldId id="295"/>
            <p14:sldId id="296"/>
            <p14:sldId id="297"/>
            <p14:sldId id="298"/>
          </p14:sldIdLst>
        </p14:section>
        <p14:section name="Test Driven Development" id="{3B591B8A-306F-442B-A9BE-BC3A95810EC7}">
          <p14:sldIdLst>
            <p14:sldId id="299"/>
            <p14:sldId id="300"/>
            <p14:sldId id="301"/>
            <p14:sldId id="302"/>
            <p14:sldId id="303"/>
            <p14:sldId id="304"/>
            <p14:sldId id="305"/>
          </p14:sldIdLst>
        </p14:section>
        <p14:section name="Conclusion" id="{D44D347D-41E2-468D-BCF5-CFB94A0616B3}">
          <p14:sldIdLst>
            <p14:sldId id="306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850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060F9-638F-466D-87B9-CBF4F62241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1572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E4C6B75-0E7D-43A6-82D0-9E575950EF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8414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1D07364-1FD8-445D-9608-869B3BEB15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54905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E1336F9-E9D2-437C-BEAB-E43C1026EA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3250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4B516F2-09A4-4706-86DD-2955713E91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12297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CB98496-6B13-4A1E-BFC2-E146D29CBB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8199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45C9667-2E0E-4A74-BDF2-169293D531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06214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BB4A0D6-5845-48BB-AAD4-D56F6EC302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703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36B24A8-EC32-4DFD-856D-7078873B51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65124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1404028-078F-440D-8A09-806A8F2E93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071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4F12D2D-867E-4FCA-85A8-A0D9DDD2FB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7425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2DC0A45-7701-4C2B-B5E5-2D7A3BC827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83525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07A65D9-83ED-4404-B50E-8D5755FF77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0404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684CF77-A19F-4C74-87C2-B0A948DD73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7801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Moq</a:t>
            </a:r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Moq</a:t>
            </a:r>
            <a:r>
              <a:rPr lang="en-US" noProof="1"/>
              <a:t> (pronounced "Mock You") is an open-source mocking framework</a:t>
            </a:r>
          </a:p>
          <a:p>
            <a:pPr lvl="1"/>
            <a:r>
              <a:rPr lang="en-US" noProof="1"/>
              <a:t>Facilitates the mocking process by providing an API for creating fake objects (mocks)</a:t>
            </a:r>
          </a:p>
          <a:p>
            <a:pPr lvl="1"/>
            <a:r>
              <a:rPr lang="en-US" noProof="1"/>
              <a:t>No need to create fake classes for every possible test scenario</a:t>
            </a:r>
          </a:p>
          <a:p>
            <a:pPr lvl="1"/>
            <a:r>
              <a:rPr lang="en-US" noProof="1"/>
              <a:t>Can mock almost any type, not just interfaces</a:t>
            </a:r>
          </a:p>
          <a:p>
            <a:pPr lvl="2"/>
            <a:r>
              <a:rPr lang="en-US" noProof="1"/>
              <a:t>E.g.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noProof="1"/>
              <a:t>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C88593A-6881-45E5-95DB-5485D358C3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8739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9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2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5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3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89426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99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32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1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426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9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403585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5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4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searchsoftwarequality.techtarget.com/definition/regression-testing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Learn the "Test First" Approach to Coding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and Test-Driven Development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567774"/>
            <a:ext cx="2335508" cy="229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73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3D0B3F0A-CC61-4EE5-AC82-DA14197271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(2)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219200" y="4480415"/>
            <a:ext cx="9753600" cy="16935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class Axe :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IWeapon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public void attack(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ITarget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target) { …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9200" y="1700444"/>
            <a:ext cx="9753600" cy="24313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Hero(String name,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IWeapon weapon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this.name = name;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this.experience = 0;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this.weapon = weapon;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215FCD29-EA80-4162-9579-9763DE9CD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1000" y="2317043"/>
            <a:ext cx="2819994" cy="1198152"/>
          </a:xfrm>
          <a:prstGeom prst="wedgeRoundRectCallout">
            <a:avLst>
              <a:gd name="adj1" fmla="val -56315"/>
              <a:gd name="adj2" fmla="val -456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Dependency Injection through the constructor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370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8C8A932-1318-4610-8B2A-17E75AD99B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(3)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11000" y="2214000"/>
            <a:ext cx="10093654" cy="32690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FakeTarget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ITarget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void TakeAttack(int attackPoints) { …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int Health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 0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int GiveExperience() {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20;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bool IsDead() {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true;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Implement FakeWeapon</a:t>
            </a:r>
          </a:p>
        </p:txBody>
      </p:sp>
    </p:spTree>
    <p:extLst>
      <p:ext uri="{BB962C8B-B14F-4D97-AF65-F5344CB8AC3E}">
        <p14:creationId xmlns:p14="http://schemas.microsoft.com/office/powerpoint/2010/main" val="2065582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65C0BB0-7552-4F0E-98EB-A97D32F89B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(4)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6964" y="1674000"/>
            <a:ext cx="11126066" cy="4427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private const string HeroName = "Pesho";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[Test]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void HeroGainsExperienceAfterAttackIfTargetDies()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ITarget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fakeTarget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= new FakeTarget();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IWeapon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fakeWeapon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= new FakeWeapon();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GB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Hero hero = new Hero(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HeroName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fakeWeapon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hero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.attack(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fakeTarget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); 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Assert…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90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FDD1AD36-3A35-40F8-AF09-D03F108F09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Not readable, cumbersome and has too much boilerplate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Fake Implementations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45258" y="1929864"/>
            <a:ext cx="10840496" cy="4645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void TestRequiresFakeImplementationOfBigInterface()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Arrange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Database db = new BankDatabase()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Too many methods…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GB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AccountManager manager = new AccountManager(db);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Act…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Assert…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466000" y="3699000"/>
            <a:ext cx="2667000" cy="990600"/>
          </a:xfrm>
          <a:prstGeom prst="wedgeRoundRectCallout">
            <a:avLst>
              <a:gd name="adj1" fmla="val -65669"/>
              <a:gd name="adj2" fmla="val -1674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Not suitable for big interfaces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098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Mocking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00" y="1449000"/>
            <a:ext cx="2429999" cy="242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75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DA39862E-956E-4881-97C7-4B7D575AC0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Mock objects </a:t>
            </a:r>
            <a:r>
              <a:rPr lang="en-US" b="1" dirty="0">
                <a:solidFill>
                  <a:schemeClr val="bg1"/>
                </a:solidFill>
              </a:rPr>
              <a:t>simulate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of real objects</a:t>
            </a:r>
          </a:p>
          <a:p>
            <a:pPr lvl="1"/>
            <a:r>
              <a:rPr lang="en-US" dirty="0"/>
              <a:t>The object supplies non-deterministic results  -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</a:p>
          <a:p>
            <a:pPr lvl="1"/>
            <a:r>
              <a:rPr lang="en-US" dirty="0"/>
              <a:t>It has states that are difficult to create or reproduce - </a:t>
            </a:r>
            <a:r>
              <a:rPr lang="en-US" b="1" dirty="0">
                <a:solidFill>
                  <a:schemeClr val="bg1"/>
                </a:solidFill>
              </a:rPr>
              <a:t>Network</a:t>
            </a:r>
          </a:p>
          <a:p>
            <a:pPr lvl="1"/>
            <a:r>
              <a:rPr lang="en-US" dirty="0"/>
              <a:t>It is slow -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</a:p>
          <a:p>
            <a:pPr lvl="1"/>
            <a:r>
              <a:rPr lang="en-US" dirty="0"/>
              <a:t>It does not yet exist or may change behavior</a:t>
            </a:r>
          </a:p>
          <a:p>
            <a:pPr lvl="1"/>
            <a:r>
              <a:rPr lang="en-US" dirty="0"/>
              <a:t>It would have to include information and methods exclusively </a:t>
            </a:r>
            <a:br>
              <a:rPr lang="en-US" dirty="0"/>
            </a:br>
            <a:r>
              <a:rPr lang="en-US" dirty="0"/>
              <a:t>for testing purposes (and not for its actual task)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Mocking</a:t>
            </a:r>
          </a:p>
        </p:txBody>
      </p:sp>
    </p:spTree>
    <p:extLst>
      <p:ext uri="{BB962C8B-B14F-4D97-AF65-F5344CB8AC3E}">
        <p14:creationId xmlns:p14="http://schemas.microsoft.com/office/powerpoint/2010/main" val="3370757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85EA4845-473B-43A8-A703-479937FA38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7027" y="1196125"/>
            <a:ext cx="11818096" cy="5201066"/>
          </a:xfrm>
        </p:spPr>
        <p:txBody>
          <a:bodyPr/>
          <a:lstStyle/>
          <a:p>
            <a:r>
              <a:rPr lang="en-US" noProof="1"/>
              <a:t>Moq</a:t>
            </a:r>
            <a:r>
              <a:rPr lang="en-US" dirty="0"/>
              <a:t> provides us with an easy way of </a:t>
            </a:r>
            <a:r>
              <a:rPr lang="en-US" b="1" dirty="0">
                <a:solidFill>
                  <a:schemeClr val="bg1"/>
                </a:solidFill>
              </a:rPr>
              <a:t>creating mock objects</a:t>
            </a:r>
          </a:p>
          <a:p>
            <a:pPr lvl="1"/>
            <a:r>
              <a:rPr lang="en-US" dirty="0"/>
              <a:t>Simple to use</a:t>
            </a:r>
          </a:p>
          <a:p>
            <a:pPr lvl="1"/>
            <a:r>
              <a:rPr lang="en-US" dirty="0"/>
              <a:t>Strongly typed </a:t>
            </a:r>
          </a:p>
          <a:p>
            <a:pPr lvl="1"/>
            <a:r>
              <a:rPr lang="en-US" dirty="0"/>
              <a:t>Minimalistic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Moq Library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97887" y="4104000"/>
            <a:ext cx="9836375" cy="9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Mock&lt;IContainer&gt;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mockContainer =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Mock&lt;IContainer&gt;()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Mock&lt;ICustomerView&gt;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mockView =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Mock&lt;ICustomerView&gt;()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08972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1C20A60E-632E-4DD6-A92F-938CA8828A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Mocking Example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36000" y="2169000"/>
            <a:ext cx="9540000" cy="3538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Mock&lt;ITarget&gt;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fakeTarget = new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Mock&lt;ITarget&gt;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fakeTarget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(p =&gt; p.TakeAttack(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IsAny&lt;int&gt;()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Callback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(() =&gt; hero.Weapon.DurabilityPoints -= 1);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fakeTarget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(p =&gt; p.Health)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(0);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061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D694C1DF-4CBD-4FE1-A405-7D293B6E70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Include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Moq</a:t>
            </a:r>
            <a:r>
              <a:rPr lang="en-US" dirty="0"/>
              <a:t> in the project </a:t>
            </a:r>
          </a:p>
          <a:p>
            <a:r>
              <a:rPr lang="en-US" dirty="0"/>
              <a:t>Mock fakes from previous problem</a:t>
            </a:r>
          </a:p>
          <a:p>
            <a:r>
              <a:rPr lang="en-US" dirty="0"/>
              <a:t>Test if hero </a:t>
            </a:r>
            <a:r>
              <a:rPr lang="en-US" b="1" dirty="0">
                <a:solidFill>
                  <a:schemeClr val="bg1"/>
                </a:solidFill>
              </a:rPr>
              <a:t>gains XP</a:t>
            </a:r>
            <a:r>
              <a:rPr lang="en-US" dirty="0"/>
              <a:t> when </a:t>
            </a:r>
            <a:r>
              <a:rPr lang="en-US" b="1" dirty="0">
                <a:solidFill>
                  <a:schemeClr val="bg1"/>
                </a:solidFill>
              </a:rPr>
              <a:t>target dies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Mocking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000" y="1876661"/>
            <a:ext cx="3150000" cy="416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79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44F46437-D945-4F57-A1B0-D06C082500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Mocking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463" y="1379576"/>
            <a:ext cx="10840496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void HeroGainsExperienceAfterAttackIfTargetDies()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Mock&lt;ITarget&gt;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fakeTarget = new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Mock&lt;ITarget&gt;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fakeTarget.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(p =&gt; p.Health).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(0);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fakeTarget.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(p =&gt; p.GiveExperience()).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(20);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fakeTarget.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(p =&gt; p.IsDead()).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(true);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Mock&lt;IWeapon&gt;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fakeWeapon = new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Mock&lt;IWeapon&gt;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Hero hero = new Hero("Pesho", fakeWeapon.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hero.Attack(fakeTarget.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Assert.That(hero.Experience, Is.EqualTo(20));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9999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D53F89AB-46FF-4196-B90B-0E746B406F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Isolating Behaviors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Mocking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Test-Driven Development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3400" dirty="0"/>
              <a:t>Reasons to use TDD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3400" dirty="0"/>
              <a:t>Myths and Misconceptions</a:t>
            </a:r>
            <a:br>
              <a:rPr lang="en-US" sz="3400" dirty="0"/>
            </a:br>
            <a:r>
              <a:rPr lang="en-US" sz="3400" dirty="0"/>
              <a:t>about TDD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57830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404000"/>
            <a:ext cx="2393095" cy="239309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AE0EBF6-CD2A-4D38-BE53-2084A6967B7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Test-Driven Development</a:t>
            </a:r>
          </a:p>
        </p:txBody>
      </p:sp>
    </p:spTree>
    <p:extLst>
      <p:ext uri="{BB962C8B-B14F-4D97-AF65-F5344CB8AC3E}">
        <p14:creationId xmlns:p14="http://schemas.microsoft.com/office/powerpoint/2010/main" val="805968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r>
              <a:rPr lang="bg-BG" dirty="0"/>
              <a:t>"</a:t>
            </a:r>
            <a:r>
              <a:rPr lang="en-US" b="1" dirty="0">
                <a:solidFill>
                  <a:schemeClr val="bg1"/>
                </a:solidFill>
              </a:rPr>
              <a:t>Code First</a:t>
            </a:r>
            <a:r>
              <a:rPr lang="bg-BG" dirty="0"/>
              <a:t>"</a:t>
            </a:r>
            <a:r>
              <a:rPr lang="en-US" dirty="0"/>
              <a:t> (code and test) approach</a:t>
            </a:r>
          </a:p>
          <a:p>
            <a:pPr lvl="1"/>
            <a:r>
              <a:rPr lang="en-US" dirty="0"/>
              <a:t>Classical approach</a:t>
            </a:r>
          </a:p>
          <a:p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Test First</a:t>
            </a:r>
            <a:r>
              <a:rPr lang="en-US" dirty="0"/>
              <a:t>" approach</a:t>
            </a:r>
          </a:p>
          <a:p>
            <a:pPr lvl="1"/>
            <a:r>
              <a:rPr lang="en-US" dirty="0"/>
              <a:t>Test-driven development (TDD)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Testing Approaches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030" y="3842422"/>
            <a:ext cx="2917970" cy="2286578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AF8C38CF-2FF3-4B9C-9DE5-8B92BB442A3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079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1451B22C-5A71-4D42-B676-67102F6F76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and Test Approach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974234" y="2521226"/>
            <a:ext cx="4704124" cy="52863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Write code</a:t>
            </a:r>
            <a:endParaRPr lang="bg-BG" dirty="0">
              <a:effectLst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974234" y="3600726"/>
            <a:ext cx="4704124" cy="52863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Write unit test</a:t>
            </a:r>
            <a:endParaRPr lang="bg-BG" dirty="0">
              <a:effectLst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974234" y="4680226"/>
            <a:ext cx="4704124" cy="52863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Run and succeed</a:t>
            </a:r>
            <a:endParaRPr lang="bg-BG" dirty="0">
              <a:effectLst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8446509" y="2160864"/>
            <a:ext cx="0" cy="3600450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8584056" y="5040589"/>
            <a:ext cx="15892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000" b="1" dirty="0"/>
              <a:t>Time flow</a:t>
            </a:r>
            <a:endParaRPr kumimoji="0" lang="bg-BG" sz="2000" b="1" dirty="0"/>
          </a:p>
        </p:txBody>
      </p:sp>
    </p:spTree>
    <p:extLst>
      <p:ext uri="{BB962C8B-B14F-4D97-AF65-F5344CB8AC3E}">
        <p14:creationId xmlns:p14="http://schemas.microsoft.com/office/powerpoint/2010/main" val="1472134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F3508C-4FA3-4DD6-B8A8-065E0EC9A1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Test-Driven Development Approach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3D6418-C47E-4768-976E-8A277275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480" y="1450157"/>
            <a:ext cx="4981039" cy="494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149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">
            <a:extLst>
              <a:ext uri="{FF2B5EF4-FFF2-40B4-BE49-F238E27FC236}">
                <a16:creationId xmlns:a16="http://schemas.microsoft.com/office/drawing/2014/main" id="{C6600A3A-E674-476C-B5B6-BEE7EB061B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Test-Driven Development (TDD)</a:t>
            </a:r>
            <a:endParaRPr lang="en-US" dirty="0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446230" y="2087562"/>
            <a:ext cx="6045743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Pick </a:t>
            </a:r>
            <a:r>
              <a:rPr lang="bg-BG" dirty="0">
                <a:effectLst/>
              </a:rPr>
              <a:t>а </a:t>
            </a:r>
            <a:r>
              <a:rPr lang="en-US" dirty="0">
                <a:effectLst/>
              </a:rPr>
              <a:t>test</a:t>
            </a:r>
            <a:endParaRPr lang="bg-BG" dirty="0">
              <a:effectLst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2446230" y="3300547"/>
            <a:ext cx="6047858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Compile and fail</a:t>
            </a:r>
            <a:endParaRPr lang="bg-BG" dirty="0">
              <a:effectLst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446230" y="5148262"/>
            <a:ext cx="6033046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Write code to pass test </a:t>
            </a:r>
            <a:endParaRPr lang="bg-BG" dirty="0">
              <a:effectLst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446230" y="3901848"/>
            <a:ext cx="6056323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Write enough code to compile</a:t>
            </a:r>
            <a:endParaRPr lang="bg-BG" dirty="0">
              <a:effectLst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446230" y="4524375"/>
            <a:ext cx="6047858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Run test and fail</a:t>
            </a:r>
            <a:endParaRPr lang="bg-BG" dirty="0">
              <a:effectLst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46230" y="1366837"/>
            <a:ext cx="6045743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Create a test</a:t>
            </a:r>
            <a:r>
              <a:rPr lang="bg-BG" dirty="0">
                <a:effectLst/>
              </a:rPr>
              <a:t> </a:t>
            </a:r>
            <a:r>
              <a:rPr lang="en-US" dirty="0">
                <a:effectLst/>
              </a:rPr>
              <a:t>list</a:t>
            </a:r>
            <a:endParaRPr lang="bg-BG" dirty="0">
              <a:effectLst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9229233" y="5057327"/>
            <a:ext cx="1589203" cy="9461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Time flow</a:t>
            </a:r>
            <a:endParaRPr lang="bg-BG" dirty="0">
              <a:effectLst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446230" y="2697162"/>
            <a:ext cx="6045743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Write test</a:t>
            </a:r>
            <a:endParaRPr lang="bg-BG" dirty="0">
              <a:effectLst/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2446230" y="5795962"/>
            <a:ext cx="6033046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Remove duplication</a:t>
            </a:r>
            <a:endParaRPr lang="bg-BG" dirty="0">
              <a:effectLst/>
            </a:endParaRPr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 flipV="1">
            <a:off x="1696273" y="2377626"/>
            <a:ext cx="0" cy="37337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1679344" y="23903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1679344" y="60987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8974447" y="1295400"/>
            <a:ext cx="0" cy="5040312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8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8769" y="1125856"/>
            <a:ext cx="10321675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TDD</a:t>
            </a:r>
            <a:r>
              <a:rPr lang="en-US" dirty="0"/>
              <a:t> helps find design issues early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Avoids reworking</a:t>
            </a:r>
          </a:p>
          <a:p>
            <a:pPr>
              <a:buClr>
                <a:schemeClr val="tx1"/>
              </a:buClr>
            </a:pPr>
            <a:r>
              <a:rPr lang="en-US" dirty="0"/>
              <a:t>Writing code to satisfy a test is</a:t>
            </a:r>
            <a:r>
              <a:rPr lang="bg-BG" dirty="0"/>
              <a:t> </a:t>
            </a:r>
            <a:r>
              <a:rPr lang="en-US" dirty="0"/>
              <a:t>a focused activity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Less</a:t>
            </a:r>
            <a:r>
              <a:rPr lang="en-US" dirty="0"/>
              <a:t> chance of 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Tests</a:t>
            </a:r>
            <a:r>
              <a:rPr lang="en-US" dirty="0"/>
              <a:t> will be more </a:t>
            </a:r>
            <a:r>
              <a:rPr lang="en-US" b="1" dirty="0">
                <a:solidFill>
                  <a:schemeClr val="bg1"/>
                </a:solidFill>
              </a:rPr>
              <a:t>comprehensive</a:t>
            </a:r>
            <a:r>
              <a:rPr lang="bg-BG" dirty="0"/>
              <a:t> </a:t>
            </a:r>
            <a:r>
              <a:rPr lang="en-US" dirty="0"/>
              <a:t>than if they are written after the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TDD?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CBB36AE-FEEE-4AC4-B91C-EDC960D5B3D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5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3218B5F0-2B9D-485A-903B-FC96DC8D1A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create a 100% </a:t>
            </a:r>
            <a:r>
              <a:rPr lang="en-US" b="1" dirty="0">
                <a:hlinkClick r:id="rId2"/>
              </a:rPr>
              <a:t>regression test</a:t>
            </a:r>
            <a:r>
              <a:rPr lang="en-US" b="1" dirty="0"/>
              <a:t> </a:t>
            </a:r>
            <a:r>
              <a:rPr lang="en-US" dirty="0"/>
              <a:t>suite</a:t>
            </a:r>
          </a:p>
          <a:p>
            <a:r>
              <a:rPr lang="en-US" dirty="0"/>
              <a:t>The unit tests form 100% of your design specification</a:t>
            </a:r>
          </a:p>
          <a:p>
            <a:r>
              <a:rPr lang="en-US" dirty="0"/>
              <a:t>You only need to unit test</a:t>
            </a:r>
          </a:p>
          <a:p>
            <a:r>
              <a:rPr lang="en-US" dirty="0"/>
              <a:t>TDD is sufficient for testing</a:t>
            </a:r>
          </a:p>
          <a:p>
            <a:r>
              <a:rPr lang="en-US" dirty="0"/>
              <a:t>TDD doesn't scale (partially true)</a:t>
            </a:r>
          </a:p>
          <a:p>
            <a:pPr lvl="1"/>
            <a:r>
              <a:rPr lang="en-US" dirty="0"/>
              <a:t>Your test suite takes too long to run</a:t>
            </a:r>
          </a:p>
          <a:p>
            <a:pPr lvl="1"/>
            <a:r>
              <a:rPr lang="en-US" dirty="0"/>
              <a:t>Not all developers know how to test</a:t>
            </a:r>
          </a:p>
          <a:p>
            <a:pPr lvl="1"/>
            <a:r>
              <a:rPr lang="en-US" dirty="0"/>
              <a:t>Everyone might not be taking a TDD approach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Myths and Misconceptions</a:t>
            </a:r>
          </a:p>
        </p:txBody>
      </p:sp>
    </p:spTree>
    <p:extLst>
      <p:ext uri="{BB962C8B-B14F-4D97-AF65-F5344CB8AC3E}">
        <p14:creationId xmlns:p14="http://schemas.microsoft.com/office/powerpoint/2010/main" val="2591820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0FBA8D63-39A8-4A2C-9E7D-B4863CE7E2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Text Placeholder 1"/>
          <p:cNvSpPr txBox="1">
            <a:spLocks/>
          </p:cNvSpPr>
          <p:nvPr/>
        </p:nvSpPr>
        <p:spPr>
          <a:xfrm>
            <a:off x="697879" y="1769443"/>
            <a:ext cx="7829895" cy="49295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Code and Test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Write code, then test it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Test-Driven Development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Write tests first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Reasons to use TDD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Prevent some application design flaws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Manage complexity more easily</a:t>
            </a:r>
          </a:p>
        </p:txBody>
      </p:sp>
    </p:spTree>
    <p:extLst>
      <p:ext uri="{BB962C8B-B14F-4D97-AF65-F5344CB8AC3E}">
        <p14:creationId xmlns:p14="http://schemas.microsoft.com/office/powerpoint/2010/main" val="62021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15341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E895476-2C9B-47AF-B48B-3D6CB52828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86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69ED527A-3367-4490-B295-7516272914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csharp-advanced</a:t>
            </a:r>
            <a:endParaRPr lang="en-US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241989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F780AD80-D317-4C95-87F2-FA3955DBA5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16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463" y="1378547"/>
            <a:ext cx="3220916" cy="2544524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191EE5A5-FBD7-4AA6-B0C5-8324D0B9432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Dependencies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C410B1-345A-46C7-8875-06AB8D4E836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Isolating Behaviors</a:t>
            </a:r>
          </a:p>
        </p:txBody>
      </p:sp>
    </p:spTree>
    <p:extLst>
      <p:ext uri="{BB962C8B-B14F-4D97-AF65-F5344CB8AC3E}">
        <p14:creationId xmlns:p14="http://schemas.microsoft.com/office/powerpoint/2010/main" val="3203674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B83B4C56-AC65-4F71-89A0-87700DC928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Consider testing the following code: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 want to test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Coupling and Testing (1)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42335" y="2426873"/>
            <a:ext cx="9384236" cy="38999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class Bank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accountManager;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GB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public Bank()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this.AccountManager =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AccountManager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GB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public AccountInfo GetInfo(string id) { …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444080" y="3528855"/>
            <a:ext cx="2590800" cy="842377"/>
          </a:xfrm>
          <a:prstGeom prst="wedgeRoundRectCallout">
            <a:avLst>
              <a:gd name="adj1" fmla="val -56923"/>
              <a:gd name="adj2" fmla="val 4192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Bank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depends</a:t>
            </a:r>
            <a:r>
              <a:rPr lang="en-US" sz="2400" b="1" dirty="0">
                <a:solidFill>
                  <a:srgbClr val="FFFFFF"/>
                </a:solidFill>
              </a:rPr>
              <a:t> on </a:t>
            </a:r>
            <a:r>
              <a:rPr lang="en-US" sz="2400" b="1" noProof="1">
                <a:solidFill>
                  <a:srgbClr val="FFFFFF"/>
                </a:solidFill>
              </a:rPr>
              <a:t>AccountManager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139244" y="2082811"/>
            <a:ext cx="2362200" cy="756810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Concrete Implementation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969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4EF1422D-217F-4431-A0E9-475389FDA1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Need to find solution to </a:t>
            </a:r>
            <a:r>
              <a:rPr lang="en-US" b="1" dirty="0">
                <a:solidFill>
                  <a:schemeClr val="bg1"/>
                </a:solidFill>
              </a:rPr>
              <a:t>decouple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Coupling and Testing (2)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1295400" y="3200400"/>
            <a:ext cx="3962400" cy="1550102"/>
          </a:xfrm>
          <a:prstGeom prst="roundRect">
            <a:avLst>
              <a:gd name="adj" fmla="val 6965"/>
            </a:avLst>
          </a:prstGeom>
          <a:solidFill>
            <a:schemeClr val="tx1">
              <a:lumMod val="40000"/>
              <a:lumOff val="60000"/>
              <a:alpha val="25098"/>
            </a:schemeClr>
          </a:solidFill>
          <a:ln w="571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Bank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1852899" y="3912778"/>
            <a:ext cx="3053874" cy="575826"/>
          </a:xfrm>
          <a:prstGeom prst="roundRect">
            <a:avLst>
              <a:gd name="adj" fmla="val 6965"/>
            </a:avLst>
          </a:prstGeom>
          <a:solidFill>
            <a:schemeClr val="accent6">
              <a:lumMod val="75000"/>
              <a:alpha val="25098"/>
            </a:schemeClr>
          </a:solidFill>
          <a:ln w="571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noProof="1">
                <a:solidFill>
                  <a:schemeClr val="tx1"/>
                </a:solidFill>
                <a:latin typeface="Consolas" panose="020B0609020204030204" pitchFamily="49" charset="0"/>
              </a:rPr>
              <a:t>AccountManager</a:t>
            </a:r>
          </a:p>
        </p:txBody>
      </p:sp>
      <p:sp>
        <p:nvSpPr>
          <p:cNvPr id="19" name="Arrow: Right 18"/>
          <p:cNvSpPr/>
          <p:nvPr/>
        </p:nvSpPr>
        <p:spPr>
          <a:xfrm>
            <a:off x="5859878" y="3917007"/>
            <a:ext cx="633909" cy="37978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9871168" y="2183590"/>
            <a:ext cx="1572148" cy="492556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Interface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2025443" y="2503210"/>
            <a:ext cx="2708787" cy="593954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Bank inherits bugs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E708B34-26A3-48BD-ADA1-D4C30AF4E1F0}"/>
              </a:ext>
            </a:extLst>
          </p:cNvPr>
          <p:cNvGrpSpPr/>
          <p:nvPr/>
        </p:nvGrpSpPr>
        <p:grpSpPr>
          <a:xfrm>
            <a:off x="6934202" y="2831580"/>
            <a:ext cx="4509114" cy="2550637"/>
            <a:chOff x="6546545" y="2814777"/>
            <a:chExt cx="4509114" cy="2550637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6934202" y="4750502"/>
              <a:ext cx="3733800" cy="614912"/>
            </a:xfrm>
            <a:prstGeom prst="roundRect">
              <a:avLst>
                <a:gd name="adj" fmla="val 696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Bank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6546545" y="2814777"/>
              <a:ext cx="4509114" cy="1069971"/>
            </a:xfrm>
            <a:prstGeom prst="roundRect">
              <a:avLst>
                <a:gd name="adj" fmla="val 696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GB" sz="28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AccountManager</a:t>
              </a:r>
            </a:p>
            <a:p>
              <a:pPr algn="ctr"/>
              <a:r>
                <a:rPr lang="en-GB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+Account </a:t>
              </a:r>
              <a:r>
                <a:rPr lang="en-GB" sz="28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GetAccount</a:t>
              </a:r>
              <a:r>
                <a:rPr lang="en-GB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()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969778" y="4020499"/>
              <a:ext cx="833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uses</a:t>
              </a:r>
            </a:p>
          </p:txBody>
        </p:sp>
        <p:sp>
          <p:nvSpPr>
            <p:cNvPr id="13" name="Arrow: Up 12">
              <a:extLst>
                <a:ext uri="{FF2B5EF4-FFF2-40B4-BE49-F238E27FC236}">
                  <a16:creationId xmlns:a16="http://schemas.microsoft.com/office/drawing/2014/main" id="{7F54C32C-0BBE-4B23-A266-860A3707735D}"/>
                </a:ext>
              </a:extLst>
            </p:cNvPr>
            <p:cNvSpPr/>
            <p:nvPr/>
          </p:nvSpPr>
          <p:spPr bwMode="auto">
            <a:xfrm>
              <a:off x="8632427" y="4019573"/>
              <a:ext cx="337351" cy="523220"/>
            </a:xfrm>
            <a:prstGeom prst="up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5912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1DA31BC-6BA7-4104-8735-FEC5AFA386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Decouples classes and makes code testable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 Injection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2848" y="1806592"/>
            <a:ext cx="7967168" cy="46100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IAccountManager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Account Account { get;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class Bank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IAccountManager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accountManager;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public Bank(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IAccountManager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accountManager)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this.accountManager =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527874" y="5697219"/>
            <a:ext cx="2564110" cy="707983"/>
          </a:xfrm>
          <a:prstGeom prst="wedgeRoundRectCallout">
            <a:avLst>
              <a:gd name="adj1" fmla="val -54166"/>
              <a:gd name="adj2" fmla="val -511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Injecting dependencies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4796432" y="3213257"/>
            <a:ext cx="3065755" cy="747251"/>
          </a:xfrm>
          <a:prstGeom prst="wedgeRoundRectCallout">
            <a:avLst>
              <a:gd name="adj1" fmla="val -56039"/>
              <a:gd name="adj2" fmla="val 421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Independent from Implementation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206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24C2804C-84B8-4ECD-BA0F-B3F6695BF8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if hero </a:t>
            </a:r>
            <a:r>
              <a:rPr lang="en-US" b="1" dirty="0">
                <a:solidFill>
                  <a:schemeClr val="bg1"/>
                </a:solidFill>
              </a:rPr>
              <a:t>gains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XP</a:t>
            </a:r>
            <a:r>
              <a:rPr lang="en-US" dirty="0"/>
              <a:t> when </a:t>
            </a:r>
            <a:r>
              <a:rPr lang="en-US" b="1" dirty="0">
                <a:solidFill>
                  <a:schemeClr val="bg1"/>
                </a:solidFill>
              </a:rPr>
              <a:t>target dies</a:t>
            </a:r>
          </a:p>
          <a:p>
            <a:r>
              <a:rPr lang="en-US" dirty="0"/>
              <a:t>You need to: </a:t>
            </a:r>
          </a:p>
          <a:p>
            <a:pPr lvl="1"/>
            <a:r>
              <a:rPr lang="en-US" dirty="0"/>
              <a:t>Make </a:t>
            </a:r>
            <a:r>
              <a:rPr lang="en-US" b="1" dirty="0">
                <a:solidFill>
                  <a:schemeClr val="bg1"/>
                </a:solidFill>
              </a:rPr>
              <a:t>Hero</a:t>
            </a:r>
            <a:r>
              <a:rPr lang="en-US" dirty="0"/>
              <a:t> class </a:t>
            </a:r>
            <a:r>
              <a:rPr lang="en-US" b="1" dirty="0">
                <a:solidFill>
                  <a:schemeClr val="bg1"/>
                </a:solidFill>
              </a:rPr>
              <a:t>testable</a:t>
            </a:r>
            <a:r>
              <a:rPr lang="en-US" dirty="0"/>
              <a:t> (use </a:t>
            </a:r>
            <a:r>
              <a:rPr lang="en-US" b="1" dirty="0">
                <a:solidFill>
                  <a:schemeClr val="bg1"/>
                </a:solidFill>
              </a:rPr>
              <a:t>Dependency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Injection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Introduce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 for Axe and Dummy</a:t>
            </a:r>
          </a:p>
          <a:p>
            <a:pPr lvl="2"/>
            <a:r>
              <a:rPr lang="en-US" dirty="0"/>
              <a:t>Interface </a:t>
            </a:r>
            <a:r>
              <a:rPr lang="en-US" noProof="1"/>
              <a:t>IWeapon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Interface </a:t>
            </a:r>
            <a:r>
              <a:rPr lang="en-US" noProof="1"/>
              <a:t>ITarget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Create test using a </a:t>
            </a:r>
            <a:r>
              <a:rPr lang="en-US" b="1" dirty="0">
                <a:solidFill>
                  <a:schemeClr val="bg1"/>
                </a:solidFill>
              </a:rPr>
              <a:t>fake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Weapon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fake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Dummy</a:t>
            </a: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Fake Axe and Dummy</a:t>
            </a:r>
          </a:p>
        </p:txBody>
      </p:sp>
    </p:spTree>
    <p:extLst>
      <p:ext uri="{BB962C8B-B14F-4D97-AF65-F5344CB8AC3E}">
        <p14:creationId xmlns:p14="http://schemas.microsoft.com/office/powerpoint/2010/main" val="827749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E011250E-2DEE-4E1E-BA4A-E1B338F924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(1)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788060" y="3755374"/>
            <a:ext cx="6367940" cy="29001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Itarget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void TakeAttack(int attackPoints);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int Health { get;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int GiveExperience();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bool IsDead();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61829" y="1232310"/>
            <a:ext cx="6367940" cy="24314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IWeapon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void Attack(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Target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target);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int AttackPoints { get;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int DurabilityPoints { get;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073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3822</TotalTime>
  <Words>1569</Words>
  <Application>Microsoft Office PowerPoint</Application>
  <PresentationFormat>Widescreen</PresentationFormat>
  <Paragraphs>321</Paragraphs>
  <Slides>30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1_SoftUni</vt:lpstr>
      <vt:lpstr>Mocking and Test-Driven Development</vt:lpstr>
      <vt:lpstr>Table of Contents</vt:lpstr>
      <vt:lpstr>Have a Question?</vt:lpstr>
      <vt:lpstr>Isolating Behaviors</vt:lpstr>
      <vt:lpstr>Coupling and Testing (1)</vt:lpstr>
      <vt:lpstr>Coupling and Testing (2)</vt:lpstr>
      <vt:lpstr>Dependency Injection</vt:lpstr>
      <vt:lpstr>Problem: Fake Axe and Dummy</vt:lpstr>
      <vt:lpstr>Solution: Fake Axe and Dummy (1)</vt:lpstr>
      <vt:lpstr>Solution: Fake Axe and Dummy (2)</vt:lpstr>
      <vt:lpstr>Solution: Fake Axe and Dummy (3)</vt:lpstr>
      <vt:lpstr>Solution: Fake Axe and Dummy (4)</vt:lpstr>
      <vt:lpstr>Fake Implementations</vt:lpstr>
      <vt:lpstr>Mocking</vt:lpstr>
      <vt:lpstr>Mocking</vt:lpstr>
      <vt:lpstr>Moq Library</vt:lpstr>
      <vt:lpstr>Mocking Example</vt:lpstr>
      <vt:lpstr>Problem: Mocking</vt:lpstr>
      <vt:lpstr>Solution: Mocking</vt:lpstr>
      <vt:lpstr>Test-Driven Development</vt:lpstr>
      <vt:lpstr>Unit Testing Approaches</vt:lpstr>
      <vt:lpstr>The Code and Test Approach</vt:lpstr>
      <vt:lpstr>The Test-Driven Development Approach</vt:lpstr>
      <vt:lpstr>Test-Driven Development (TDD)</vt:lpstr>
      <vt:lpstr>Why TDD?</vt:lpstr>
      <vt:lpstr>Myths and Misconceptions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Mocking and Test Driven Development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20</cp:revision>
  <dcterms:created xsi:type="dcterms:W3CDTF">2018-05-23T13:08:44Z</dcterms:created>
  <dcterms:modified xsi:type="dcterms:W3CDTF">2020-10-27T10:06:00Z</dcterms:modified>
  <cp:category>programming;education;software engineering;software development</cp:category>
</cp:coreProperties>
</file>