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0"/>
  </p:notesMasterIdLst>
  <p:handoutMasterIdLst>
    <p:handoutMasterId r:id="rId51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401" r:id="rId47"/>
    <p:sldId id="405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F75E40E-D3EB-4CD2-9791-4974F0E30CD9}">
          <p14:sldIdLst>
            <p14:sldId id="291"/>
            <p14:sldId id="292"/>
            <p14:sldId id="293"/>
          </p14:sldIdLst>
        </p14:section>
        <p14:section name="Definition" id="{C20CE31B-FB6B-4B80-AB81-3AAF17397932}">
          <p14:sldIdLst>
            <p14:sldId id="294"/>
            <p14:sldId id="295"/>
            <p14:sldId id="296"/>
            <p14:sldId id="297"/>
          </p14:sldIdLst>
        </p14:section>
        <p14:section name="Benefits &amp; Drawbacks" id="{F2963D4E-F75D-498A-9B83-4EA4D8A68D54}">
          <p14:sldIdLst>
            <p14:sldId id="298"/>
            <p14:sldId id="299"/>
            <p14:sldId id="300"/>
          </p14:sldIdLst>
        </p14:section>
        <p14:section name="Types" id="{E93C54E4-EE3D-4B3C-89DE-F1CAAB3D6809}">
          <p14:sldIdLst>
            <p14:sldId id="301"/>
            <p14:sldId id="302"/>
          </p14:sldIdLst>
        </p14:section>
        <p14:section name="Creational Patterns" id="{148CB391-4E20-4295-A7C5-4E0B536A05D1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Structural Patterns" id="{34E38197-F85B-4750-AA7D-E6A7B54144D4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Behavioral Patterns" id="{4B1E4C8E-16AD-4F71-898E-58D673C82DF2}">
          <p14:sldIdLst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Conclusion" id="{94865A8B-5B03-4E22-A16F-4CF9321D3D52}">
          <p14:sldIdLst>
            <p14:sldId id="335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5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14AFC-3CAC-449E-8C7D-EA54665A7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225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F6D71D-F653-4A58-9B8F-A33B4BC521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734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72340A-30A9-4338-A5DE-D8C486C109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081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57F8F8-F3FF-4C15-88BC-95EF8CE336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7696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CF8A4C0-B799-42B6-9BE4-A1C05B89B9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55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6D99702-423C-4449-A485-51AE54E05F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92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82E69AB-D8C8-4F34-A4B7-8515074EFF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459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B79763-4C79-4E76-A525-3D512EBE9B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2092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0074C52-5391-4496-8235-19920520F5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271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3E6184-23BB-476B-B4C8-160B43FF2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2243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CA82E05-EF82-4153-B5FC-A2B6EF1B8F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324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FA3EF19-37AF-4B5C-B8FE-DEF60E170C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7514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D805CF4-BC5D-4CE3-ADF4-9B547D87C4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058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3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6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0986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7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92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0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94866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8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2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gif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gif"/><Relationship Id="rId5" Type="http://schemas.openxmlformats.org/officeDocument/2006/relationships/image" Target="../media/image37.gif"/><Relationship Id="rId4" Type="http://schemas.openxmlformats.org/officeDocument/2006/relationships/image" Target="../media/image36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jpeg"/><Relationship Id="rId5" Type="http://schemas.openxmlformats.org/officeDocument/2006/relationships/image" Target="../media/image45.png"/><Relationship Id="rId4" Type="http://schemas.openxmlformats.org/officeDocument/2006/relationships/image" Target="../media/image44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gif"/><Relationship Id="rId5" Type="http://schemas.openxmlformats.org/officeDocument/2006/relationships/image" Target="../media/image51.gif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16583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27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Developers may suffer from </a:t>
            </a:r>
            <a:r>
              <a:rPr lang="en-US" b="1" dirty="0">
                <a:solidFill>
                  <a:schemeClr val="bg1"/>
                </a:solidFill>
              </a:rPr>
              <a:t>pattern overload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Validated by </a:t>
            </a:r>
            <a:r>
              <a:rPr lang="en-US" b="1" dirty="0">
                <a:solidFill>
                  <a:schemeClr val="bg1"/>
                </a:solidFill>
              </a:rPr>
              <a:t>experience</a:t>
            </a:r>
            <a:r>
              <a:rPr lang="en-US" dirty="0"/>
              <a:t> and discussion, not by automated</a:t>
            </a:r>
            <a:br>
              <a:rPr lang="en-US" dirty="0"/>
            </a:br>
            <a:r>
              <a:rPr lang="en-US" dirty="0"/>
              <a:t>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Should be used only if </a:t>
            </a:r>
            <a:r>
              <a:rPr lang="en-US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23ED2-7D99-4E39-8BCD-10DF4FACF2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55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2E6FAF-2A8B-41B6-AFC4-6B267108F9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Types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25402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Deal with </a:t>
            </a:r>
            <a:r>
              <a:rPr lang="en-US" sz="3000" b="1" dirty="0">
                <a:solidFill>
                  <a:schemeClr val="bg1"/>
                </a:solidFill>
              </a:rPr>
              <a:t>initialization and configuration </a:t>
            </a:r>
            <a:r>
              <a:rPr lang="en-US" sz="3000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Describe ways to </a:t>
            </a:r>
            <a:r>
              <a:rPr lang="en-US" sz="3000" b="1" dirty="0">
                <a:solidFill>
                  <a:schemeClr val="bg1"/>
                </a:solidFill>
              </a:rPr>
              <a:t>assemble</a:t>
            </a:r>
            <a:r>
              <a:rPr lang="en-US" sz="3000" dirty="0"/>
              <a:t> objects to implement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Composition</a:t>
            </a:r>
            <a:r>
              <a:rPr lang="en-US" sz="3000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Deal with dynamic </a:t>
            </a:r>
            <a:r>
              <a:rPr lang="en-US" sz="3000" b="1" dirty="0">
                <a:solidFill>
                  <a:schemeClr val="bg1"/>
                </a:solidFill>
              </a:rPr>
              <a:t>interactions</a:t>
            </a:r>
            <a:r>
              <a:rPr lang="en-US" sz="3000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Distribute </a:t>
            </a:r>
            <a:r>
              <a:rPr lang="en-US" sz="3000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60CB3A-804D-4BCD-A28F-778429A738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03438E-41AF-4E66-8E4C-0AED520480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2079937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83867" y="1108911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Trying to create objects in a </a:t>
            </a:r>
            <a:r>
              <a:rPr lang="en-US" b="1" dirty="0">
                <a:solidFill>
                  <a:schemeClr val="bg1"/>
                </a:solidFill>
              </a:rPr>
              <a:t>manner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suitable</a:t>
            </a:r>
            <a:br>
              <a:rPr lang="bg-BG" dirty="0"/>
            </a:br>
            <a:r>
              <a:rPr lang="en-US" dirty="0"/>
              <a:t>to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Encapsulating</a:t>
            </a:r>
            <a:r>
              <a:rPr lang="en-US" dirty="0"/>
              <a:t> knowledge about which classes</a:t>
            </a:r>
            <a:br>
              <a:rPr lang="en-US" dirty="0"/>
            </a:br>
            <a:r>
              <a:rPr lang="en-US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C0211E-4691-4555-B2C8-F625996121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77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F70AB989-5B62-472F-A05B-274699D21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Singleton</a:t>
            </a:r>
          </a:p>
          <a:p>
            <a:r>
              <a:rPr lang="en-US" dirty="0"/>
              <a:t>Simple Factory</a:t>
            </a:r>
          </a:p>
          <a:p>
            <a:r>
              <a:rPr lang="en-US" dirty="0"/>
              <a:t>Factory Method</a:t>
            </a:r>
          </a:p>
          <a:p>
            <a:r>
              <a:rPr lang="en-US" dirty="0"/>
              <a:t>Abstract Factory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Fluent Interface</a:t>
            </a:r>
          </a:p>
          <a:p>
            <a:r>
              <a:rPr lang="en-US" dirty="0"/>
              <a:t>Object Pool</a:t>
            </a:r>
          </a:p>
          <a:p>
            <a:r>
              <a:rPr lang="en-US" dirty="0"/>
              <a:t>Lazy Initialization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Creational Patterns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89" y="1550606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89" y="2923397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283" y="1550606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479" y="3305181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99" y="4699518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70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42BEF115-6AEC-4C10-89E4-A3C241C6D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most often used creational design pattern</a:t>
            </a:r>
          </a:p>
          <a:p>
            <a:r>
              <a:rPr lang="en-GB" dirty="0"/>
              <a:t>A Singleton class is supposed to have </a:t>
            </a:r>
            <a:r>
              <a:rPr lang="en-GB" b="1" dirty="0">
                <a:solidFill>
                  <a:schemeClr val="bg1"/>
                </a:solidFill>
              </a:rPr>
              <a:t>only one instance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bg1"/>
                </a:solidFill>
              </a:rPr>
              <a:t>not a global variable</a:t>
            </a:r>
          </a:p>
          <a:p>
            <a:r>
              <a:rPr lang="en-GB" dirty="0"/>
              <a:t>Possible problems</a:t>
            </a:r>
          </a:p>
          <a:p>
            <a:pPr lvl="1"/>
            <a:r>
              <a:rPr lang="en-GB" dirty="0"/>
              <a:t>Lazy loading</a:t>
            </a:r>
          </a:p>
          <a:p>
            <a:pPr lvl="1"/>
            <a:r>
              <a:rPr lang="en-GB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F559C-B90D-4CDB-971C-AA30D40A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03" y="3879000"/>
            <a:ext cx="6120000" cy="16940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171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5296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public sealed class Singleton {</a:t>
            </a:r>
          </a:p>
          <a:p>
            <a:r>
              <a:rPr lang="en-GB" sz="2400" noProof="1"/>
              <a:t>  </a:t>
            </a:r>
            <a:r>
              <a:rPr lang="en-GB" dirty="0"/>
              <a:t>private static Singleton instance;</a:t>
            </a:r>
          </a:p>
          <a:p>
            <a:r>
              <a:rPr lang="en-GB" sz="2400" noProof="1"/>
              <a:t>  </a:t>
            </a:r>
            <a:r>
              <a:rPr lang="en-GB" dirty="0"/>
              <a:t>private Singleton() { }</a:t>
            </a:r>
          </a:p>
          <a:p>
            <a:r>
              <a:rPr lang="en-GB" sz="2400" noProof="1"/>
              <a:t>  </a:t>
            </a:r>
            <a:r>
              <a:rPr lang="en-GB" dirty="0"/>
              <a:t>public static Singleton Instance {</a:t>
            </a:r>
          </a:p>
          <a:p>
            <a:r>
              <a:rPr lang="en-US" sz="2400" noProof="1"/>
              <a:t>    get {</a:t>
            </a:r>
          </a:p>
          <a:p>
            <a:r>
              <a:rPr lang="en-US" sz="2400" noProof="1"/>
              <a:t>      </a:t>
            </a:r>
            <a:r>
              <a:rPr lang="en-GB" dirty="0"/>
              <a:t>if (instance == null) {</a:t>
            </a:r>
          </a:p>
          <a:p>
            <a:r>
              <a:rPr lang="en-GB" sz="2400" noProof="1"/>
              <a:t>        </a:t>
            </a:r>
            <a:r>
              <a:rPr lang="en-GB" dirty="0"/>
              <a:t>lock (instance) {</a:t>
            </a:r>
          </a:p>
          <a:p>
            <a:r>
              <a:rPr lang="en-GB" sz="2400" noProof="1"/>
              <a:t>          </a:t>
            </a:r>
            <a:r>
              <a:rPr lang="en-GB" dirty="0"/>
              <a:t>if (instance == null)</a:t>
            </a:r>
          </a:p>
          <a:p>
            <a:r>
              <a:rPr lang="en-GB" dirty="0"/>
              <a:t>            instance = new Singleton(); } }</a:t>
            </a:r>
          </a:p>
          <a:p>
            <a:r>
              <a:rPr lang="en-US" sz="2400" noProof="1"/>
              <a:t>      return instance; } }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9C39A6-518A-41CF-BCE9-E7341EB785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93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8454467-743B-49DC-A650-F302769BF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Factory for </a:t>
            </a:r>
            <a:r>
              <a:rPr lang="en-US" b="1" noProof="1">
                <a:solidFill>
                  <a:schemeClr val="bg1"/>
                </a:solidFill>
              </a:rPr>
              <a:t>cloning</a:t>
            </a:r>
            <a:r>
              <a:rPr lang="en-US" noProof="1"/>
              <a:t> new instances from a prototype</a:t>
            </a:r>
          </a:p>
          <a:p>
            <a:pPr lvl="1"/>
            <a:r>
              <a:rPr lang="en-US" noProof="1"/>
              <a:t>Create new objects by copying this prototype</a:t>
            </a:r>
          </a:p>
          <a:p>
            <a:pPr lvl="1"/>
            <a:r>
              <a:rPr lang="en-US" noProof="1"/>
              <a:t>Instead if using the "new" keyword</a:t>
            </a:r>
          </a:p>
          <a:p>
            <a:pPr>
              <a:buClr>
                <a:schemeClr val="tx2"/>
              </a:buClr>
            </a:pPr>
            <a:r>
              <a:rPr lang="en-US" b="1" noProof="1">
                <a:solidFill>
                  <a:schemeClr val="bg1"/>
                </a:solidFill>
              </a:rPr>
              <a:t>ICloneable</a:t>
            </a:r>
            <a:r>
              <a:rPr lang="en-US" noProof="1"/>
              <a:t> interface acts as Prototype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93623"/>
            <a:ext cx="42481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18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Prototype {</a:t>
            </a:r>
          </a:p>
          <a:p>
            <a:r>
              <a:rPr lang="en-US" dirty="0"/>
              <a:t>  </a:t>
            </a:r>
            <a:r>
              <a:rPr lang="en-GB" dirty="0"/>
              <a:t>private string _id;</a:t>
            </a:r>
          </a:p>
          <a:p>
            <a:endParaRPr lang="en-GB" dirty="0"/>
          </a:p>
          <a:p>
            <a:r>
              <a:rPr lang="en-GB" dirty="0"/>
              <a:t>  public Prototype(string id)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noProof="1"/>
              <a:t>this._id</a:t>
            </a:r>
            <a:r>
              <a:rPr lang="en-GB" dirty="0"/>
              <a:t> = id;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string Id</a:t>
            </a:r>
            <a:r>
              <a:rPr lang="en-US" dirty="0"/>
              <a:t> =&gt; </a:t>
            </a:r>
            <a:r>
              <a:rPr lang="en-US" noProof="1"/>
              <a:t>this</a:t>
            </a:r>
            <a:r>
              <a:rPr lang="en-US" dirty="0"/>
              <a:t>._id;</a:t>
            </a:r>
          </a:p>
          <a:p>
            <a:endParaRPr lang="en-US" dirty="0"/>
          </a:p>
          <a:p>
            <a:r>
              <a:rPr lang="en-GB" dirty="0"/>
              <a:t>  public abstract Prototype Clone();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3A3D4EF-2369-4455-A911-788A522963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87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8572E8-FC1D-4EFF-BB57-67EBF37C6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Design Patterns</a:t>
            </a:r>
          </a:p>
          <a:p>
            <a:r>
              <a:rPr lang="en-US" sz="3600" dirty="0"/>
              <a:t>Benefits and Drawbacks</a:t>
            </a:r>
          </a:p>
          <a:p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/>
              <a:t>Behavioral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1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Concrete Prototype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2133601"/>
            <a:ext cx="9271094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ConcretePrototype</a:t>
            </a:r>
            <a:r>
              <a:rPr lang="en-GB" dirty="0"/>
              <a:t> : Prototype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ConcretePrototype(string</a:t>
            </a:r>
            <a:r>
              <a:rPr lang="en-GB" dirty="0"/>
              <a:t> id) : base(id) { }</a:t>
            </a:r>
          </a:p>
          <a:p>
            <a:endParaRPr lang="bg-BG" dirty="0"/>
          </a:p>
          <a:p>
            <a:r>
              <a:rPr lang="en-GB" dirty="0"/>
              <a:t>  public override Prototype Clone()</a:t>
            </a:r>
          </a:p>
          <a:p>
            <a:r>
              <a:rPr lang="en-GB" dirty="0"/>
              <a:t>    =&gt; return (</a:t>
            </a:r>
            <a:r>
              <a:rPr lang="en-GB" noProof="1"/>
              <a:t>Prototype)this.MemberwiseClone</a:t>
            </a:r>
            <a:r>
              <a:rPr lang="en-GB" dirty="0"/>
              <a:t>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DEB3138-1C9E-437D-A9A2-8836B2083E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8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079E176-A0B4-4A1B-ADD3-3DB7ACA7083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93381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Describe ways to assemble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to implement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Ease the design by identifying a simple way to</a:t>
            </a:r>
            <a:br>
              <a:rPr lang="en-US" dirty="0"/>
            </a:br>
            <a:r>
              <a:rPr lang="en-US" dirty="0"/>
              <a:t>realize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Ways to compose objects to obtain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C96C266-44AF-4D70-8868-1282477FF0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14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69DEB0CD-4C61-41B2-B6F3-34D30241F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Façade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Structural Patterns</a:t>
            </a:r>
            <a:endParaRPr lang="bg-BG" dirty="0"/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4048" y="14137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914" y="1277822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57" y="4464000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00" y="2952041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621" y="3159000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999" y="5009396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26" y="283017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93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91410F1C-A24C-41D8-A8CE-59E293E19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unified interface </a:t>
            </a:r>
            <a:r>
              <a:rPr lang="en-GB" dirty="0"/>
              <a:t>to a set of interfaces</a:t>
            </a:r>
            <a:br>
              <a:rPr lang="en-GB" dirty="0"/>
            </a:br>
            <a:r>
              <a:rPr lang="en-GB" dirty="0"/>
              <a:t>in a subsystem</a:t>
            </a:r>
          </a:p>
          <a:p>
            <a:r>
              <a:rPr lang="en-GB" dirty="0"/>
              <a:t>Defines a </a:t>
            </a:r>
            <a:r>
              <a:rPr lang="en-GB" b="1" dirty="0">
                <a:solidFill>
                  <a:schemeClr val="bg1"/>
                </a:solidFill>
              </a:rPr>
              <a:t>higher-level interface </a:t>
            </a:r>
            <a:r>
              <a:rPr lang="en-GB" dirty="0"/>
              <a:t>that makes the subsystem</a:t>
            </a:r>
            <a:br>
              <a:rPr lang="en-GB" dirty="0"/>
            </a:br>
            <a:r>
              <a:rPr lang="en-GB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pic>
        <p:nvPicPr>
          <p:cNvPr id="7" name="Picture 9" descr="facad057">
            <a:extLst>
              <a:ext uri="{FF2B5EF4-FFF2-40B4-BE49-F238E27FC236}">
                <a16:creationId xmlns:a16="http://schemas.microsoft.com/office/drawing/2014/main" id="{423865B4-7F75-4DC8-8CE1-BFC67CA8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1000" y="3609000"/>
            <a:ext cx="6871785" cy="2584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5873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4201" y="1295400"/>
            <a:ext cx="6007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Facade</a:t>
            </a:r>
            <a:endParaRPr lang="en-US" dirty="0"/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private </a:t>
            </a:r>
            <a:r>
              <a:rPr lang="en-GB" noProof="1"/>
              <a:t>SubSystemOne</a:t>
            </a:r>
            <a:r>
              <a:rPr lang="en-GB" dirty="0"/>
              <a:t> _one;</a:t>
            </a:r>
          </a:p>
          <a:p>
            <a:r>
              <a:rPr lang="en-GB" dirty="0"/>
              <a:t>  private </a:t>
            </a:r>
            <a:r>
              <a:rPr lang="en-GB" noProof="1"/>
              <a:t>SubSystemTwo</a:t>
            </a:r>
            <a:r>
              <a:rPr lang="en-GB" dirty="0"/>
              <a:t> _two;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dirty="0"/>
          </a:p>
          <a:p>
            <a:r>
              <a:rPr lang="en-GB" dirty="0"/>
              <a:t>  public Facade()</a:t>
            </a:r>
            <a:endParaRPr lang="en-US" dirty="0"/>
          </a:p>
          <a:p>
            <a:r>
              <a:rPr lang="en-US" dirty="0"/>
              <a:t>  {</a:t>
            </a:r>
            <a:endParaRPr lang="bg-BG" dirty="0"/>
          </a:p>
          <a:p>
            <a:r>
              <a:rPr lang="en-GB" dirty="0"/>
              <a:t>    _one = new </a:t>
            </a:r>
            <a:r>
              <a:rPr lang="en-GB" noProof="1"/>
              <a:t>SubSystemOne</a:t>
            </a:r>
            <a:r>
              <a:rPr lang="en-GB" dirty="0"/>
              <a:t>();</a:t>
            </a:r>
          </a:p>
          <a:p>
            <a:r>
              <a:rPr lang="en-GB" dirty="0"/>
              <a:t>    _two = new </a:t>
            </a:r>
            <a:r>
              <a:rPr lang="en-GB" noProof="1"/>
              <a:t>SubSystemTwo</a:t>
            </a:r>
            <a:r>
              <a:rPr lang="en-GB" dirty="0"/>
              <a:t>();</a:t>
            </a:r>
            <a:endParaRPr lang="en-US" dirty="0"/>
          </a:p>
          <a:p>
            <a:r>
              <a:rPr lang="en-US" dirty="0"/>
              <a:t>  }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569FAD5-DB32-4AC4-A212-0873E9E9AD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625147"/>
            <a:ext cx="823506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  public void </a:t>
            </a:r>
            <a:r>
              <a:rPr lang="en-GB" noProof="1"/>
              <a:t>MethodA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("\</a:t>
            </a:r>
            <a:r>
              <a:rPr lang="en-GB" noProof="1"/>
              <a:t>nMethodA</a:t>
            </a:r>
            <a:r>
              <a:rPr lang="en-GB" dirty="0"/>
              <a:t>() ---- 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dirty="0"/>
              <a:t>    _</a:t>
            </a:r>
            <a:r>
              <a:rPr lang="en-GB" noProof="1"/>
              <a:t>one.MethodOne</a:t>
            </a:r>
            <a:r>
              <a:rPr lang="en-GB" dirty="0"/>
              <a:t>();</a:t>
            </a:r>
          </a:p>
          <a:p>
            <a:r>
              <a:rPr lang="en-GB" dirty="0"/>
              <a:t>    _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MethodB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("\</a:t>
            </a:r>
            <a:r>
              <a:rPr lang="en-GB" noProof="1"/>
              <a:t>nMethodB</a:t>
            </a:r>
            <a:r>
              <a:rPr lang="en-GB" dirty="0"/>
              <a:t>() ---- ");</a:t>
            </a:r>
          </a:p>
          <a:p>
            <a:r>
              <a:rPr lang="en-GB" dirty="0"/>
              <a:t>    _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r>
              <a:rPr lang="en-US" dirty="0"/>
              <a:t>}</a:t>
            </a:r>
            <a:endParaRPr lang="en-US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666ACD2-C1D9-4DB4-9B7D-22433844E5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9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6801" y="1206520"/>
            <a:ext cx="920754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SubSystemOne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MethodOne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 </a:t>
            </a:r>
            <a:r>
              <a:rPr lang="en-GB" noProof="1"/>
              <a:t>SubSystemOne</a:t>
            </a:r>
            <a:r>
              <a:rPr lang="en-GB" dirty="0"/>
              <a:t> Method");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6800" y="4038601"/>
            <a:ext cx="920754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SubSystemTwo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MethodTwo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 </a:t>
            </a:r>
            <a:r>
              <a:rPr lang="en-GB" noProof="1"/>
              <a:t>SubSystemTwo</a:t>
            </a:r>
            <a:r>
              <a:rPr lang="en-GB" dirty="0"/>
              <a:t> Method");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2075F6-5FED-4D09-BC47-1A19ACF0E0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8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E7D37D5-BE58-4B3C-8FF4-445B5A92C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Allows to </a:t>
            </a:r>
            <a:r>
              <a:rPr lang="en-GB" b="1" dirty="0">
                <a:solidFill>
                  <a:schemeClr val="bg1"/>
                </a:solidFill>
              </a:rPr>
              <a:t>combine</a:t>
            </a:r>
            <a:r>
              <a:rPr lang="en-GB" dirty="0"/>
              <a:t> different types of objects in tree structures</a:t>
            </a:r>
          </a:p>
          <a:p>
            <a:r>
              <a:rPr lang="en-GB" dirty="0"/>
              <a:t>Gives the possibility to treat the </a:t>
            </a:r>
            <a:r>
              <a:rPr lang="en-GB" b="1" dirty="0">
                <a:solidFill>
                  <a:schemeClr val="bg1"/>
                </a:solidFill>
              </a:rPr>
              <a:t>same object(s)</a:t>
            </a:r>
          </a:p>
          <a:p>
            <a:r>
              <a:rPr lang="en-GB" dirty="0"/>
              <a:t>Used when</a:t>
            </a:r>
          </a:p>
          <a:p>
            <a:pPr lvl="1"/>
            <a:r>
              <a:rPr lang="en-GB" dirty="0"/>
              <a:t>You have different objects that you</a:t>
            </a:r>
            <a:br>
              <a:rPr lang="en-GB" dirty="0"/>
            </a:br>
            <a:r>
              <a:rPr lang="en-GB" dirty="0"/>
              <a:t>want to </a:t>
            </a:r>
            <a:r>
              <a:rPr lang="en-GB" b="1" dirty="0">
                <a:solidFill>
                  <a:schemeClr val="bg1"/>
                </a:solidFill>
              </a:rPr>
              <a:t>treat the same way</a:t>
            </a:r>
          </a:p>
          <a:p>
            <a:pPr lvl="1"/>
            <a:r>
              <a:rPr lang="en-GB" dirty="0"/>
              <a:t>You want to present </a:t>
            </a:r>
            <a:r>
              <a:rPr lang="en-GB" b="1" dirty="0">
                <a:solidFill>
                  <a:schemeClr val="bg1"/>
                </a:solidFill>
              </a:rPr>
              <a:t>hierarchy</a:t>
            </a:r>
            <a:br>
              <a:rPr lang="en-GB" dirty="0"/>
            </a:br>
            <a:r>
              <a:rPr lang="en-GB" dirty="0"/>
              <a:t>of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BABD50-01B2-4577-AE7B-5AB4F6F1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00" y="3159000"/>
            <a:ext cx="4758809" cy="2070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059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376066"/>
            <a:ext cx="7912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protected string name;</a:t>
            </a:r>
          </a:p>
          <a:p>
            <a:endParaRPr lang="bg-BG" dirty="0"/>
          </a:p>
          <a:p>
            <a:r>
              <a:rPr lang="en-GB" dirty="0"/>
              <a:t>  public Component(string name)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  this.name = name;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US" dirty="0"/>
              <a:t>  public abstract void Add(Component c);</a:t>
            </a:r>
          </a:p>
          <a:p>
            <a:r>
              <a:rPr lang="en-GB" dirty="0"/>
              <a:t>  public abstract void Remove(Component c);</a:t>
            </a:r>
          </a:p>
          <a:p>
            <a:r>
              <a:rPr lang="en-US" dirty="0"/>
              <a:t>  public abstract void Display(</a:t>
            </a:r>
            <a:r>
              <a:rPr lang="en-US" dirty="0" err="1"/>
              <a:t>int</a:t>
            </a:r>
            <a:r>
              <a:rPr lang="en-US" dirty="0"/>
              <a:t> depth);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9F107FE-5B96-4D1C-B180-12A70243B0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3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AFBE1DF-32A9-40D3-B8F0-D42E1C60F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986846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Composite : Component</a:t>
            </a:r>
            <a:r>
              <a:rPr lang="en-US" dirty="0"/>
              <a:t> {</a:t>
            </a:r>
            <a:endParaRPr lang="bg-BG" dirty="0"/>
          </a:p>
          <a:p>
            <a:r>
              <a:rPr lang="en-US" dirty="0"/>
              <a:t>  private List&lt;Component&gt; _children = new List&lt;Component&gt;();</a:t>
            </a:r>
          </a:p>
          <a:p>
            <a:endParaRPr lang="bg-BG" dirty="0"/>
          </a:p>
          <a:p>
            <a:r>
              <a:rPr lang="en-GB" dirty="0"/>
              <a:t>  public Composite(string name) : base(name)</a:t>
            </a:r>
            <a:r>
              <a:rPr lang="en-US" dirty="0"/>
              <a:t> { }</a:t>
            </a:r>
          </a:p>
          <a:p>
            <a:endParaRPr lang="bg-BG" dirty="0"/>
          </a:p>
          <a:p>
            <a:r>
              <a:rPr lang="en-GB" dirty="0"/>
              <a:t>  public override void Add(Component component)</a:t>
            </a:r>
            <a:endParaRPr lang="bg-BG" dirty="0"/>
          </a:p>
          <a:p>
            <a:r>
              <a:rPr lang="en-GB" dirty="0"/>
              <a:t>      =&gt; _</a:t>
            </a:r>
            <a:r>
              <a:rPr lang="en-GB" noProof="1"/>
              <a:t>children.Add(component</a:t>
            </a:r>
            <a:r>
              <a:rPr lang="en-GB" dirty="0"/>
              <a:t>);</a:t>
            </a:r>
            <a:endParaRPr lang="bg-BG" dirty="0"/>
          </a:p>
          <a:p>
            <a:r>
              <a:rPr lang="bg-BG" dirty="0"/>
              <a:t>    </a:t>
            </a:r>
          </a:p>
          <a:p>
            <a:r>
              <a:rPr lang="en-US" dirty="0"/>
              <a:t>  public override void Remove(Component component)</a:t>
            </a:r>
            <a:endParaRPr lang="bg-BG" dirty="0"/>
          </a:p>
          <a:p>
            <a:r>
              <a:rPr lang="en-GB" dirty="0"/>
              <a:t>      =&gt; _</a:t>
            </a:r>
            <a:r>
              <a:rPr lang="en-GB" noProof="1"/>
              <a:t>children.Remove(component</a:t>
            </a:r>
            <a:r>
              <a:rPr lang="en-GB" dirty="0"/>
              <a:t>);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8F2E5C-CB61-49AB-8AB3-CC2A40B932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0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r>
              <a:rPr lang="bg-BG" dirty="0"/>
              <a:t>  {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(new String('-', depth) + name);</a:t>
            </a:r>
          </a:p>
          <a:p>
            <a:endParaRPr lang="bg-BG" dirty="0"/>
          </a:p>
          <a:p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in _children)</a:t>
            </a:r>
          </a:p>
          <a:p>
            <a:r>
              <a:rPr lang="en-US" dirty="0"/>
              <a:t>    </a:t>
            </a:r>
            <a:r>
              <a:rPr lang="bg-BG" dirty="0"/>
              <a:t>{</a:t>
            </a:r>
          </a:p>
          <a:p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</a:p>
          <a:p>
            <a:r>
              <a:rPr lang="en-US" dirty="0"/>
              <a:t>    </a:t>
            </a:r>
            <a:r>
              <a:rPr lang="bg-BG" dirty="0"/>
              <a:t>}</a:t>
            </a:r>
          </a:p>
          <a:p>
            <a:r>
              <a:rPr lang="en-US" dirty="0"/>
              <a:t>  </a:t>
            </a:r>
            <a:r>
              <a:rPr lang="bg-BG" dirty="0"/>
              <a:t>}</a:t>
            </a:r>
          </a:p>
          <a:p>
            <a:r>
              <a:rPr lang="bg-BG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E0BF0C5-611D-4D2C-AB7F-F6F53AFF6F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45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Leaf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Leaf :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public Leaf(string name) : base(name)</a:t>
            </a:r>
            <a:r>
              <a:rPr lang="en-US" dirty="0"/>
              <a:t> { }</a:t>
            </a:r>
            <a:endParaRPr lang="bg-BG" dirty="0"/>
          </a:p>
          <a:p>
            <a:endParaRPr lang="bg-BG" dirty="0"/>
          </a:p>
          <a:p>
            <a:r>
              <a:rPr lang="en-US" dirty="0"/>
              <a:t>  public override void Add(Component c)</a:t>
            </a:r>
          </a:p>
          <a:p>
            <a:r>
              <a:rPr lang="en-US" dirty="0"/>
              <a:t>    =&gt; </a:t>
            </a:r>
            <a:r>
              <a:rPr lang="en-US" noProof="1"/>
              <a:t>Console.WriteLine</a:t>
            </a:r>
            <a:r>
              <a:rPr lang="en-US" dirty="0"/>
              <a:t>("Cannot add to a leaf");</a:t>
            </a:r>
            <a:endParaRPr lang="bg-BG" dirty="0"/>
          </a:p>
          <a:p>
            <a:r>
              <a:rPr lang="en-US" dirty="0"/>
              <a:t>  public override void Remove(Component c)</a:t>
            </a:r>
          </a:p>
          <a:p>
            <a:r>
              <a:rPr lang="en-US" dirty="0"/>
              <a:t>    =&gt; </a:t>
            </a:r>
            <a:r>
              <a:rPr lang="en-US" noProof="1"/>
              <a:t>Console.WriteLine</a:t>
            </a:r>
            <a:r>
              <a:rPr lang="en-US" dirty="0"/>
              <a:t>("Cannot remove from a leaf");</a:t>
            </a:r>
            <a:r>
              <a:rPr lang="bg-BG" dirty="0"/>
              <a:t> </a:t>
            </a:r>
          </a:p>
          <a:p>
            <a:r>
              <a:rPr lang="en-US" dirty="0"/>
              <a:t>  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r>
              <a:rPr lang="en-GB" dirty="0"/>
              <a:t>    =&gt; </a:t>
            </a:r>
            <a:r>
              <a:rPr lang="en-GB" noProof="1"/>
              <a:t>Console.WriteLine(new</a:t>
            </a:r>
            <a:r>
              <a:rPr lang="en-GB" dirty="0"/>
              <a:t> String('-', depth) + name);</a:t>
            </a:r>
          </a:p>
          <a:p>
            <a:r>
              <a:rPr lang="bg-BG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4DD9E9-9F9F-40BE-BAF2-B02FCBF8D0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3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4CC6FF-44E9-4C06-BB22-A9257121E2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2297869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Concerned with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Either with the </a:t>
            </a:r>
            <a:r>
              <a:rPr lang="en-US" b="1" dirty="0">
                <a:solidFill>
                  <a:schemeClr val="bg1"/>
                </a:solidFill>
              </a:rPr>
              <a:t>assignment of responsibilities</a:t>
            </a:r>
            <a:br>
              <a:rPr lang="en-US" dirty="0"/>
            </a:br>
            <a:r>
              <a:rPr lang="en-US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encapsulating behavior </a:t>
            </a:r>
            <a:r>
              <a:rPr lang="en-US" dirty="0"/>
              <a:t>in an object and</a:t>
            </a:r>
            <a:br>
              <a:rPr lang="en-US" dirty="0"/>
            </a:br>
            <a:r>
              <a:rPr lang="en-US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Increases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in carrying out cross-classes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B337D7-5488-4517-8241-67AE6E99CA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A53916FD-8D06-4040-8C32-C50F0417E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(1)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69" y="5126032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85" y="2324905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29" y="5126032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935" y="3471201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03" y="1359795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446" y="1359795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648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8EAE0315-4CC7-43B1-BB02-2BC45EAEF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(2)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98" y="1340931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00" y="2852961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00" y="369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00" y="4780184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1476504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353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DDF6281-D23D-498F-A2EA-7C91BDD8F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object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all the information needed to call</a:t>
            </a:r>
            <a:br>
              <a:rPr lang="en-GB" dirty="0"/>
            </a:br>
            <a:r>
              <a:rPr lang="en-GB" dirty="0"/>
              <a:t>a method at a later time</a:t>
            </a:r>
          </a:p>
          <a:p>
            <a:r>
              <a:rPr lang="en-GB" dirty="0"/>
              <a:t>Lets you </a:t>
            </a:r>
            <a:r>
              <a:rPr lang="en-GB" b="1" dirty="0">
                <a:solidFill>
                  <a:schemeClr val="bg1"/>
                </a:solidFill>
              </a:rPr>
              <a:t>parameterize</a:t>
            </a:r>
            <a:r>
              <a:rPr lang="en-GB" dirty="0"/>
              <a:t> clients with different requests,</a:t>
            </a:r>
            <a:br>
              <a:rPr lang="en-GB" dirty="0"/>
            </a:br>
            <a:r>
              <a:rPr lang="en-GB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3720670"/>
            <a:ext cx="4483126" cy="2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07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Command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5226" y="1584000"/>
            <a:ext cx="69215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Command</a:t>
            </a:r>
          </a:p>
          <a:p>
            <a:r>
              <a:rPr lang="bg-BG" dirty="0"/>
              <a:t>{</a:t>
            </a:r>
            <a:endParaRPr lang="en-US" dirty="0"/>
          </a:p>
          <a:p>
            <a:r>
              <a:rPr lang="en-GB" dirty="0"/>
              <a:t>  protected Receiver </a:t>
            </a:r>
            <a:r>
              <a:rPr lang="en-GB" noProof="1"/>
              <a:t>receiver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public Command(Receiver receiver)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this.receiver</a:t>
            </a:r>
            <a:r>
              <a:rPr lang="en-GB" dirty="0"/>
              <a:t> = receiver;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abstract void Execute();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F7FC0C2-3F7C-4062-8EC0-EA4BD57B8C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2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9926" y="1944000"/>
            <a:ext cx="7912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ConcreteCommand</a:t>
            </a:r>
            <a:r>
              <a:rPr lang="en-GB" dirty="0"/>
              <a:t> : Command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ConcreteCommand(Receiver</a:t>
            </a:r>
            <a:r>
              <a:rPr lang="en-GB" dirty="0"/>
              <a:t> receiver)</a:t>
            </a:r>
          </a:p>
          <a:p>
            <a:r>
              <a:rPr lang="en-GB" dirty="0"/>
              <a:t>    : base(receiver)</a:t>
            </a:r>
            <a:r>
              <a:rPr lang="en-US" dirty="0"/>
              <a:t> { }</a:t>
            </a:r>
          </a:p>
          <a:p>
            <a:endParaRPr lang="bg-BG" dirty="0"/>
          </a:p>
          <a:p>
            <a:r>
              <a:rPr lang="en-GB" dirty="0"/>
              <a:t>  public override void Execute()</a:t>
            </a:r>
          </a:p>
          <a:p>
            <a:r>
              <a:rPr lang="en-GB" dirty="0"/>
              <a:t>    =&gt; </a:t>
            </a:r>
            <a:r>
              <a:rPr lang="en-GB" noProof="1"/>
              <a:t>receiver.Action</a:t>
            </a:r>
            <a:r>
              <a:rPr lang="en-GB" dirty="0"/>
              <a:t>();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9E589C-0209-4BE1-A017-10D3E2ABB7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45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18322E65-8482-44CC-AA9E-520989958BB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F253F9-2642-42A7-9CDE-F9C111C43A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Definition, Solutions and Elements</a:t>
            </a:r>
          </a:p>
        </p:txBody>
      </p:sp>
    </p:spTree>
    <p:extLst>
      <p:ext uri="{BB962C8B-B14F-4D97-AF65-F5344CB8AC3E}">
        <p14:creationId xmlns:p14="http://schemas.microsoft.com/office/powerpoint/2010/main" val="179452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981201"/>
            <a:ext cx="9271094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Receiver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void Action()</a:t>
            </a:r>
          </a:p>
          <a:p>
            <a:r>
              <a:rPr lang="en-US" dirty="0"/>
              <a:t>  </a:t>
            </a:r>
            <a:r>
              <a:rPr lang="bg-BG" dirty="0"/>
              <a:t>{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("Called </a:t>
            </a:r>
            <a:r>
              <a:rPr lang="en-GB" noProof="1"/>
              <a:t>Receiver.Action</a:t>
            </a:r>
            <a:r>
              <a:rPr lang="en-GB" dirty="0"/>
              <a:t>()");</a:t>
            </a:r>
          </a:p>
          <a:p>
            <a:r>
              <a:rPr lang="bg-BG" dirty="0"/>
              <a:t>  }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5C1C5A-7013-415E-86ED-96977798B3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2601" y="1286957"/>
            <a:ext cx="80645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Invoker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private Command _command;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SetCommand(Command</a:t>
            </a:r>
            <a:r>
              <a:rPr lang="en-GB" dirty="0"/>
              <a:t> command)</a:t>
            </a:r>
            <a:endParaRPr lang="bg-BG" dirty="0"/>
          </a:p>
          <a:p>
            <a:r>
              <a:rPr lang="en-GB" dirty="0"/>
              <a:t>    =&gt; this</a:t>
            </a:r>
            <a:r>
              <a:rPr lang="en-GB" noProof="1"/>
              <a:t>._</a:t>
            </a:r>
            <a:r>
              <a:rPr lang="en-GB" dirty="0"/>
              <a:t>command = command;</a:t>
            </a:r>
            <a:endParaRPr lang="en-US" dirty="0"/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ExecuteCommand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_</a:t>
            </a:r>
            <a:r>
              <a:rPr lang="en-GB" noProof="1"/>
              <a:t>command.Execute</a:t>
            </a:r>
            <a:r>
              <a:rPr lang="en-GB" dirty="0"/>
              <a:t>();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A2D900-5DBE-447E-B6E1-1DAC513A7A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2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BDB181C-3A1C-48B5-8F60-974F5DFFB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 the </a:t>
            </a:r>
            <a:r>
              <a:rPr lang="en-GB" b="1" dirty="0">
                <a:solidFill>
                  <a:schemeClr val="bg1"/>
                </a:solidFill>
              </a:rPr>
              <a:t>skeleton</a:t>
            </a:r>
            <a:r>
              <a:rPr lang="en-GB" dirty="0"/>
              <a:t> of an algorithm in a method,</a:t>
            </a:r>
            <a:br>
              <a:rPr lang="en-GB" dirty="0"/>
            </a:br>
            <a:r>
              <a:rPr lang="en-GB" dirty="0"/>
              <a:t>leaving some implementation to its subclasses</a:t>
            </a:r>
          </a:p>
          <a:p>
            <a:r>
              <a:rPr lang="en-GB" dirty="0"/>
              <a:t>Allows the subclasses to </a:t>
            </a:r>
            <a:r>
              <a:rPr lang="en-GB" b="1" dirty="0">
                <a:solidFill>
                  <a:schemeClr val="bg1"/>
                </a:solidFill>
              </a:rPr>
              <a:t>redefine</a:t>
            </a:r>
            <a:r>
              <a:rPr lang="en-GB" dirty="0"/>
              <a:t> the implementation of</a:t>
            </a:r>
            <a:br>
              <a:rPr lang="en-GB" dirty="0"/>
            </a:br>
            <a:r>
              <a:rPr lang="en-GB" dirty="0"/>
              <a:t>some of the </a:t>
            </a:r>
            <a:r>
              <a:rPr lang="en-GB" b="1" dirty="0">
                <a:solidFill>
                  <a:schemeClr val="bg1"/>
                </a:solidFill>
              </a:rPr>
              <a:t>parts</a:t>
            </a:r>
            <a:r>
              <a:rPr lang="en-GB" dirty="0"/>
              <a:t> of the algorithm, but not its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65" y="3733933"/>
            <a:ext cx="4114800" cy="266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</a:t>
            </a:r>
            <a:r>
              <a:rPr lang="en-GB" noProof="1"/>
              <a:t>AbstractClass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abstract void PrimitiveOperation1();</a:t>
            </a:r>
          </a:p>
          <a:p>
            <a:r>
              <a:rPr lang="en-GB" dirty="0"/>
              <a:t>  public abstract void PrimitiveOperation2();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TemplateMethod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PrimitiveOperation1();</a:t>
            </a:r>
          </a:p>
          <a:p>
            <a:r>
              <a:rPr lang="en-GB" dirty="0"/>
              <a:t>    PrimitiveOperation2();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("");</a:t>
            </a:r>
            <a:r>
              <a:rPr lang="en-US" dirty="0"/>
              <a:t>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9DDFD6-0E97-48D7-B8C0-959749B0B0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14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Concrete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4987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ConcreteClassA</a:t>
            </a:r>
            <a:r>
              <a:rPr lang="en-GB" dirty="0"/>
              <a:t> : </a:t>
            </a:r>
            <a:r>
              <a:rPr lang="en-GB" noProof="1"/>
              <a:t>AbstractClass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override void PrimitiveOperation1()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</a:t>
            </a:r>
            <a:r>
              <a:rPr lang="en-GB" noProof="1"/>
              <a:t>ConcreteClassA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       PrimitiveOperation1()");</a:t>
            </a:r>
            <a:endParaRPr lang="bg-BG" dirty="0"/>
          </a:p>
          <a:p>
            <a:endParaRPr lang="bg-BG" dirty="0"/>
          </a:p>
          <a:p>
            <a:r>
              <a:rPr lang="en-GB" dirty="0"/>
              <a:t>  public override void PrimitiveOperation2()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</a:t>
            </a:r>
            <a:r>
              <a:rPr lang="en-GB" noProof="1"/>
              <a:t>ConcreteClassA</a:t>
            </a:r>
            <a:br>
              <a:rPr lang="en-GB" dirty="0"/>
            </a:br>
            <a:r>
              <a:rPr lang="en-GB" dirty="0"/>
              <a:t>       .PrimitiveOperation2()");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5135B3-02F5-4C76-9937-0FFCFA0F32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3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2E5C1FEF-519A-43A4-8E98-519147234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solution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additional layers of abstraction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Creational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Structural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351071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7405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C7C71F-1300-4BB9-AE81-82E7D0C1D0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0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4AC62C0-995E-415B-8054-86C82044E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30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General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reusable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solutions</a:t>
            </a:r>
            <a:r>
              <a:rPr lang="en-US" sz="3600" dirty="0"/>
              <a:t> to common</a:t>
            </a:r>
            <a:br>
              <a:rPr lang="en-US" sz="3600" dirty="0"/>
            </a:br>
            <a:r>
              <a:rPr lang="en-US" sz="3600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template</a:t>
            </a:r>
            <a:r>
              <a:rPr lang="en-US" sz="3600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Add additional layers of </a:t>
            </a:r>
            <a:r>
              <a:rPr lang="en-US" sz="3600" b="1" dirty="0">
                <a:solidFill>
                  <a:schemeClr val="bg1"/>
                </a:solidFill>
              </a:rPr>
              <a:t>abstraction</a:t>
            </a:r>
            <a:r>
              <a:rPr lang="en-US" sz="3600" dirty="0"/>
              <a:t> in order to</a:t>
            </a:r>
            <a:br>
              <a:rPr lang="en-US" sz="3600" dirty="0"/>
            </a:br>
            <a:r>
              <a:rPr lang="en-US" sz="3600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1CB4A6-6BCE-4A8E-893A-B1CFFB238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6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Patterns solve </a:t>
            </a:r>
            <a:r>
              <a:rPr lang="en-US" sz="3600" b="1" dirty="0">
                <a:solidFill>
                  <a:schemeClr val="bg1"/>
                </a:solidFill>
              </a:rPr>
              <a:t>software structural problems </a:t>
            </a:r>
            <a:r>
              <a:rPr lang="en-US" sz="3600" dirty="0"/>
              <a:t>like: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interface and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247A0F-0183-4237-8251-DD440D62B9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5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 name - Increases </a:t>
            </a:r>
            <a:r>
              <a:rPr lang="en-US" sz="3600" b="1" dirty="0">
                <a:solidFill>
                  <a:schemeClr val="bg1"/>
                </a:solidFill>
              </a:rPr>
              <a:t>vocabulary</a:t>
            </a:r>
            <a:r>
              <a:rPr lang="en-US" sz="3600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Problem - </a:t>
            </a:r>
            <a:r>
              <a:rPr lang="en-US" sz="3600" b="1" dirty="0">
                <a:solidFill>
                  <a:schemeClr val="bg1"/>
                </a:solidFill>
              </a:rPr>
              <a:t>Intent</a:t>
            </a:r>
            <a:r>
              <a:rPr lang="en-US" sz="3600" dirty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Solution - </a:t>
            </a:r>
            <a:r>
              <a:rPr lang="en-US" sz="3600" b="1" dirty="0">
                <a:solidFill>
                  <a:schemeClr val="bg1"/>
                </a:solidFill>
              </a:rPr>
              <a:t>Abstract</a:t>
            </a:r>
            <a:r>
              <a:rPr lang="en-US" sz="3600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Consequences - </a:t>
            </a:r>
            <a:r>
              <a:rPr lang="en-US" sz="3600" b="1" dirty="0">
                <a:solidFill>
                  <a:schemeClr val="bg1"/>
                </a:solidFill>
              </a:rPr>
              <a:t>Results</a:t>
            </a:r>
            <a:r>
              <a:rPr lang="en-US" sz="3600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ED35AD3-AEB6-46A5-91BD-7590B42B8E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2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6EEAD4D9-2628-4C20-BEC6-A1E4F66B81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Why Design Patterns?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F8A5CE-635D-43A4-8780-FE92FAA7BD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Benefits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126261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Enable large-scale </a:t>
            </a:r>
            <a:r>
              <a:rPr lang="en-US" sz="4000" b="1" dirty="0">
                <a:solidFill>
                  <a:schemeClr val="bg1"/>
                </a:solidFill>
              </a:rPr>
              <a:t>reuse</a:t>
            </a:r>
            <a:r>
              <a:rPr lang="en-US" sz="4000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Help improve developer </a:t>
            </a:r>
            <a:r>
              <a:rPr lang="en-US" sz="40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Can </a:t>
            </a:r>
            <a:r>
              <a:rPr lang="en-US" sz="4000" b="1" dirty="0">
                <a:solidFill>
                  <a:schemeClr val="bg1"/>
                </a:solidFill>
              </a:rPr>
              <a:t>speed-up</a:t>
            </a:r>
            <a:r>
              <a:rPr lang="en-US" sz="4000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222E7D-78D1-4FD1-A3E3-7690B8E8A3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40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3708</TotalTime>
  <Words>1864</Words>
  <Application>Microsoft Office PowerPoint</Application>
  <PresentationFormat>Widescreen</PresentationFormat>
  <Paragraphs>391</Paragraphs>
  <Slides>48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1_SoftUni</vt:lpstr>
      <vt:lpstr>Design Patterns</vt:lpstr>
      <vt:lpstr>Table of Contents</vt:lpstr>
      <vt:lpstr>Have a Question?</vt:lpstr>
      <vt:lpstr>Definition, Solutions and Elements</vt:lpstr>
      <vt:lpstr>What Are Design Patterns?</vt:lpstr>
      <vt:lpstr>What Do Design Patterns Solve?</vt:lpstr>
      <vt:lpstr>Elements of a Design Pattern</vt:lpstr>
      <vt:lpstr>Benefits and Drawbacks</vt:lpstr>
      <vt:lpstr>Benefits</vt:lpstr>
      <vt:lpstr>Drawbacks</vt:lpstr>
      <vt:lpstr>Types of Design Patterns</vt:lpstr>
      <vt:lpstr>Main Types</vt:lpstr>
      <vt:lpstr>Creational Patterns</vt:lpstr>
      <vt:lpstr>Purposes</vt:lpstr>
      <vt:lpstr>List of Creational Patterns</vt:lpstr>
      <vt:lpstr>Singleton Pattern</vt:lpstr>
      <vt:lpstr>Double-Check Singleton Example</vt:lpstr>
      <vt:lpstr>Prototype Pattern</vt:lpstr>
      <vt:lpstr>The Prototype Abstract Class</vt:lpstr>
      <vt:lpstr>A Concrete Prototype Class</vt:lpstr>
      <vt:lpstr>Structural Patterns</vt:lpstr>
      <vt:lpstr>Purposes</vt:lpstr>
      <vt:lpstr>List of Structural Patterns</vt:lpstr>
      <vt:lpstr>Façade Pattern</vt:lpstr>
      <vt:lpstr>The Façade Class (1)</vt:lpstr>
      <vt:lpstr>The Façade Class (2)</vt:lpstr>
      <vt:lpstr>Subsystem Classes</vt:lpstr>
      <vt:lpstr>Composite Pattern</vt:lpstr>
      <vt:lpstr>The Component Abstract Class</vt:lpstr>
      <vt:lpstr>The Composite Class (1)</vt:lpstr>
      <vt:lpstr>The Composite Class (2)</vt:lpstr>
      <vt:lpstr>The Leaf Class</vt:lpstr>
      <vt:lpstr>Behavioral Patterns</vt:lpstr>
      <vt:lpstr>Purposes</vt:lpstr>
      <vt:lpstr>List of Behavioral Patterns (1)</vt:lpstr>
      <vt:lpstr>List of Behavioral Patterns (2)</vt:lpstr>
      <vt:lpstr>Command Pattern</vt:lpstr>
      <vt:lpstr>The Command Abstract Class</vt:lpstr>
      <vt:lpstr>Concrete Command Class</vt:lpstr>
      <vt:lpstr>The Receiver Class</vt:lpstr>
      <vt:lpstr>The Invoker Class</vt:lpstr>
      <vt:lpstr>Template Method Pattern</vt:lpstr>
      <vt:lpstr>The Abstract Class</vt:lpstr>
      <vt:lpstr>A Concrete Class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Design Patterns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12</cp:revision>
  <dcterms:created xsi:type="dcterms:W3CDTF">2018-05-23T13:08:44Z</dcterms:created>
  <dcterms:modified xsi:type="dcterms:W3CDTF">2020-10-27T10:11:56Z</dcterms:modified>
  <cp:category>programming;education;software engineering;software development</cp:category>
</cp:coreProperties>
</file>