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97" r:id="rId2"/>
    <p:sldId id="298" r:id="rId3"/>
    <p:sldId id="299" r:id="rId4"/>
    <p:sldId id="494" r:id="rId5"/>
    <p:sldId id="301" r:id="rId6"/>
    <p:sldId id="302" r:id="rId7"/>
    <p:sldId id="303" r:id="rId8"/>
    <p:sldId id="495" r:id="rId9"/>
    <p:sldId id="304" r:id="rId10"/>
    <p:sldId id="305" r:id="rId11"/>
    <p:sldId id="306" r:id="rId12"/>
    <p:sldId id="49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401" r:id="rId30"/>
    <p:sldId id="614" r:id="rId31"/>
    <p:sldId id="49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D41001-5F08-49B0-9F1E-BF7296525D36}">
          <p14:sldIdLst>
            <p14:sldId id="297"/>
            <p14:sldId id="298"/>
            <p14:sldId id="299"/>
          </p14:sldIdLst>
        </p14:section>
        <p14:section name="Generics" id="{7AE430C1-3646-4F12-876F-1EA737365C38}">
          <p14:sldIdLst>
            <p14:sldId id="494"/>
            <p14:sldId id="301"/>
            <p14:sldId id="302"/>
            <p14:sldId id="303"/>
          </p14:sldIdLst>
        </p14:section>
        <p14:section name="Generic Classes" id="{2B12C821-48DC-4EA7-B2CE-47255089C530}">
          <p14:sldIdLst>
            <p14:sldId id="495"/>
            <p14:sldId id="304"/>
            <p14:sldId id="305"/>
            <p14:sldId id="306"/>
          </p14:sldIdLst>
        </p14:section>
        <p14:section name="Generic Methods" id="{D3A50630-1D72-489B-A5F9-8B91B0D5492A}">
          <p14:sldIdLst>
            <p14:sldId id="49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8AA963E0-5A90-4F1B-94A6-FEADEF2F2D86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5B1986BC-9C29-4EB4-920B-65404E2A3EE0}">
          <p14:sldIdLst>
            <p14:sldId id="322"/>
            <p14:sldId id="401"/>
            <p14:sldId id="614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9" d="100"/>
          <a:sy n="59" d="100"/>
        </p:scale>
        <p:origin x="84" y="10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ED9268-136F-480E-95B0-9B686CA14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9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C730F2-636A-44B9-A7AE-8BC5AB142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97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8B6C67D-EF95-4A7A-A6A2-9147E3036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3D197A-454A-429F-A59C-34B2E903B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7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D7497E-4A0D-4766-A9B7-AEDF38680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0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8FC137F-CF9B-4F5F-A4B6-B6DC951A9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36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B2024-A318-4243-9898-8B6C6743D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67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EADC30-4EE8-4FA7-A103-7EFBAB402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08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9FE107-DDF7-4B76-BA5E-206DBBC67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33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2C7273-D698-48A0-A2FA-E143A806A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224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58C2-C280-4E09-8CF5-9397016F8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88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1E5A7F-CDA7-4B70-BF7B-E3101B2D2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8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542E84-28D0-4BF0-879F-B3342E62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16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6971A3-D642-441E-A3EC-211E9EC81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36B6E5-5C8A-4614-B581-70AE1E914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00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4915A-0C4C-49D7-9907-BA4262FBB5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4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11F28-1087-4910-86D7-17C25C8DF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225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0CB238-DF28-4CCE-8AAD-E93CAACA1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95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generics/constraints-on-type-parame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gene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259000"/>
            <a:ext cx="10509504" cy="35170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firItem = objectList[0];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secItem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latin typeface="Consolas" pitchFamily="49" charset="0"/>
              </a:rPr>
              <a:t>)objectList[</a:t>
            </a:r>
            <a:r>
              <a:rPr lang="bg-BG" sz="2800" b="1" noProof="1"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C83EC-1CF0-4404-9F04-6ED1A0170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3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 operations to a </a:t>
            </a:r>
            <a:r>
              <a:rPr lang="en-US" b="1" dirty="0">
                <a:solidFill>
                  <a:schemeClr val="bg1"/>
                </a:solidFill>
              </a:rPr>
              <a:t>non-particular 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Type Parameters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 used are </a:t>
            </a:r>
            <a:r>
              <a:rPr lang="en-US" b="1" dirty="0">
                <a:solidFill>
                  <a:schemeClr val="bg1"/>
                </a:solidFill>
              </a:rPr>
              <a:t>generic collections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Linked Lists, Hash tables, Stacks, Queues, Trees, etc.</a:t>
            </a:r>
          </a:p>
          <a:p>
            <a:pPr lvl="1"/>
            <a:r>
              <a:rPr lang="en-US" dirty="0"/>
              <a:t>Collections with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type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– </a:t>
            </a:r>
            <a:r>
              <a:rPr lang="en-US" noProof="1"/>
              <a:t>Dictionary&lt;</a:t>
            </a:r>
            <a:r>
              <a:rPr lang="en-US" b="1" noProof="1">
                <a:solidFill>
                  <a:schemeClr val="bg1"/>
                </a:solidFill>
              </a:rPr>
              <a:t>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V</a:t>
            </a:r>
            <a:r>
              <a:rPr lang="en-US" noProof="1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90D158-E3AF-4CC6-B236-4E4EBFA1B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22714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input and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output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6" y="1977251"/>
            <a:ext cx="10569008" cy="39665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72EF5C-D359-402C-8198-8A32AF27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1114" y="2235783"/>
            <a:ext cx="8949772" cy="34494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F0CF1-598B-4421-8B6F-92BC616E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13B456-D5BB-4ECC-B10E-F3BB3F69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262634"/>
            <a:ext cx="9615996" cy="53928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fields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5D4EDF-40BC-482F-AEFA-3BF36DBE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9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return an array with the given length</a:t>
            </a:r>
          </a:p>
          <a:p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https://judge.softuni.org/Contests/Practice/Index/1474#1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24000"/>
            <a:ext cx="8754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>
                <a:latin typeface="Consolas" panose="020B0609020204030204" pitchFamily="49" charset="0"/>
              </a:rPr>
              <a:t>Create(int</a:t>
            </a:r>
            <a:r>
              <a:rPr lang="en-US" sz="2800" b="1" dirty="0">
                <a:latin typeface="Consolas" panose="020B0609020204030204" pitchFamily="49" charset="0"/>
              </a:rPr>
              <a:t>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FC3EE35-3E73-43E6-846B-B2037C57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8228" y="1539000"/>
            <a:ext cx="10455544" cy="4874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 array[i] = item;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38432D-F261-4336-9FBE-7CE7C968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6DA5AE-89D5-4250-8DC0-D64D41EC4A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Classes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Methods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Constraints</a:t>
            </a:r>
            <a:r>
              <a:rPr lang="en-US" sz="3000" dirty="0"/>
              <a:t> are represented in generics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3000" dirty="0"/>
              <a:t> Restricting generic classes to </a:t>
            </a:r>
            <a:r>
              <a:rPr lang="en-US" sz="3000" b="1" dirty="0">
                <a:solidFill>
                  <a:schemeClr val="bg1"/>
                </a:solidFill>
              </a:rPr>
              <a:t>reference types </a:t>
            </a:r>
            <a:r>
              <a:rPr lang="en-US" sz="3000" dirty="0"/>
              <a:t>only: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000" dirty="0"/>
              <a:t> is the keyword</a:t>
            </a:r>
          </a:p>
          <a:p>
            <a:pPr marL="0" indent="0">
              <a:spcBef>
                <a:spcPts val="4800"/>
              </a:spcBef>
              <a:buClr>
                <a:schemeClr val="tx1"/>
              </a:buClr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0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92447" y="2572030"/>
            <a:ext cx="5880747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47" y="4575372"/>
            <a:ext cx="5880746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833C9-AF37-4567-8B41-DBBBD069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br>
              <a:rPr lang="en-US" sz="3900" dirty="0"/>
            </a:br>
            <a:r>
              <a:rPr lang="en-US" sz="3900" dirty="0"/>
              <a:t>compared have 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1597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B9E2D2-CA08-435F-BF43-A36A8DF5B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3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Specifying 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B0D2C4-4BB2-42BC-B624-C5230A97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4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1000" y="1944000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9A0161-E20F-4EBC-B189-D2C415895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Specifying </a:t>
            </a:r>
            <a:r>
              <a:rPr lang="en-US" sz="3200" b="1" dirty="0">
                <a:solidFill>
                  <a:schemeClr val="bg1"/>
                </a:solidFill>
              </a:rPr>
              <a:t>a generic base class </a:t>
            </a:r>
            <a:r>
              <a:rPr lang="en-US" sz="3200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 must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derive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from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comes from the </a:t>
            </a:r>
            <a:r>
              <a:rPr lang="en-US" sz="3200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000" y="1989000"/>
            <a:ext cx="9488468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ECB86-48C6-4681-84EC-05B7166AB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0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6000" y="1944000"/>
            <a:ext cx="6397196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F2733C-DD65-42D8-9680-3878E383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600" noProof="1"/>
              <a:t> that:</a:t>
            </a:r>
          </a:p>
          <a:p>
            <a:pPr lvl="1"/>
            <a:r>
              <a:rPr lang="en-US" sz="3400" dirty="0"/>
              <a:t>Holds two elements: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400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400" noProof="1"/>
              <a:t>Has a method: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/>
              <a:t>The greater of the two elements is the heavier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https://judge.softuni.org/Contests/Practice/Index/1474#2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DFA8BFB-89F2-453F-980D-10C6A2BC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5126" y="1261095"/>
            <a:ext cx="9761748" cy="5394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EqualityScale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15943B-819E-4139-88B5-9F4D77C2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0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155D635-488B-431F-BBCE-60454340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95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3B277F-EB76-4869-BEB4-DF5CD675D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69DFAC-53DB-428A-B0B2-0E6E04CDA3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142D63-8A19-4BFA-8D0C-486E6D71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35E9D0-9FF7-4857-8B31-679A62849C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594" y="5485024"/>
            <a:ext cx="10961783" cy="768084"/>
          </a:xfrm>
        </p:spPr>
        <p:txBody>
          <a:bodyPr/>
          <a:lstStyle/>
          <a:p>
            <a:r>
              <a:rPr lang="en-US" dirty="0"/>
              <a:t>Definition, Type Parameters and 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Generics</a:t>
            </a:r>
            <a:r>
              <a:rPr lang="en-US" dirty="0"/>
              <a:t> introduce the concept of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 Allow designing classes and methods without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/>
              <a:t> A generic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accepts a certain type </a:t>
            </a:r>
            <a:br>
              <a:rPr lang="en-US" dirty="0"/>
            </a:br>
            <a:r>
              <a:rPr lang="en-US" dirty="0"/>
              <a:t> when it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982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585592-3E6C-45B4-8BE5-E4DA7584C3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/>
              <a:t>Provide 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-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6FD915-5E7A-48E4-B403-725EE393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Blueprint for a </a:t>
            </a: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Type Parameter</a:t>
            </a:r>
            <a:r>
              <a:rPr lang="en-US" dirty="0"/>
              <a:t>)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9694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Peek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CBC409-8E5A-4D73-9FB4-8C3A5155D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5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3360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1344596"/>
            <a:ext cx="8122768" cy="53267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A2CF67-A5DF-431A-981F-60F6665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7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3965</TotalTime>
  <Words>1763</Words>
  <Application>Microsoft Office PowerPoint</Application>
  <PresentationFormat>Widescreen</PresentationFormat>
  <Paragraphs>313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Questions</vt:lpstr>
      <vt:lpstr>Generics</vt:lpstr>
      <vt:lpstr>What Are Generics?</vt:lpstr>
      <vt:lpstr>Generics - Type Safety</vt:lpstr>
      <vt:lpstr>Type Parameters</vt:lpstr>
      <vt:lpstr>Generic Classes</vt:lpstr>
      <vt:lpstr>Non-Generic Classes (1)</vt:lpstr>
      <vt:lpstr>Non-Generic Classes (2)</vt:lpstr>
      <vt:lpstr>Generic Classes</vt:lpstr>
      <vt:lpstr>Generic Methods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Generic Constraints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34</cp:revision>
  <dcterms:created xsi:type="dcterms:W3CDTF">2018-05-23T13:08:44Z</dcterms:created>
  <dcterms:modified xsi:type="dcterms:W3CDTF">2022-04-27T08:05:21Z</dcterms:modified>
  <cp:category>programming;education;software engineering;software development</cp:category>
</cp:coreProperties>
</file>