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1"/>
  </p:notesMasterIdLst>
  <p:handoutMasterIdLst>
    <p:handoutMasterId r:id="rId42"/>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494" r:id="rId22"/>
    <p:sldId id="312" r:id="rId23"/>
    <p:sldId id="313" r:id="rId24"/>
    <p:sldId id="314" r:id="rId25"/>
    <p:sldId id="315" r:id="rId26"/>
    <p:sldId id="316" r:id="rId27"/>
    <p:sldId id="495" r:id="rId28"/>
    <p:sldId id="321" r:id="rId29"/>
    <p:sldId id="322" r:id="rId30"/>
    <p:sldId id="318" r:id="rId31"/>
    <p:sldId id="319" r:id="rId32"/>
    <p:sldId id="324" r:id="rId33"/>
    <p:sldId id="325" r:id="rId34"/>
    <p:sldId id="326" r:id="rId35"/>
    <p:sldId id="401" r:id="rId36"/>
    <p:sldId id="500" r:id="rId37"/>
    <p:sldId id="496"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7221AE-871B-49B9-AFDD-8CCD3BB38B92}">
          <p14:sldIdLst>
            <p14:sldId id="291"/>
            <p14:sldId id="292"/>
            <p14:sldId id="293"/>
          </p14:sldIdLst>
        </p14:section>
        <p14:section name="Inheritance" id="{4E1F89D8-F57F-4F44-AA97-B0E565F05618}">
          <p14:sldIdLst>
            <p14:sldId id="294"/>
            <p14:sldId id="295"/>
            <p14:sldId id="296"/>
          </p14:sldIdLst>
        </p14:section>
        <p14:section name="Class Hierarchies" id="{445EF604-037C-485E-817B-B240A3095335}">
          <p14:sldIdLst>
            <p14:sldId id="297"/>
            <p14:sldId id="298"/>
            <p14:sldId id="299"/>
            <p14:sldId id="300"/>
            <p14:sldId id="301"/>
            <p14:sldId id="302"/>
            <p14:sldId id="303"/>
            <p14:sldId id="304"/>
            <p14:sldId id="305"/>
          </p14:sldIdLst>
        </p14:section>
        <p14:section name="Accessing Base Class Members" id="{57E7CDDF-2539-4CF0-A82F-99F869648D82}">
          <p14:sldIdLst>
            <p14:sldId id="306"/>
            <p14:sldId id="307"/>
            <p14:sldId id="308"/>
            <p14:sldId id="309"/>
            <p14:sldId id="310"/>
          </p14:sldIdLst>
        </p14:section>
        <p14:section name="Reusing Classes" id="{E68BC358-6935-4752-9881-EF6DA9284479}">
          <p14:sldIdLst>
            <p14:sldId id="494"/>
            <p14:sldId id="312"/>
            <p14:sldId id="313"/>
            <p14:sldId id="314"/>
            <p14:sldId id="315"/>
            <p14:sldId id="316"/>
          </p14:sldIdLst>
        </p14:section>
        <p14:section name="Type of Class Reuse" id="{8EB4ECC0-6BB6-4472-BB07-32D916150C64}">
          <p14:sldIdLst>
            <p14:sldId id="495"/>
            <p14:sldId id="321"/>
            <p14:sldId id="322"/>
            <p14:sldId id="318"/>
            <p14:sldId id="319"/>
            <p14:sldId id="324"/>
            <p14:sldId id="325"/>
          </p14:sldIdLst>
        </p14:section>
        <p14:section name="Conclusion" id="{018AB378-85C0-4259-BD5E-5C14A36B8784}">
          <p14:sldIdLst>
            <p14:sldId id="326"/>
            <p14:sldId id="401"/>
            <p14:sldId id="500"/>
            <p14:sldId id="496"/>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95214" autoAdjust="0"/>
  </p:normalViewPr>
  <p:slideViewPr>
    <p:cSldViewPr showGuides="1">
      <p:cViewPr varScale="1">
        <p:scale>
          <a:sx n="75" d="100"/>
          <a:sy n="75" d="100"/>
        </p:scale>
        <p:origin x="162" y="7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27.4.2022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xmlns="" id="{3E681CCB-0A1E-49B8-9214-654FCE9883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22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1" name="Footer Placeholder 7">
            <a:extLst>
              <a:ext uri="{FF2B5EF4-FFF2-40B4-BE49-F238E27FC236}">
                <a16:creationId xmlns:a16="http://schemas.microsoft.com/office/drawing/2014/main" xmlns="" id="{7E7A3C2C-D171-462B-9731-AB7D919794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0098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1" name="Footer Placeholder 7">
            <a:extLst>
              <a:ext uri="{FF2B5EF4-FFF2-40B4-BE49-F238E27FC236}">
                <a16:creationId xmlns:a16="http://schemas.microsoft.com/office/drawing/2014/main" xmlns="" id="{224A5072-C2C4-4EAC-8780-F7D13218371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799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xmlns="" id="{69DD4D57-6B2D-420A-AAFD-17DC394D3B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697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xmlns="" id="{FC635393-0B05-4C14-832A-C68720A8FD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925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xmlns="" id="{4AA6EFD2-CA05-4829-A044-5AEECFD137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1521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1" name="Footer Placeholder 7">
            <a:extLst>
              <a:ext uri="{FF2B5EF4-FFF2-40B4-BE49-F238E27FC236}">
                <a16:creationId xmlns:a16="http://schemas.microsoft.com/office/drawing/2014/main" xmlns="" id="{53CADAF1-A01E-4716-AAC6-46559E8639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251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1" name="Footer Placeholder 7">
            <a:extLst>
              <a:ext uri="{FF2B5EF4-FFF2-40B4-BE49-F238E27FC236}">
                <a16:creationId xmlns:a16="http://schemas.microsoft.com/office/drawing/2014/main" xmlns="" id="{28F98E73-5BF3-4618-A64D-AE4AB90B5B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099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1" name="Footer Placeholder 7">
            <a:extLst>
              <a:ext uri="{FF2B5EF4-FFF2-40B4-BE49-F238E27FC236}">
                <a16:creationId xmlns:a16="http://schemas.microsoft.com/office/drawing/2014/main" xmlns="" id="{C0FFADA1-476A-4F7A-85AA-0649ABFDD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96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xmlns="" id="{B0DD0430-C255-4FB4-A2D2-5D0B165455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13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xmlns="" id="{AECEF258-5F7C-4809-AE68-2253157ABD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021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xmlns="" id="{A5B3CD96-D4A1-4504-A427-03010F9F113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6561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xmlns="" id="{03E2F199-3293-481D-A075-124125A21B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494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xmlns="" id="{CD365654-9EBA-4AEF-A640-866CDA0715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55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xmlns="" id="{428EDBBA-07E4-4C1C-A21F-860EFE6805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6272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xmlns="" id="{3B54BAA5-4924-4366-815F-6DE44A6B279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216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1" name="Footer Placeholder 7">
            <a:extLst>
              <a:ext uri="{FF2B5EF4-FFF2-40B4-BE49-F238E27FC236}">
                <a16:creationId xmlns:a16="http://schemas.microsoft.com/office/drawing/2014/main" xmlns="" id="{A9115BAE-0F35-4FD6-B6B9-EF71F863DCA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1526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1" name="Footer Placeholder 7">
            <a:extLst>
              <a:ext uri="{FF2B5EF4-FFF2-40B4-BE49-F238E27FC236}">
                <a16:creationId xmlns:a16="http://schemas.microsoft.com/office/drawing/2014/main" xmlns="" id="{B83CD51F-5067-46CD-BC98-E3870D83DB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2799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
        <p:nvSpPr>
          <p:cNvPr id="11" name="Footer Placeholder 7">
            <a:extLst>
              <a:ext uri="{FF2B5EF4-FFF2-40B4-BE49-F238E27FC236}">
                <a16:creationId xmlns:a16="http://schemas.microsoft.com/office/drawing/2014/main" xmlns="" id="{8E567B14-9461-4DC4-9292-64C5AD13E9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3793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
        <p:nvSpPr>
          <p:cNvPr id="11" name="Footer Placeholder 7">
            <a:extLst>
              <a:ext uri="{FF2B5EF4-FFF2-40B4-BE49-F238E27FC236}">
                <a16:creationId xmlns:a16="http://schemas.microsoft.com/office/drawing/2014/main" xmlns="" id="{224BBB73-6932-41F5-B16D-CFC2EFFED7A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14585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xmlns="" id="{768D6AFF-1D8A-4878-8792-5C0FBAE266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4256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xmlns="" id="{03D8E40D-0E67-4AAB-AF73-C8E45A4A7A3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5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xmlns="" id="{1732D046-F58D-42BF-888E-173C7634DC6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055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xmlns="" id="{11C37313-7ED8-477E-BB62-0C95A8E2A3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2054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xmlns="" id="{F7D47B6C-B291-45F2-9221-B213E715AB9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31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xmlns="" id="{C3AACC0F-1F0A-428B-AD5A-D51B1439EB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07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1" name="Footer Placeholder 7">
            <a:extLst>
              <a:ext uri="{FF2B5EF4-FFF2-40B4-BE49-F238E27FC236}">
                <a16:creationId xmlns:a16="http://schemas.microsoft.com/office/drawing/2014/main" xmlns="" id="{B41A9F10-2C0F-4291-923C-086D603AD05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778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xmlns="" id="{A823154E-3DB4-47CC-9E07-195377E3ECB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624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1" name="Footer Placeholder 7">
            <a:extLst>
              <a:ext uri="{FF2B5EF4-FFF2-40B4-BE49-F238E27FC236}">
                <a16:creationId xmlns:a16="http://schemas.microsoft.com/office/drawing/2014/main" xmlns="" id="{FBF4217E-5CF1-4269-B873-9E5ED92B0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9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1" name="Footer Placeholder 7">
            <a:extLst>
              <a:ext uri="{FF2B5EF4-FFF2-40B4-BE49-F238E27FC236}">
                <a16:creationId xmlns:a16="http://schemas.microsoft.com/office/drawing/2014/main" xmlns="" id="{280B5249-930C-4BAC-AF00-29CBDC8D8E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919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xmlns="" id="{67D787B6-D312-4A81-8E77-92BC9F64C0F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566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594834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258852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838016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064457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6779288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952992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xmlns=""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xmlns=""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1200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xmlns=""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xmlns=""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29621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xmlns=""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xmlns=""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516904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477119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0642370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38902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0100535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org/Contests/Practice/Index/1499#0"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org/Contests/Practice/Index/1499#1"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org/Contests/Practice/Index/1499#2"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virtu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seale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org/Contests/Practice/Index/1499#3"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judge.softuni.org/Contests/Practice/Index/1499#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org/Contests/Practice/Index/1499#4"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3.png"/><Relationship Id="rId18" Type="http://schemas.openxmlformats.org/officeDocument/2006/relationships/hyperlink" Target="https://smartit.bg/" TargetMode="External"/><Relationship Id="rId3" Type="http://schemas.openxmlformats.org/officeDocument/2006/relationships/image" Target="../media/image28.png"/><Relationship Id="rId21" Type="http://schemas.openxmlformats.org/officeDocument/2006/relationships/image" Target="../media/image37.png"/><Relationship Id="rId7" Type="http://schemas.openxmlformats.org/officeDocument/2006/relationships/image" Target="../media/image30.png"/><Relationship Id="rId12" Type="http://schemas.openxmlformats.org/officeDocument/2006/relationships/hyperlink" Target="https://indeavr.com/" TargetMode="External"/><Relationship Id="rId17" Type="http://schemas.openxmlformats.org/officeDocument/2006/relationships/image" Target="../media/image35.png"/><Relationship Id="rId25" Type="http://schemas.openxmlformats.org/officeDocument/2006/relationships/image" Target="../media/image39.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www.softwaregroup.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2.png"/><Relationship Id="rId24" Type="http://schemas.openxmlformats.org/officeDocument/2006/relationships/hyperlink" Target="https://createx.bg/" TargetMode="External"/><Relationship Id="rId5" Type="http://schemas.openxmlformats.org/officeDocument/2006/relationships/image" Target="../media/image29.png"/><Relationship Id="rId15" Type="http://schemas.openxmlformats.org/officeDocument/2006/relationships/image" Target="../media/image34.jpeg"/><Relationship Id="rId23" Type="http://schemas.openxmlformats.org/officeDocument/2006/relationships/image" Target="../media/image38.png"/><Relationship Id="rId10" Type="http://schemas.openxmlformats.org/officeDocument/2006/relationships/hyperlink" Target="https://de.draftkings.com/" TargetMode="External"/><Relationship Id="rId19" Type="http://schemas.openxmlformats.org/officeDocument/2006/relationships/image" Target="../media/image36.jpeg"/><Relationship Id="rId4" Type="http://schemas.openxmlformats.org/officeDocument/2006/relationships/hyperlink" Target="https://www.coca-colahellenic.com/" TargetMode="External"/><Relationship Id="rId9" Type="http://schemas.openxmlformats.org/officeDocument/2006/relationships/image" Target="../media/image31.jpeg"/><Relationship Id="rId14" Type="http://schemas.openxmlformats.org/officeDocument/2006/relationships/hyperlink" Target="https://www.pharvision.ai/" TargetMode="External"/><Relationship Id="rId22" Type="http://schemas.openxmlformats.org/officeDocument/2006/relationships/hyperlink" Target="https://taulia.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hyperlink" Target="https://virtualracingschool.com/"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dotnet/csharp/fundamentals/object-oriented/inheritanc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p:txBody>
          <a:bodyPr/>
          <a:lstStyle/>
          <a:p>
            <a:r>
              <a:rPr lang="en-US" dirty="0">
                <a:hlinkClick r:id="rId3"/>
              </a:rPr>
              <a:t>https://about.softuni.bg/</a:t>
            </a:r>
            <a:endParaRPr lang="en-US" dirty="0"/>
          </a:p>
        </p:txBody>
      </p:sp>
      <p:sp>
        <p:nvSpPr>
          <p:cNvPr id="7" name="Text Placeholder 6"/>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20"/>
          </p:nvPr>
        </p:nvSpPr>
        <p:spPr>
          <a:xfrm>
            <a:off x="553082" y="5336486"/>
            <a:ext cx="2980696" cy="460181"/>
          </a:xfrm>
        </p:spPr>
        <p:txBody>
          <a:bodyPr/>
          <a:lstStyle/>
          <a:p>
            <a:r>
              <a:rPr lang="en-US" dirty="0"/>
              <a:t>Technical Trainers</a:t>
            </a:r>
          </a:p>
        </p:txBody>
      </p:sp>
      <p:sp>
        <p:nvSpPr>
          <p:cNvPr id="11" name="Text Placeholder 10"/>
          <p:cNvSpPr>
            <a:spLocks noGrp="1"/>
          </p:cNvSpPr>
          <p:nvPr>
            <p:ph type="body" sz="quarter" idx="19"/>
          </p:nvPr>
        </p:nvSpPr>
        <p:spPr/>
        <p:txBody>
          <a:bodyPr/>
          <a:lstStyle/>
          <a:p>
            <a:r>
              <a:rPr lang="en-US" dirty="0"/>
              <a:t>SoftUni Team</a:t>
            </a:r>
          </a:p>
        </p:txBody>
      </p:sp>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pic>
        <p:nvPicPr>
          <p:cNvPr id="1026" name="Picture 2" descr="Image result for inheritance png">
            <a:extLst>
              <a:ext uri="{FF2B5EF4-FFF2-40B4-BE49-F238E27FC236}">
                <a16:creationId xmlns:a16="http://schemas.microsoft.com/office/drawing/2014/main" xmlns=""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73" y="227377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53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a:extLst>
              <a:ext uri="{FF2B5EF4-FFF2-40B4-BE49-F238E27FC236}">
                <a16:creationId xmlns:a16="http://schemas.microsoft.com/office/drawing/2014/main" xmlns="" id="{4574CFA5-1C7F-49BB-B940-F42571CF111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7" name="Rectangle: Rounded Corners 6"/>
          <p:cNvSpPr/>
          <p:nvPr/>
        </p:nvSpPr>
        <p:spPr>
          <a:xfrm>
            <a:off x="3491641"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3600" y="4990818"/>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3799" y="4990818"/>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8460"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8460"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5539"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605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6710"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Person</a:t>
            </a:r>
            <a:endParaRPr lang="bg-BG" sz="2400" b="1" dirty="0">
              <a:solidFill>
                <a:schemeClr val="bg2"/>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xmlns="" id="{B749873C-55A4-46B5-96E5-57E27D97DE10}"/>
              </a:ext>
            </a:extLst>
          </p:cNvPr>
          <p:cNvSpPr/>
          <p:nvPr/>
        </p:nvSpPr>
        <p:spPr>
          <a:xfrm>
            <a:off x="4003543"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xmlns="" id="{1F1D38AF-1035-424F-B87D-4020781E6A6A}"/>
              </a:ext>
            </a:extLst>
          </p:cNvPr>
          <p:cNvSpPr/>
          <p:nvPr/>
        </p:nvSpPr>
        <p:spPr>
          <a:xfrm>
            <a:off x="815340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xmlns="" id="{91FC14AF-3F69-4A2D-928F-9E70E0973A5A}"/>
              </a:ext>
            </a:extLst>
          </p:cNvPr>
          <p:cNvSpPr>
            <a:spLocks noChangeArrowheads="1"/>
          </p:cNvSpPr>
          <p:nvPr/>
        </p:nvSpPr>
        <p:spPr bwMode="auto">
          <a:xfrm>
            <a:off x="10364629" y="5463127"/>
            <a:ext cx="1617348" cy="919401"/>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Employee</a:t>
            </a:r>
            <a:endParaRPr lang="bg-BG" sz="2400" b="1" dirty="0">
              <a:solidFill>
                <a:schemeClr val="bg2"/>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xmlns="" id="{B4C90E54-A455-49D6-8A50-977F101A1314}"/>
              </a:ext>
            </a:extLst>
          </p:cNvPr>
          <p:cNvSpPr>
            <a:spLocks noChangeArrowheads="1"/>
          </p:cNvSpPr>
          <p:nvPr/>
        </p:nvSpPr>
        <p:spPr bwMode="auto">
          <a:xfrm>
            <a:off x="335441" y="5513695"/>
            <a:ext cx="1352642" cy="919401"/>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Student</a:t>
            </a:r>
            <a:endParaRPr lang="bg-BG" sz="2400" b="1" dirty="0">
              <a:solidFill>
                <a:schemeClr val="bg2"/>
              </a:solidFill>
              <a:effectLst>
                <a:outerShdw blurRad="38100" dist="38100" dir="2700000" algn="tl">
                  <a:srgbClr val="000000">
                    <a:alpha val="43137"/>
                  </a:srgbClr>
                </a:outerShdw>
              </a:effectLst>
            </a:endParaRPr>
          </a:p>
        </p:txBody>
      </p:sp>
      <p:sp>
        <p:nvSpPr>
          <p:cNvPr id="20" name="Arrow: Right 20"/>
          <p:cNvSpPr/>
          <p:nvPr/>
        </p:nvSpPr>
        <p:spPr>
          <a:xfrm rot="19112432">
            <a:off x="3758661"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9414" y="4480340"/>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9081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xmlns="" id="{575E6975-DC1F-4A23-A3AC-8777831855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7" name="Text Placeholder 5"/>
          <p:cNvSpPr txBox="1">
            <a:spLocks/>
          </p:cNvSpPr>
          <p:nvPr/>
        </p:nvSpPr>
        <p:spPr>
          <a:xfrm>
            <a:off x="2337597" y="2011062"/>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337597" y="4019016"/>
            <a:ext cx="79248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8063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99182244-6848-44DD-BD43-CFBF528A55B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a:t>
            </a:r>
          </a:p>
          <a:p>
            <a:pPr marL="361950" indent="-361950">
              <a:lnSpc>
                <a:spcPct val="110000"/>
              </a:lnSpc>
            </a:pPr>
            <a:r>
              <a:rPr lang="en-US" dirty="0"/>
              <a:t>They</a:t>
            </a:r>
            <a:r>
              <a:rPr lang="en-US" b="1" dirty="0">
                <a:solidFill>
                  <a:schemeClr val="bg1"/>
                </a:solidFill>
              </a:rPr>
              <a:t> </a:t>
            </a:r>
            <a:r>
              <a:rPr lang="en-US" dirty="0"/>
              <a:t>can 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6" name="Text Placeholder 5"/>
          <p:cNvSpPr txBox="1">
            <a:spLocks/>
          </p:cNvSpPr>
          <p:nvPr/>
        </p:nvSpPr>
        <p:spPr>
          <a:xfrm>
            <a:off x="2209800" y="30690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a:solidFill>
                  <a:schemeClr val="bg1"/>
                </a:solidFill>
              </a:rPr>
              <a:t>:base</a:t>
            </a:r>
            <a:r>
              <a:rPr lang="en-US" dirty="0"/>
              <a:t>(name) {</a:t>
            </a:r>
            <a:r>
              <a:rPr lang="en-US" noProof="1"/>
              <a:t>this.school</a:t>
            </a:r>
            <a:r>
              <a:rPr lang="en-US" dirty="0"/>
              <a:t> = school;} </a:t>
            </a:r>
          </a:p>
          <a:p>
            <a:r>
              <a:rPr lang="en-US" dirty="0"/>
              <a:t>}</a:t>
            </a:r>
          </a:p>
        </p:txBody>
      </p:sp>
    </p:spTree>
    <p:extLst>
      <p:ext uri="{BB962C8B-B14F-4D97-AF65-F5344CB8AC3E}">
        <p14:creationId xmlns:p14="http://schemas.microsoft.com/office/powerpoint/2010/main" val="3365923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BABA8569-742D-4C19-BD00-80943616448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3" name="Rectangle: Rounded Corners 12"/>
          <p:cNvSpPr/>
          <p:nvPr/>
        </p:nvSpPr>
        <p:spPr>
          <a:xfrm>
            <a:off x="1676400" y="2057401"/>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8952" y="2069970"/>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9109"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414946900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64EDE4C6-709D-4877-875C-521EED3E488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Transitive Relation</a:t>
            </a:r>
            <a:endParaRPr lang="bg-BG" sz="4000" dirty="0"/>
          </a:p>
        </p:txBody>
      </p:sp>
      <p:sp>
        <p:nvSpPr>
          <p:cNvPr id="7" name="Text Placeholder 5"/>
          <p:cNvSpPr txBox="1">
            <a:spLocks/>
          </p:cNvSpPr>
          <p:nvPr/>
        </p:nvSpPr>
        <p:spPr>
          <a:xfrm>
            <a:off x="2286000"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7200"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5789" y="5657400"/>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1991"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6155"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249" y="4563659"/>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3667815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xmlns="" id="{70F0600F-0492-4514-B02F-EB0B12F3466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9600" y="4953002"/>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7238" y="3435179"/>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3346"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1908"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1801"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11356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
        <p:nvSpPr>
          <p:cNvPr id="4" name="Title 3">
            <a:extLst>
              <a:ext uri="{FF2B5EF4-FFF2-40B4-BE49-F238E27FC236}">
                <a16:creationId xmlns:a16="http://schemas.microsoft.com/office/drawing/2014/main" xmlns="" id="{6146CB68-909E-4AD7-A828-642487690AC9}"/>
              </a:ext>
            </a:extLst>
          </p:cNvPr>
          <p:cNvSpPr>
            <a:spLocks noGrp="1"/>
          </p:cNvSpPr>
          <p:nvPr>
            <p:ph type="title" sz="quarter" idx="10"/>
          </p:nvPr>
        </p:nvSpPr>
        <p:spPr/>
        <p:txBody>
          <a:bodyPr/>
          <a:lstStyle/>
          <a:p>
            <a:r>
              <a:rPr lang="en-US" dirty="0"/>
              <a:t>Accessing Base Class Members</a:t>
            </a:r>
          </a:p>
        </p:txBody>
      </p:sp>
    </p:spTree>
    <p:extLst>
      <p:ext uri="{BB962C8B-B14F-4D97-AF65-F5344CB8AC3E}">
        <p14:creationId xmlns:p14="http://schemas.microsoft.com/office/powerpoint/2010/main" val="34768659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C34CA80A-5937-4D00-8909-2DF0C3DB5CC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74110" y="2087468"/>
            <a:ext cx="11818096"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Person { … }</a:t>
            </a:r>
          </a:p>
          <a:p>
            <a:pPr>
              <a:spcBef>
                <a:spcPts val="200"/>
              </a:spcBef>
              <a:spcAft>
                <a:spcPts val="200"/>
              </a:spcAft>
            </a:pPr>
            <a:r>
              <a:rPr lang="en-US" dirty="0"/>
              <a:t>class Employee : Person </a:t>
            </a:r>
            <a:endParaRPr lang="bg-BG" dirty="0"/>
          </a:p>
          <a:p>
            <a:pPr>
              <a:spcBef>
                <a:spcPts val="200"/>
              </a:spcBef>
              <a:spcAft>
                <a:spcPts val="200"/>
              </a:spcAft>
            </a:pPr>
            <a:r>
              <a:rPr lang="en-US" dirty="0"/>
              <a:t>{ </a:t>
            </a:r>
          </a:p>
          <a:p>
            <a:pPr>
              <a:spcBef>
                <a:spcPts val="200"/>
              </a:spcBef>
              <a:spcAft>
                <a:spcPts val="200"/>
              </a:spcAft>
            </a:pPr>
            <a:r>
              <a:rPr lang="en-US" dirty="0"/>
              <a:t>  public void Dismiss(string reasons)</a:t>
            </a:r>
          </a:p>
          <a:p>
            <a:pPr>
              <a:spcBef>
                <a:spcPts val="200"/>
              </a:spcBef>
              <a:spcAft>
                <a:spcPts val="200"/>
              </a:spcAft>
            </a:pPr>
            <a:r>
              <a:rPr lang="en-US" dirty="0"/>
              <a:t>  { </a:t>
            </a:r>
          </a:p>
          <a:p>
            <a:pPr>
              <a:spcBef>
                <a:spcPts val="200"/>
              </a:spcBef>
              <a:spcAft>
                <a:spcPts val="200"/>
              </a:spcAft>
            </a:pPr>
            <a:r>
              <a:rPr lang="en-US" dirty="0"/>
              <a:t>    </a:t>
            </a:r>
            <a:r>
              <a:rPr lang="en-US" noProof="1"/>
              <a:t>Console.Writeline</a:t>
            </a:r>
            <a:r>
              <a:rPr lang="en-US" dirty="0"/>
              <a:t>($"{</a:t>
            </a:r>
            <a:r>
              <a:rPr lang="en-US" dirty="0">
                <a:solidFill>
                  <a:schemeClr val="bg1"/>
                </a:solidFill>
              </a:rPr>
              <a:t>base.name</a:t>
            </a:r>
            <a:r>
              <a:rPr lang="en-US" dirty="0"/>
              <a:t>} got fired</a:t>
            </a:r>
            <a:r>
              <a:rPr lang="bg-BG" dirty="0"/>
              <a:t> </a:t>
            </a:r>
            <a:r>
              <a:rPr lang="en-US" dirty="0"/>
              <a:t>because of {</a:t>
            </a:r>
            <a:r>
              <a:rPr lang="en-US" dirty="0">
                <a:solidFill>
                  <a:schemeClr val="bg1"/>
                </a:solidFill>
              </a:rPr>
              <a:t>reasons</a:t>
            </a:r>
            <a:r>
              <a:rPr lang="en-US" dirty="0"/>
              <a:t>}");</a:t>
            </a:r>
          </a:p>
          <a:p>
            <a:pPr>
              <a:spcBef>
                <a:spcPts val="200"/>
              </a:spcBef>
              <a:spcAft>
                <a:spcPts val="200"/>
              </a:spcAft>
            </a:pPr>
            <a:r>
              <a:rPr lang="en-US" dirty="0"/>
              <a:t>  }</a:t>
            </a:r>
          </a:p>
          <a:p>
            <a:pPr>
              <a:spcBef>
                <a:spcPts val="200"/>
              </a:spcBef>
              <a:spcAft>
                <a:spcPts val="200"/>
              </a:spcAft>
            </a:pPr>
            <a:r>
              <a:rPr lang="en-US" dirty="0"/>
              <a:t>}</a:t>
            </a:r>
          </a:p>
        </p:txBody>
      </p:sp>
    </p:spTree>
    <p:extLst>
      <p:ext uri="{BB962C8B-B14F-4D97-AF65-F5344CB8AC3E}">
        <p14:creationId xmlns:p14="http://schemas.microsoft.com/office/powerpoint/2010/main" val="3863003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p>
        </p:txBody>
      </p:sp>
      <p:grpSp>
        <p:nvGrpSpPr>
          <p:cNvPr id="6" name="Group 5"/>
          <p:cNvGrpSpPr/>
          <p:nvPr/>
        </p:nvGrpSpPr>
        <p:grpSpPr>
          <a:xfrm>
            <a:off x="2209800" y="1863566"/>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209800"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17" name="Arrow: Right 29"/>
          <p:cNvSpPr/>
          <p:nvPr/>
        </p:nvSpPr>
        <p:spPr>
          <a:xfrm rot="16200000">
            <a:off x="3317595"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xmlns="" id="{0DBC3938-8F36-4D61-9B37-3933C1197B4A}"/>
              </a:ext>
            </a:extLst>
          </p:cNvPr>
          <p:cNvSpPr txBox="1">
            <a:spLocks/>
          </p:cNvSpPr>
          <p:nvPr/>
        </p:nvSpPr>
        <p:spPr>
          <a:xfrm>
            <a:off x="6400800" y="2628736"/>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xmlns="" id="{8CE0696D-467D-4A55-848B-EC641106C822}"/>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https://judge.softuni.org/Contests/Practice/Index/1499#0</a:t>
            </a:r>
            <a:endParaRPr lang="en-US" dirty="0"/>
          </a:p>
        </p:txBody>
      </p:sp>
      <p:sp>
        <p:nvSpPr>
          <p:cNvPr id="14" name="Arrow: Right 29"/>
          <p:cNvSpPr/>
          <p:nvPr/>
        </p:nvSpPr>
        <p:spPr>
          <a:xfrm>
            <a:off x="5413095"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xmlns="" id="{E1F005DB-9684-443E-969E-B1662062211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1777300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88" y="1150939"/>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a:t>: Transitive </a:t>
            </a:r>
            <a:r>
              <a:rPr lang="en-US" sz="4000" dirty="0"/>
              <a:t>Inheritance</a:t>
            </a:r>
          </a:p>
        </p:txBody>
      </p:sp>
      <p:grpSp>
        <p:nvGrpSpPr>
          <p:cNvPr id="6" name="Group 5"/>
          <p:cNvGrpSpPr/>
          <p:nvPr/>
        </p:nvGrpSpPr>
        <p:grpSpPr>
          <a:xfrm>
            <a:off x="2028854" y="1335950"/>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029948"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grpSp>
        <p:nvGrpSpPr>
          <p:cNvPr id="18" name="Group 17"/>
          <p:cNvGrpSpPr/>
          <p:nvPr/>
        </p:nvGrpSpPr>
        <p:grpSpPr>
          <a:xfrm>
            <a:off x="2028854"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+Weep():void</a:t>
              </a:r>
            </a:p>
          </p:txBody>
        </p:sp>
      </p:grpSp>
      <p:sp>
        <p:nvSpPr>
          <p:cNvPr id="25" name="Arrow: Right 29"/>
          <p:cNvSpPr/>
          <p:nvPr/>
        </p:nvSpPr>
        <p:spPr>
          <a:xfrm rot="16200000">
            <a:off x="3072465" y="251065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xmlns="" id="{2AB7BB1E-8C8B-47B7-A9C1-E03A9AA721CE}"/>
              </a:ext>
            </a:extLst>
          </p:cNvPr>
          <p:cNvSpPr txBox="1">
            <a:spLocks/>
          </p:cNvSpPr>
          <p:nvPr/>
        </p:nvSpPr>
        <p:spPr>
          <a:xfrm>
            <a:off x="6164839"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xmlns="" id="{A3120491-FBF0-4F3C-97A6-0394E7E5A1C6}"/>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https://judge.softuni.org/Contests/Practice/Index/1499#1</a:t>
            </a:r>
            <a:endParaRPr lang="en-US" dirty="0"/>
          </a:p>
        </p:txBody>
      </p:sp>
      <p:sp>
        <p:nvSpPr>
          <p:cNvPr id="28" name="Arrow: Right 29"/>
          <p:cNvSpPr/>
          <p:nvPr/>
        </p:nvSpPr>
        <p:spPr>
          <a:xfrm>
            <a:off x="5063471"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2464" y="427061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0" name="Slide Number">
            <a:extLst>
              <a:ext uri="{FF2B5EF4-FFF2-40B4-BE49-F238E27FC236}">
                <a16:creationId xmlns:a16="http://schemas.microsoft.com/office/drawing/2014/main" xmlns="" id="{2A3DA894-D4DC-4A52-9EE6-8E0624586BC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22360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54C7C1F1-3D84-495D-8083-955BEC8CC1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a:extLst>
              <a:ext uri="{FF2B5EF4-FFF2-40B4-BE49-F238E27FC236}">
                <a16:creationId xmlns:a16="http://schemas.microsoft.com/office/drawing/2014/main" xmlns="" id="{ACAA566F-0E0E-4BF9-A3B0-6F01080380A3}"/>
              </a:ext>
            </a:extLst>
          </p:cNvPr>
          <p:cNvSpPr>
            <a:spLocks noGrp="1"/>
          </p:cNvSpPr>
          <p:nvPr>
            <p:ph type="body" sz="quarter" idx="10"/>
          </p:nvPr>
        </p:nvSpPr>
        <p:spPr/>
        <p:txBody>
          <a:bodyPr/>
          <a:lstStyle/>
          <a:p>
            <a:pPr marL="514350" indent="-514350">
              <a:buFont typeface="+mj-lt"/>
              <a:buAutoNum type="arabicPeriod"/>
            </a:pPr>
            <a:r>
              <a:rPr lang="en-US" dirty="0"/>
              <a:t>Inheritance</a:t>
            </a:r>
          </a:p>
          <a:p>
            <a:pPr marL="514350" indent="-514350">
              <a:buFont typeface="+mj-lt"/>
              <a:buAutoNum type="arabicPeriod"/>
            </a:pPr>
            <a:r>
              <a:rPr lang="en-US" dirty="0"/>
              <a:t>Class Hierarchies</a:t>
            </a:r>
          </a:p>
          <a:p>
            <a:pPr lvl="1"/>
            <a:r>
              <a:rPr lang="en-US" dirty="0"/>
              <a:t>Inheritance in C#</a:t>
            </a:r>
          </a:p>
          <a:p>
            <a:pPr marL="514350" indent="-514350">
              <a:buFont typeface="+mj-lt"/>
              <a:buAutoNum type="arabicPeriod"/>
            </a:pPr>
            <a:r>
              <a:rPr lang="en-US" dirty="0"/>
              <a:t>Accessing Base Class Members</a:t>
            </a:r>
          </a:p>
          <a:p>
            <a:pPr marL="514350" indent="-514350">
              <a:buFont typeface="+mj-lt"/>
              <a:buAutoNum type="arabicPeriod"/>
            </a:pPr>
            <a:r>
              <a:rPr lang="en-US" dirty="0"/>
              <a:t>Reusing Classes</a:t>
            </a:r>
          </a:p>
          <a:p>
            <a:pPr marL="514350" indent="-514350">
              <a:buFont typeface="+mj-lt"/>
              <a:buAutoNum type="arabicPeriod"/>
            </a:pPr>
            <a:r>
              <a:rPr lang="en-US" dirty="0"/>
              <a:t>Type of Class Reuse</a:t>
            </a:r>
          </a:p>
        </p:txBody>
      </p:sp>
      <p:sp>
        <p:nvSpPr>
          <p:cNvPr id="4" name="Title 3">
            <a:extLst>
              <a:ext uri="{FF2B5EF4-FFF2-40B4-BE49-F238E27FC236}">
                <a16:creationId xmlns:a16="http://schemas.microsoft.com/office/drawing/2014/main" xmlns="" id="{DC603285-689A-4E41-8F77-BD9FEA5C433A}"/>
              </a:ext>
            </a:extLst>
          </p:cNvPr>
          <p:cNvSpPr>
            <a:spLocks noGrp="1"/>
          </p:cNvSpPr>
          <p:nvPr>
            <p:ph type="title"/>
          </p:nvPr>
        </p:nvSpPr>
        <p:spPr/>
        <p:txBody>
          <a:bodyPr/>
          <a:lstStyle/>
          <a:p>
            <a:r>
              <a:rPr lang="en-GB" dirty="0"/>
              <a:t>Table of Contents</a:t>
            </a:r>
            <a:endParaRPr lang="en-US" dirty="0"/>
          </a:p>
        </p:txBody>
      </p:sp>
    </p:spTree>
    <p:extLst>
      <p:ext uri="{BB962C8B-B14F-4D97-AF65-F5344CB8AC3E}">
        <p14:creationId xmlns:p14="http://schemas.microsoft.com/office/powerpoint/2010/main" val="11330016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p>
        </p:txBody>
      </p:sp>
      <p:grpSp>
        <p:nvGrpSpPr>
          <p:cNvPr id="6" name="Group 5"/>
          <p:cNvGrpSpPr/>
          <p:nvPr/>
        </p:nvGrpSpPr>
        <p:grpSpPr>
          <a:xfrm>
            <a:off x="1717574"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557922"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30" name="Arrow: Right 29"/>
          <p:cNvSpPr/>
          <p:nvPr/>
        </p:nvSpPr>
        <p:spPr>
          <a:xfrm>
            <a:off x="6400801"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6140" y="3748922"/>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+Meow():void</a:t>
              </a:r>
            </a:p>
          </p:txBody>
        </p:sp>
      </p:grpSp>
      <p:sp>
        <p:nvSpPr>
          <p:cNvPr id="25" name="Arrow: Right 29"/>
          <p:cNvSpPr/>
          <p:nvPr/>
        </p:nvSpPr>
        <p:spPr>
          <a:xfrm rot="16200000">
            <a:off x="1927114"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xmlns="" id="{88696C07-7236-499B-8EDD-666A9A40B93A}"/>
              </a:ext>
            </a:extLst>
          </p:cNvPr>
          <p:cNvSpPr txBox="1">
            <a:spLocks/>
          </p:cNvSpPr>
          <p:nvPr/>
        </p:nvSpPr>
        <p:spPr>
          <a:xfrm>
            <a:off x="7413918"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xmlns="" id="{70D3C46A-EAF5-4D93-A8A2-CB870C8160CB}"/>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https://judge.softuni.org/Contests/Practice/Index/1499#2</a:t>
            </a:r>
            <a:endParaRPr lang="en-US" dirty="0"/>
          </a:p>
        </p:txBody>
      </p:sp>
      <p:sp>
        <p:nvSpPr>
          <p:cNvPr id="28" name="Arrow: Right 29"/>
          <p:cNvSpPr/>
          <p:nvPr/>
        </p:nvSpPr>
        <p:spPr>
          <a:xfrm rot="16200000">
            <a:off x="4213114"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Slide Number">
            <a:extLst>
              <a:ext uri="{FF2B5EF4-FFF2-40B4-BE49-F238E27FC236}">
                <a16:creationId xmlns:a16="http://schemas.microsoft.com/office/drawing/2014/main" xmlns="" id="{335DB0B8-CABF-4E6E-B0CE-513855FF06C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20</a:t>
            </a:fld>
            <a:endParaRPr lang="en-US" dirty="0"/>
          </a:p>
        </p:txBody>
      </p:sp>
    </p:spTree>
    <p:extLst>
      <p:ext uri="{BB962C8B-B14F-4D97-AF65-F5344CB8AC3E}">
        <p14:creationId xmlns:p14="http://schemas.microsoft.com/office/powerpoint/2010/main" val="324249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xmlns="" id="{985F1081-54BE-4EAC-BF3F-D2259BE4A145}"/>
              </a:ext>
            </a:extLst>
          </p:cNvPr>
          <p:cNvSpPr>
            <a:spLocks noGrp="1"/>
          </p:cNvSpPr>
          <p:nvPr>
            <p:ph type="subTitle" sz="quarter" idx="11"/>
          </p:nvPr>
        </p:nvSpPr>
        <p:spPr/>
        <p:txBody>
          <a:bodyPr/>
          <a:lstStyle/>
          <a:p>
            <a:r>
              <a:rPr lang="en-US" dirty="0"/>
              <a:t>Reusing Code at Class Level</a:t>
            </a:r>
          </a:p>
        </p:txBody>
      </p:sp>
      <p:sp>
        <p:nvSpPr>
          <p:cNvPr id="3" name="Title 2">
            <a:extLst>
              <a:ext uri="{FF2B5EF4-FFF2-40B4-BE49-F238E27FC236}">
                <a16:creationId xmlns:a16="http://schemas.microsoft.com/office/drawing/2014/main" xmlns="" id="{3E7EED59-E7B8-4363-86B1-51A4CBC91D2A}"/>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35550776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E608E7BB-C5BD-4C21-955E-350293DC9E1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Internal</a:t>
            </a:r>
            <a:r>
              <a:rPr lang="en-US" noProof="1"/>
              <a:t> members </a:t>
            </a:r>
            <a:r>
              <a:rPr lang="en-US" b="1" noProof="1">
                <a:solidFill>
                  <a:schemeClr val="bg1"/>
                </a:solidFill>
              </a:rPr>
              <a:t>are accessed in the same assembly</a:t>
            </a: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inherited, </a:t>
            </a:r>
            <a:r>
              <a:rPr lang="en-US" noProof="1">
                <a:solidFill>
                  <a:srgbClr val="002060"/>
                </a:solidFill>
              </a:rPr>
              <a:t>but not visible </a:t>
            </a:r>
            <a:r>
              <a:rPr lang="en-US" noProof="1"/>
              <a:t>in subclasses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6" name="Text Placeholder 5"/>
          <p:cNvSpPr txBox="1">
            <a:spLocks/>
          </p:cNvSpPr>
          <p:nvPr/>
        </p:nvSpPr>
        <p:spPr>
          <a:xfrm>
            <a:off x="3092870" y="4059000"/>
            <a:ext cx="6006259" cy="22676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pPr>
              <a:spcBef>
                <a:spcPts val="200"/>
              </a:spcBef>
              <a:spcAft>
                <a:spcPts val="200"/>
              </a:spcAft>
            </a:pPr>
            <a:r>
              <a:rPr lang="en-US" dirty="0">
                <a:solidFill>
                  <a:schemeClr val="tx1"/>
                </a:solidFill>
              </a:rPr>
              <a:t>class Person {</a:t>
            </a:r>
          </a:p>
          <a:p>
            <a:pPr>
              <a:spcBef>
                <a:spcPts val="200"/>
              </a:spcBef>
              <a:spcAft>
                <a:spcPts val="200"/>
              </a:spcAft>
            </a:pPr>
            <a:r>
              <a:rPr lang="en-US" dirty="0">
                <a:solidFill>
                  <a:schemeClr val="tx1"/>
                </a:solidFill>
              </a:rPr>
              <a:t>  </a:t>
            </a:r>
            <a:r>
              <a:rPr lang="en-US" dirty="0"/>
              <a:t>private</a:t>
            </a:r>
            <a:r>
              <a:rPr lang="en-US" dirty="0">
                <a:solidFill>
                  <a:schemeClr val="tx1"/>
                </a:solidFill>
              </a:rPr>
              <a:t> string id;</a:t>
            </a:r>
          </a:p>
          <a:p>
            <a:pPr>
              <a:spcBef>
                <a:spcPts val="200"/>
              </a:spcBef>
              <a:spcAft>
                <a:spcPts val="200"/>
              </a:spcAft>
            </a:pPr>
            <a:r>
              <a:rPr lang="en-US" dirty="0">
                <a:solidFill>
                  <a:schemeClr val="tx1"/>
                </a:solidFill>
              </a:rPr>
              <a:t>  string name;</a:t>
            </a:r>
          </a:p>
          <a:p>
            <a:pPr>
              <a:spcBef>
                <a:spcPts val="200"/>
              </a:spcBef>
              <a:spcAft>
                <a:spcPts val="200"/>
              </a:spcAft>
            </a:pPr>
            <a:r>
              <a:rPr lang="en-US" dirty="0">
                <a:solidFill>
                  <a:schemeClr val="tx1"/>
                </a:solidFill>
              </a:rPr>
              <a:t>  </a:t>
            </a:r>
            <a:r>
              <a:rPr lang="en-US" dirty="0"/>
              <a:t>protected</a:t>
            </a:r>
            <a:r>
              <a:rPr lang="en-US" dirty="0">
                <a:solidFill>
                  <a:schemeClr val="tx1"/>
                </a:solidFill>
              </a:rPr>
              <a:t> string address;</a:t>
            </a:r>
          </a:p>
          <a:p>
            <a:pPr>
              <a:spcBef>
                <a:spcPts val="200"/>
              </a:spcBef>
              <a:spcAft>
                <a:spcPts val="200"/>
              </a:spcAft>
            </a:pPr>
            <a:r>
              <a:rPr lang="en-US" dirty="0">
                <a:solidFill>
                  <a:schemeClr val="tx1"/>
                </a:solidFill>
              </a:rPr>
              <a:t>  </a:t>
            </a:r>
            <a:r>
              <a:rPr lang="en-US" dirty="0"/>
              <a:t>public</a:t>
            </a:r>
            <a:r>
              <a:rPr lang="en-US" dirty="0">
                <a:solidFill>
                  <a:schemeClr val="tx1"/>
                </a:solidFill>
              </a:rPr>
              <a:t> void Sleep(); }</a:t>
            </a:r>
          </a:p>
        </p:txBody>
      </p:sp>
    </p:spTree>
    <p:extLst>
      <p:ext uri="{BB962C8B-B14F-4D97-AF65-F5344CB8AC3E}">
        <p14:creationId xmlns:p14="http://schemas.microsoft.com/office/powerpoint/2010/main" val="99589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xmlns="" id="{6EDA5164-1A42-4168-ADAD-68F5B6A2E9D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8" name="Text Placeholder 5"/>
          <p:cNvSpPr txBox="1">
            <a:spLocks/>
          </p:cNvSpPr>
          <p:nvPr/>
        </p:nvSpPr>
        <p:spPr>
          <a:xfrm>
            <a:off x="2473495" y="2773798"/>
            <a:ext cx="7232990"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a:t>
            </a:r>
            <a:endParaRPr lang="bg-BG" dirty="0"/>
          </a:p>
          <a:p>
            <a:pPr>
              <a:spcBef>
                <a:spcPts val="200"/>
              </a:spcBef>
              <a:spcAft>
                <a:spcPts val="200"/>
              </a:spcAft>
            </a:pPr>
            <a:r>
              <a:rPr lang="en-US" dirty="0"/>
              <a:t>{</a:t>
            </a:r>
          </a:p>
          <a:p>
            <a:pPr>
              <a:spcBef>
                <a:spcPts val="200"/>
              </a:spcBef>
              <a:spcAft>
                <a:spcPts val="200"/>
              </a:spcAft>
            </a:pPr>
            <a:r>
              <a:rPr lang="en-US" dirty="0"/>
              <a:t>  protected </a:t>
            </a:r>
            <a:r>
              <a:rPr lang="en-US" dirty="0">
                <a:solidFill>
                  <a:schemeClr val="bg1"/>
                </a:solidFill>
              </a:rPr>
              <a:t>float</a:t>
            </a:r>
            <a:r>
              <a:rPr lang="en-US" dirty="0"/>
              <a:t> weight;</a:t>
            </a:r>
          </a:p>
          <a:p>
            <a:pPr>
              <a:spcBef>
                <a:spcPts val="200"/>
              </a:spcBef>
              <a:spcAft>
                <a:spcPts val="200"/>
              </a:spcAft>
            </a:pPr>
            <a:r>
              <a:rPr lang="en-US" dirty="0"/>
              <a:t>  public void Method()</a:t>
            </a:r>
          </a:p>
          <a:p>
            <a:pPr>
              <a:spcBef>
                <a:spcPts val="200"/>
              </a:spcBef>
              <a:spcAft>
                <a:spcPts val="200"/>
              </a:spcAft>
            </a:pPr>
            <a:r>
              <a:rPr lang="en-US" dirty="0"/>
              <a:t>  {</a:t>
            </a:r>
          </a:p>
          <a:p>
            <a:pPr>
              <a:spcBef>
                <a:spcPts val="200"/>
              </a:spcBef>
              <a:spcAft>
                <a:spcPts val="200"/>
              </a:spcAft>
            </a:pPr>
            <a:r>
              <a:rPr lang="en-US" dirty="0"/>
              <a:t>    </a:t>
            </a:r>
            <a:r>
              <a:rPr lang="en-US" dirty="0">
                <a:solidFill>
                  <a:schemeClr val="bg1"/>
                </a:solidFill>
              </a:rPr>
              <a:t>double</a:t>
            </a:r>
            <a:r>
              <a:rPr lang="en-US" dirty="0"/>
              <a:t> weight = 0.5d;</a:t>
            </a:r>
          </a:p>
          <a:p>
            <a:pPr>
              <a:spcBef>
                <a:spcPts val="200"/>
              </a:spcBef>
              <a:spcAft>
                <a:spcPts val="200"/>
              </a:spcAft>
            </a:pPr>
            <a:r>
              <a:rPr lang="en-US" dirty="0"/>
              <a:t>  }</a:t>
            </a:r>
          </a:p>
          <a:p>
            <a:pPr>
              <a:spcBef>
                <a:spcPts val="200"/>
              </a:spcBef>
              <a:spcAft>
                <a:spcPts val="200"/>
              </a:spcAft>
            </a:pPr>
            <a:r>
              <a:rPr lang="en-US" dirty="0"/>
              <a:t>}</a:t>
            </a:r>
          </a:p>
        </p:txBody>
      </p:sp>
      <p:sp>
        <p:nvSpPr>
          <p:cNvPr id="6" name="Text Placeholder 5"/>
          <p:cNvSpPr txBox="1">
            <a:spLocks/>
          </p:cNvSpPr>
          <p:nvPr/>
        </p:nvSpPr>
        <p:spPr>
          <a:xfrm>
            <a:off x="2479505" y="2034000"/>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6988304" y="3795861"/>
            <a:ext cx="2438400" cy="510778"/>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noProof="1">
                <a:solidFill>
                  <a:schemeClr val="bg1">
                    <a:lumMod val="60000"/>
                    <a:lumOff val="40000"/>
                  </a:schemeClr>
                </a:solidFill>
                <a:effectLst>
                  <a:outerShdw blurRad="38100" dist="38100" dir="2700000" algn="tl">
                    <a:srgbClr val="000000">
                      <a:alpha val="43137"/>
                    </a:srgbClr>
                  </a:outerShdw>
                </a:effectLst>
              </a:rPr>
              <a:t>int</a:t>
            </a:r>
            <a:r>
              <a:rPr lang="en-US" sz="2400" b="1" dirty="0">
                <a:solidFill>
                  <a:schemeClr val="bg1">
                    <a:lumMod val="60000"/>
                    <a:lumOff val="40000"/>
                  </a:schemeClr>
                </a:solidFill>
                <a:effectLst>
                  <a:outerShdw blurRad="38100" dist="38100" dir="2700000" algn="tl">
                    <a:srgbClr val="000000">
                      <a:alpha val="43137"/>
                    </a:srgbClr>
                  </a:outerShdw>
                </a:effectLst>
              </a:rPr>
              <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223695" y="5478614"/>
            <a:ext cx="2819400" cy="510778"/>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dirty="0">
                <a:solidFill>
                  <a:schemeClr val="bg1">
                    <a:lumMod val="60000"/>
                    <a:lumOff val="40000"/>
                  </a:schemeClr>
                </a:solidFill>
                <a:effectLst>
                  <a:outerShdw blurRad="38100" dist="38100" dir="2700000" algn="tl">
                    <a:srgbClr val="000000">
                      <a:alpha val="43137"/>
                    </a:srgbClr>
                  </a:outerShdw>
                </a:effectLst>
              </a:rPr>
              <a:t>float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067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1C0C3CC3-8478-4CB0-A7F3-EE3611CE909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4" name="Текстов контейнер 3">
            <a:extLst>
              <a:ext uri="{FF2B5EF4-FFF2-40B4-BE49-F238E27FC236}">
                <a16:creationId xmlns:a16="http://schemas.microsoft.com/office/drawing/2014/main" xmlns=""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8" name="Text Placeholder 5"/>
          <p:cNvSpPr txBox="1">
            <a:spLocks/>
          </p:cNvSpPr>
          <p:nvPr/>
        </p:nvSpPr>
        <p:spPr>
          <a:xfrm>
            <a:off x="3313737" y="1905000"/>
            <a:ext cx="5571426" cy="436854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 </a:t>
            </a:r>
            <a:endParaRPr lang="bg-BG" dirty="0"/>
          </a:p>
          <a:p>
            <a:pPr>
              <a:spcBef>
                <a:spcPts val="200"/>
              </a:spcBef>
              <a:spcAft>
                <a:spcPts val="200"/>
              </a:spcAft>
            </a:pPr>
            <a:r>
              <a:rPr lang="en-US" dirty="0"/>
              <a:t>{</a:t>
            </a:r>
          </a:p>
          <a:p>
            <a:pPr>
              <a:spcBef>
                <a:spcPts val="200"/>
              </a:spcBef>
              <a:spcAft>
                <a:spcPts val="200"/>
              </a:spcAft>
            </a:pPr>
            <a:r>
              <a:rPr lang="en-US" dirty="0"/>
              <a:t>  protected float weight;</a:t>
            </a:r>
          </a:p>
          <a:p>
            <a:pPr>
              <a:spcBef>
                <a:spcPts val="200"/>
              </a:spcBef>
              <a:spcAft>
                <a:spcPts val="200"/>
              </a:spcAft>
            </a:pPr>
            <a:r>
              <a:rPr lang="en-US" dirty="0"/>
              <a:t>  public void Method() </a:t>
            </a:r>
            <a:endParaRPr lang="bg-BG" dirty="0"/>
          </a:p>
          <a:p>
            <a:pPr>
              <a:spcBef>
                <a:spcPts val="200"/>
              </a:spcBef>
              <a:spcAft>
                <a:spcPts val="200"/>
              </a:spcAft>
            </a:pPr>
            <a:r>
              <a:rPr lang="bg-BG" dirty="0"/>
              <a:t>  </a:t>
            </a:r>
            <a:r>
              <a:rPr lang="en-US" dirty="0"/>
              <a:t>{</a:t>
            </a:r>
          </a:p>
          <a:p>
            <a:pPr>
              <a:spcBef>
                <a:spcPts val="200"/>
              </a:spcBef>
              <a:spcAft>
                <a:spcPts val="200"/>
              </a:spcAft>
            </a:pPr>
            <a:r>
              <a:rPr lang="en-US" dirty="0"/>
              <a:t>    double weight = 0.5d;</a:t>
            </a:r>
          </a:p>
          <a:p>
            <a:pPr>
              <a:spcBef>
                <a:spcPts val="200"/>
              </a:spcBef>
              <a:spcAft>
                <a:spcPts val="200"/>
              </a:spcAft>
            </a:pPr>
            <a:r>
              <a:rPr lang="en-US" dirty="0"/>
              <a:t>    </a:t>
            </a:r>
            <a:r>
              <a:rPr lang="en-US" dirty="0">
                <a:solidFill>
                  <a:schemeClr val="bg1"/>
                </a:solidFill>
              </a:rPr>
              <a:t>this</a:t>
            </a:r>
            <a:r>
              <a:rPr lang="en-US" dirty="0"/>
              <a:t>.weight = 0.6f;</a:t>
            </a:r>
          </a:p>
          <a:p>
            <a:pPr>
              <a:spcBef>
                <a:spcPts val="200"/>
              </a:spcBef>
              <a:spcAft>
                <a:spcPts val="200"/>
              </a:spcAft>
            </a:pPr>
            <a:r>
              <a:rPr lang="en-US" dirty="0"/>
              <a:t>    </a:t>
            </a:r>
            <a:r>
              <a:rPr lang="en-US" dirty="0">
                <a:solidFill>
                  <a:schemeClr val="bg1"/>
                </a:solidFill>
              </a:rPr>
              <a:t>base</a:t>
            </a:r>
            <a:r>
              <a:rPr lang="en-US" dirty="0"/>
              <a:t>.weight = 1;</a:t>
            </a:r>
          </a:p>
          <a:p>
            <a:pPr>
              <a:spcBef>
                <a:spcPts val="200"/>
              </a:spcBef>
              <a:spcAft>
                <a:spcPts val="200"/>
              </a:spcAft>
            </a:pPr>
            <a:r>
              <a:rPr lang="en-US" dirty="0"/>
              <a:t>  }</a:t>
            </a:r>
          </a:p>
          <a:p>
            <a:pPr>
              <a:spcBef>
                <a:spcPts val="200"/>
              </a:spcBef>
              <a:spcAft>
                <a:spcPts val="200"/>
              </a:spcAft>
            </a:pPr>
            <a:r>
              <a:rPr lang="en-US" dirty="0"/>
              <a:t>}</a:t>
            </a:r>
          </a:p>
        </p:txBody>
      </p:sp>
      <p:sp>
        <p:nvSpPr>
          <p:cNvPr id="7" name="AutoShape 6"/>
          <p:cNvSpPr>
            <a:spLocks noChangeArrowheads="1"/>
          </p:cNvSpPr>
          <p:nvPr/>
        </p:nvSpPr>
        <p:spPr bwMode="auto">
          <a:xfrm>
            <a:off x="7973928" y="4439056"/>
            <a:ext cx="2614422" cy="510778"/>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Instance member</a:t>
            </a:r>
            <a:endParaRPr lang="bg-BG" sz="2400" b="1" dirty="0">
              <a:solidFill>
                <a:schemeClr val="bg2"/>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786000" y="45990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member</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256000" y="26640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Local variable</a:t>
            </a:r>
            <a:endParaRPr lang="bg-BG" sz="24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97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4D04B973-1730-45A5-BCC3-DBCBFAADA7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hlinkClick r:id="rId3"/>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7" name="Text Placeholder 5"/>
          <p:cNvSpPr txBox="1">
            <a:spLocks/>
          </p:cNvSpPr>
          <p:nvPr/>
        </p:nvSpPr>
        <p:spPr>
          <a:xfrm>
            <a:off x="2743200" y="2008802"/>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4925" y="4168782"/>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139352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C31EE781-E2F7-4779-885B-7D776BCE4D4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sz="3400" dirty="0">
                <a:latin typeface="+mn-lt"/>
              </a:rPr>
              <a:t>T</a:t>
            </a:r>
            <a:r>
              <a:rPr lang="bg-BG" altLang="bg-BG" sz="3400" dirty="0">
                <a:latin typeface="+mn-lt"/>
              </a:rPr>
              <a:t>he </a:t>
            </a:r>
            <a:r>
              <a:rPr lang="bg-BG" altLang="bg-BG" sz="3400" b="1" dirty="0">
                <a:solidFill>
                  <a:schemeClr val="bg1"/>
                </a:solidFill>
                <a:latin typeface="Consolas" panose="020B0609020204030204" pitchFamily="49" charset="0"/>
                <a:hlinkClick r:id="rId3"/>
              </a:rPr>
              <a:t>sealed</a:t>
            </a:r>
            <a:r>
              <a:rPr lang="bg-BG" altLang="bg-BG" sz="3400" dirty="0">
                <a:latin typeface="+mn-lt"/>
              </a:rPr>
              <a:t> modifier prevents other classes from </a:t>
            </a:r>
            <a:r>
              <a:rPr lang="bg-BG" altLang="bg-BG" sz="3400" b="1" dirty="0">
                <a:solidFill>
                  <a:schemeClr val="bg1"/>
                </a:solidFill>
                <a:latin typeface="+mn-lt"/>
              </a:rPr>
              <a:t>inheriting</a:t>
            </a:r>
            <a:r>
              <a:rPr lang="bg-BG" altLang="bg-BG" sz="3400" dirty="0">
                <a:latin typeface="+mn-lt"/>
              </a:rPr>
              <a:t> </a:t>
            </a:r>
            <a:r>
              <a:rPr lang="en-US" altLang="bg-BG" sz="3400" dirty="0">
                <a:latin typeface="+mn-lt"/>
              </a:rPr>
              <a:t/>
            </a:r>
            <a:br>
              <a:rPr lang="en-US" altLang="bg-BG" sz="3400" dirty="0">
                <a:latin typeface="+mn-lt"/>
              </a:rPr>
            </a:br>
            <a:r>
              <a:rPr lang="bg-BG" altLang="bg-BG" sz="3400" dirty="0">
                <a:latin typeface="+mn-lt"/>
              </a:rPr>
              <a:t>from it</a:t>
            </a:r>
            <a:endParaRPr lang="en-US" altLang="bg-BG" sz="3400" dirty="0">
              <a:latin typeface="+mn-lt"/>
            </a:endParaRPr>
          </a:p>
          <a:p>
            <a:pPr lvl="0"/>
            <a:r>
              <a:rPr lang="en-US" altLang="bg-BG" sz="3400" dirty="0">
                <a:latin typeface="+mn-lt"/>
              </a:rPr>
              <a:t>You can use the </a:t>
            </a:r>
            <a:r>
              <a:rPr lang="en-US" altLang="bg-BG" sz="3400" b="1" dirty="0">
                <a:solidFill>
                  <a:schemeClr val="bg1"/>
                </a:solidFill>
                <a:latin typeface="Consolas" panose="020B0609020204030204" pitchFamily="49" charset="0"/>
              </a:rPr>
              <a:t>sealed</a:t>
            </a:r>
            <a:r>
              <a:rPr lang="en-US" altLang="bg-BG" sz="3400" dirty="0">
                <a:latin typeface="+mn-lt"/>
              </a:rPr>
              <a:t> modifier on a </a:t>
            </a:r>
            <a:r>
              <a:rPr lang="en-US" altLang="bg-BG" sz="3400" b="1" dirty="0">
                <a:solidFill>
                  <a:schemeClr val="bg1"/>
                </a:solidFill>
                <a:latin typeface="+mn-lt"/>
              </a:rPr>
              <a:t>method</a:t>
            </a:r>
            <a:r>
              <a:rPr lang="en-US" altLang="bg-BG" sz="3400" dirty="0">
                <a:latin typeface="+mn-lt"/>
              </a:rPr>
              <a:t> or a </a:t>
            </a:r>
            <a:r>
              <a:rPr lang="en-US" altLang="bg-BG" sz="3400" b="1" dirty="0">
                <a:solidFill>
                  <a:schemeClr val="bg1"/>
                </a:solidFill>
                <a:latin typeface="+mn-lt"/>
              </a:rPr>
              <a:t>property</a:t>
            </a:r>
            <a:r>
              <a:rPr lang="en-US" altLang="bg-BG" sz="3400" dirty="0">
                <a:latin typeface="+mn-lt"/>
              </a:rPr>
              <a:t> </a:t>
            </a:r>
            <a:br>
              <a:rPr lang="en-US" altLang="bg-BG" sz="3400" dirty="0">
                <a:latin typeface="+mn-lt"/>
              </a:rPr>
            </a:br>
            <a:r>
              <a:rPr lang="en-US" altLang="bg-BG" sz="3400" dirty="0">
                <a:latin typeface="+mn-lt"/>
              </a:rPr>
              <a:t>in a </a:t>
            </a:r>
            <a:r>
              <a:rPr lang="en-US" altLang="bg-BG" sz="3400" b="1" dirty="0">
                <a:solidFill>
                  <a:schemeClr val="bg1"/>
                </a:solidFill>
                <a:latin typeface="Consolas" panose="020B0609020204030204" pitchFamily="49" charset="0"/>
              </a:rPr>
              <a:t>base</a:t>
            </a:r>
            <a:r>
              <a:rPr lang="en-US" altLang="bg-BG" sz="3400" dirty="0">
                <a:latin typeface="+mn-lt"/>
              </a:rPr>
              <a:t> class:</a:t>
            </a:r>
          </a:p>
          <a:p>
            <a:r>
              <a:rPr lang="en-US" altLang="bg-BG" sz="3400" dirty="0">
                <a:latin typeface="+mn-lt"/>
              </a:rPr>
              <a:t>It enables you to </a:t>
            </a:r>
            <a:r>
              <a:rPr lang="en-US" altLang="bg-BG" sz="3400" b="1" dirty="0">
                <a:solidFill>
                  <a:schemeClr val="bg1"/>
                </a:solidFill>
                <a:latin typeface="+mn-lt"/>
              </a:rPr>
              <a:t>allow classes </a:t>
            </a:r>
            <a:r>
              <a:rPr lang="en-US" altLang="bg-BG" sz="3400" dirty="0">
                <a:latin typeface="+mn-lt"/>
              </a:rPr>
              <a:t>to </a:t>
            </a:r>
            <a:r>
              <a:rPr lang="en-US" altLang="bg-BG" sz="3400" b="1" dirty="0">
                <a:solidFill>
                  <a:schemeClr val="bg1"/>
                </a:solidFill>
                <a:latin typeface="+mn-lt"/>
              </a:rPr>
              <a:t>derive</a:t>
            </a:r>
            <a:r>
              <a:rPr lang="en-US" altLang="bg-BG" sz="3400" dirty="0">
                <a:latin typeface="+mn-lt"/>
              </a:rPr>
              <a:t> from your class</a:t>
            </a:r>
          </a:p>
          <a:p>
            <a:pPr>
              <a:buClr>
                <a:schemeClr val="tx1"/>
              </a:buClr>
            </a:pPr>
            <a:r>
              <a:rPr lang="en-US" altLang="bg-BG" sz="3400" b="1" dirty="0">
                <a:solidFill>
                  <a:schemeClr val="bg1"/>
                </a:solidFill>
                <a:latin typeface="+mn-lt"/>
              </a:rPr>
              <a:t>Prevents</a:t>
            </a:r>
            <a:r>
              <a:rPr lang="en-US" altLang="bg-BG" sz="3400" dirty="0">
                <a:latin typeface="+mn-lt"/>
              </a:rPr>
              <a:t> the </a:t>
            </a:r>
            <a:r>
              <a:rPr lang="en-US" altLang="bg-BG" sz="3400" b="1" dirty="0">
                <a:solidFill>
                  <a:schemeClr val="bg1"/>
                </a:solidFill>
                <a:latin typeface="+mn-lt"/>
              </a:rPr>
              <a:t>overriding</a:t>
            </a:r>
            <a:r>
              <a:rPr lang="en-US" altLang="bg-BG" sz="3400" dirty="0">
                <a:latin typeface="+mn-lt"/>
              </a:rPr>
              <a:t> of specific </a:t>
            </a:r>
            <a:r>
              <a:rPr lang="en-US" altLang="bg-BG" sz="3400" b="1" dirty="0">
                <a:solidFill>
                  <a:schemeClr val="bg1"/>
                </a:solidFill>
                <a:latin typeface="Consolas" panose="020B0609020204030204" pitchFamily="49" charset="0"/>
              </a:rPr>
              <a:t>virtual</a:t>
            </a:r>
            <a:r>
              <a:rPr lang="en-US" altLang="bg-BG" sz="3400" dirty="0">
                <a:latin typeface="+mn-lt"/>
              </a:rPr>
              <a:t> </a:t>
            </a:r>
            <a:r>
              <a:rPr lang="en-US" altLang="bg-BG" sz="3400" b="1" dirty="0">
                <a:solidFill>
                  <a:schemeClr val="bg1"/>
                </a:solidFill>
                <a:latin typeface="+mn-lt"/>
              </a:rPr>
              <a:t>methods</a:t>
            </a:r>
            <a:r>
              <a:rPr lang="en-US" altLang="bg-BG" sz="3400" dirty="0">
                <a:latin typeface="+mn-lt"/>
              </a:rPr>
              <a:t> and </a:t>
            </a:r>
            <a:br>
              <a:rPr lang="en-US" altLang="bg-BG" sz="3400" dirty="0">
                <a:latin typeface="+mn-lt"/>
              </a:rPr>
            </a:br>
            <a:r>
              <a:rPr lang="en-US" altLang="bg-BG" sz="3400" noProof="1">
                <a:latin typeface="+mn-lt"/>
              </a:rPr>
              <a:t>properties</a:t>
            </a:r>
          </a:p>
        </p:txBody>
      </p:sp>
      <p:sp>
        <p:nvSpPr>
          <p:cNvPr id="4" name="Title 3"/>
          <p:cNvSpPr>
            <a:spLocks noGrp="1"/>
          </p:cNvSpPr>
          <p:nvPr>
            <p:ph type="title"/>
          </p:nvPr>
        </p:nvSpPr>
        <p:spPr/>
        <p:txBody>
          <a:bodyPr/>
          <a:lstStyle/>
          <a:p>
            <a:r>
              <a:rPr lang="en-US" dirty="0"/>
              <a:t>Sealed Modifier</a:t>
            </a:r>
            <a:endParaRPr lang="bg-BG" dirty="0"/>
          </a:p>
        </p:txBody>
      </p:sp>
    </p:spTree>
    <p:extLst>
      <p:ext uri="{BB962C8B-B14F-4D97-AF65-F5344CB8AC3E}">
        <p14:creationId xmlns:p14="http://schemas.microsoft.com/office/powerpoint/2010/main" val="8510638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xmlns="" id="{09EFFC21-6051-4D18-9940-F3F9512A25C0}"/>
              </a:ext>
            </a:extLst>
          </p:cNvPr>
          <p:cNvSpPr>
            <a:spLocks noGrp="1"/>
          </p:cNvSpPr>
          <p:nvPr>
            <p:ph type="subTitle" sz="quarter" idx="11"/>
          </p:nvPr>
        </p:nvSpPr>
        <p:spPr/>
        <p:txBody>
          <a:bodyPr/>
          <a:lstStyle/>
          <a:p>
            <a:r>
              <a:rPr lang="en-US" dirty="0"/>
              <a:t>Extension (Inheritance) and Composition</a:t>
            </a:r>
          </a:p>
        </p:txBody>
      </p:sp>
      <p:sp>
        <p:nvSpPr>
          <p:cNvPr id="3" name="Title 2">
            <a:extLst>
              <a:ext uri="{FF2B5EF4-FFF2-40B4-BE49-F238E27FC236}">
                <a16:creationId xmlns:a16="http://schemas.microsoft.com/office/drawing/2014/main" xmlns="" id="{2BD6ED98-3FB5-46B0-A08A-5E5FBF0CD406}"/>
              </a:ext>
            </a:extLst>
          </p:cNvPr>
          <p:cNvSpPr>
            <a:spLocks noGrp="1"/>
          </p:cNvSpPr>
          <p:nvPr>
            <p:ph type="title" sz="quarter" idx="10"/>
          </p:nvPr>
        </p:nvSpPr>
        <p:spPr/>
        <p:txBody>
          <a:bodyPr/>
          <a:lstStyle/>
          <a:p>
            <a:r>
              <a:rPr lang="en-US" dirty="0"/>
              <a:t>Types of Class Reuse</a:t>
            </a:r>
          </a:p>
        </p:txBody>
      </p:sp>
    </p:spTree>
    <p:extLst>
      <p:ext uri="{BB962C8B-B14F-4D97-AF65-F5344CB8AC3E}">
        <p14:creationId xmlns:p14="http://schemas.microsoft.com/office/powerpoint/2010/main" val="428717959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xmlns="" id="{2B821420-320C-4AD9-998B-D030261364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 (Inheritance) (IS-A relation)</a:t>
            </a:r>
          </a:p>
        </p:txBody>
      </p:sp>
      <p:sp>
        <p:nvSpPr>
          <p:cNvPr id="11" name="Rectangle: Rounded Corners 10"/>
          <p:cNvSpPr/>
          <p:nvPr/>
        </p:nvSpPr>
        <p:spPr>
          <a:xfrm>
            <a:off x="3261000" y="3525946"/>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503709" y="4388245"/>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2970107" y="5759846"/>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528250" y="5249161"/>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74443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53D68D09-AB00-4283-A820-C9D6E5B5FEE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 (HAS-A relation)</a:t>
            </a:r>
          </a:p>
        </p:txBody>
      </p:sp>
      <p:sp>
        <p:nvSpPr>
          <p:cNvPr id="19" name="Text Placeholder 5"/>
          <p:cNvSpPr txBox="1">
            <a:spLocks/>
          </p:cNvSpPr>
          <p:nvPr/>
        </p:nvSpPr>
        <p:spPr>
          <a:xfrm>
            <a:off x="1600200"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2801" y="4693717"/>
            <a:ext cx="1352561" cy="797957"/>
          </a:xfrm>
          <a:prstGeom prst="wedgeRoundRectCallout">
            <a:avLst>
              <a:gd name="adj1" fmla="val -43157"/>
              <a:gd name="adj2" fmla="val -609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classes</a:t>
            </a:r>
            <a:endParaRPr lang="bg-BG" sz="24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6690266"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Tree>
    <p:extLst>
      <p:ext uri="{BB962C8B-B14F-4D97-AF65-F5344CB8AC3E}">
        <p14:creationId xmlns:p14="http://schemas.microsoft.com/office/powerpoint/2010/main" val="240192380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6BBF4633-6469-4F49-AF46-F611F332AE8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a:t>
            </a:r>
            <a:r>
              <a:rPr lang="en-US" sz="11500" b="1" noProof="1"/>
              <a:t>csharp</a:t>
            </a:r>
            <a:r>
              <a:rPr lang="bg-BG" sz="11500" b="1" dirty="0"/>
              <a:t>-</a:t>
            </a:r>
            <a:r>
              <a:rPr lang="en-US" sz="11500" b="1" noProof="1"/>
              <a:t>advanced</a:t>
            </a:r>
            <a:endParaRPr lang="en-US" sz="11500" noProof="1"/>
          </a:p>
        </p:txBody>
      </p:sp>
      <p:sp>
        <p:nvSpPr>
          <p:cNvPr id="6"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764051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66EE16AE-8C30-4039-BF39-7876DD8A3C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an 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Method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18" name="Rectangle: Rounded Corners 17"/>
          <p:cNvSpPr/>
          <p:nvPr/>
        </p:nvSpPr>
        <p:spPr>
          <a:xfrm>
            <a:off x="3518836"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9812" y="4212086"/>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3622" y="5638801"/>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RandomList</a:t>
            </a:r>
          </a:p>
        </p:txBody>
      </p:sp>
      <p:sp>
        <p:nvSpPr>
          <p:cNvPr id="22" name="AutoShape 6"/>
          <p:cNvSpPr>
            <a:spLocks noChangeArrowheads="1"/>
          </p:cNvSpPr>
          <p:nvPr/>
        </p:nvSpPr>
        <p:spPr bwMode="auto">
          <a:xfrm>
            <a:off x="8363886"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a:t>
            </a:r>
            <a:r>
              <a:rPr lang="en-US" sz="2400" b="1" noProof="1">
                <a:solidFill>
                  <a:schemeClr val="bg2"/>
                </a:solidFill>
                <a:effectLst>
                  <a:outerShdw blurRad="38100" dist="38100" dir="2700000" algn="tl">
                    <a:srgbClr val="000000">
                      <a:alpha val="43137"/>
                    </a:srgbClr>
                  </a:outerShdw>
                </a:effectLst>
              </a:rPr>
              <a:t>RandomElement</a:t>
            </a:r>
            <a:r>
              <a:rPr lang="en-US" sz="2400" b="1" dirty="0">
                <a:solidFill>
                  <a:schemeClr val="bg2"/>
                </a:solidFill>
                <a:effectLst>
                  <a:outerShdw blurRad="38100" dist="38100" dir="2700000" algn="tl">
                    <a:srgbClr val="000000">
                      <a:alpha val="43137"/>
                    </a:srgbClr>
                  </a:outerShdw>
                </a:effectLst>
              </a:rPr>
              <a:t>():string</a:t>
            </a:r>
            <a:endParaRPr lang="bg-BG" sz="2400" b="1" dirty="0">
              <a:solidFill>
                <a:schemeClr val="bg2"/>
              </a:solidFill>
              <a:effectLst>
                <a:outerShdw blurRad="38100" dist="38100" dir="2700000" algn="tl">
                  <a:srgbClr val="000000">
                    <a:alpha val="43137"/>
                  </a:srgbClr>
                </a:outerShdw>
              </a:effectLst>
            </a:endParaRPr>
          </a:p>
        </p:txBody>
      </p:sp>
      <p:sp>
        <p:nvSpPr>
          <p:cNvPr id="11" name="Arrow: Right 29"/>
          <p:cNvSpPr/>
          <p:nvPr/>
        </p:nvSpPr>
        <p:spPr>
          <a:xfrm rot="16200000">
            <a:off x="5288077"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166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List</a:t>
            </a:r>
          </a:p>
        </p:txBody>
      </p:sp>
      <p:sp>
        <p:nvSpPr>
          <p:cNvPr id="11" name="Text Placeholder 5"/>
          <p:cNvSpPr txBox="1">
            <a:spLocks/>
          </p:cNvSpPr>
          <p:nvPr/>
        </p:nvSpPr>
        <p:spPr>
          <a:xfrm>
            <a:off x="1790700" y="1449000"/>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a:solidFill>
                  <a:schemeClr val="accent2"/>
                </a:solidFill>
              </a:rPr>
              <a:t>// </a:t>
            </a:r>
            <a:r>
              <a:rPr lang="en-US" dirty="0">
                <a:solidFill>
                  <a:schemeClr val="accent2"/>
                </a:solidFill>
              </a:rPr>
              <a:t>TODO</a:t>
            </a:r>
            <a:r>
              <a:rPr lang="en-US" i="1" dirty="0">
                <a:solidFill>
                  <a:schemeClr val="accent2"/>
                </a:solidFill>
              </a:rPr>
              <a:t>: Add constructor</a:t>
            </a:r>
          </a:p>
          <a:p>
            <a:r>
              <a:rPr lang="en-US" dirty="0"/>
              <a:t>  public string </a:t>
            </a:r>
            <a:r>
              <a:rPr lang="en-US" noProof="1">
                <a:solidFill>
                  <a:schemeClr val="bg1"/>
                </a:solidFill>
              </a:rPr>
              <a:t>RemoveRandomElement</a:t>
            </a:r>
            <a:r>
              <a:rPr lang="en-US" dirty="0">
                <a:solidFill>
                  <a:schemeClr val="bg1"/>
                </a:solidFill>
              </a:rPr>
              <a:t>() </a:t>
            </a:r>
            <a:r>
              <a:rPr lang="en-US" dirty="0"/>
              <a:t>{</a:t>
            </a:r>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xmlns="" id="{15A723FC-18A1-427A-A31E-0CAED8622B76}"/>
              </a:ext>
            </a:extLst>
          </p:cNvPr>
          <p:cNvSpPr txBox="1"/>
          <p:nvPr/>
        </p:nvSpPr>
        <p:spPr>
          <a:xfrm>
            <a:off x="800100"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https://judge.softuni.org/Contests/Practice/Index/1499#3</a:t>
            </a:r>
            <a:endParaRPr lang="en-US" dirty="0"/>
          </a:p>
        </p:txBody>
      </p:sp>
      <p:sp>
        <p:nvSpPr>
          <p:cNvPr id="8" name="Slide Number">
            <a:extLst>
              <a:ext uri="{FF2B5EF4-FFF2-40B4-BE49-F238E27FC236}">
                <a16:creationId xmlns:a16="http://schemas.microsoft.com/office/drawing/2014/main" xmlns="" id="{A582E1CE-4BCB-4362-B67F-E09EFC4EDA3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104260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AAE17101-419C-471C-A0A8-F7C1391050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3" name="Content Placeholder 2"/>
          <p:cNvSpPr>
            <a:spLocks noGrp="1"/>
          </p:cNvSpPr>
          <p:nvPr>
            <p:ph type="body" sz="quarter" idx="10"/>
          </p:nvPr>
        </p:nvSpPr>
        <p:spPr>
          <a:xfrm>
            <a:off x="191941" y="1196125"/>
            <a:ext cx="11815018" cy="1383874"/>
          </a:xfrm>
          <a:prstGeom prst="rect">
            <a:avLst/>
          </a:prstGeom>
        </p:spPr>
        <p:txBody>
          <a:bodyPr>
            <a:normAutofit/>
          </a:bodyPr>
          <a:lstStyle/>
          <a:p>
            <a:pPr>
              <a:lnSpc>
                <a:spcPct val="100000"/>
              </a:lnSpc>
            </a:pPr>
            <a:r>
              <a:rPr lang="en-US" dirty="0"/>
              <a:t>Create a simple </a:t>
            </a:r>
            <a:r>
              <a:rPr lang="en-US" b="1" dirty="0">
                <a:solidFill>
                  <a:schemeClr val="bg1"/>
                </a:solidFill>
              </a:rPr>
              <a:t>StackOfStrings</a:t>
            </a:r>
            <a:r>
              <a:rPr lang="en-US" dirty="0"/>
              <a:t> class which </a:t>
            </a:r>
            <a:r>
              <a:rPr lang="en-US" b="1" dirty="0">
                <a:solidFill>
                  <a:schemeClr val="bg1"/>
                </a:solidFill>
              </a:rPr>
              <a:t>inherits </a:t>
            </a:r>
            <a:r>
              <a:rPr lang="en-US" dirty="0"/>
              <a:t>the </a:t>
            </a:r>
            <a:br>
              <a:rPr lang="en-US" dirty="0"/>
            </a:br>
            <a:r>
              <a:rPr lang="en-US" dirty="0"/>
              <a:t>Stack&lt;string&gt;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grpSp>
        <p:nvGrpSpPr>
          <p:cNvPr id="6" name="Group 5"/>
          <p:cNvGrpSpPr/>
          <p:nvPr/>
        </p:nvGrpSpPr>
        <p:grpSpPr>
          <a:xfrm>
            <a:off x="2209800" y="2954352"/>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+IsEmpty(): Boolean</a:t>
              </a:r>
            </a:p>
            <a:p>
              <a:pPr defTabSz="1218438" latinLnBrk="1">
                <a:spcBef>
                  <a:spcPts val="600"/>
                </a:spcBef>
                <a:spcAft>
                  <a:spcPts val="600"/>
                </a:spcAft>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xmlns=""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https://judge.softuni.org/Contests/Practice/Index/1499#4</a:t>
            </a:r>
            <a:endParaRPr lang="en-US" dirty="0"/>
          </a:p>
        </p:txBody>
      </p:sp>
    </p:spTree>
    <p:extLst>
      <p:ext uri="{BB962C8B-B14F-4D97-AF65-F5344CB8AC3E}">
        <p14:creationId xmlns:p14="http://schemas.microsoft.com/office/powerpoint/2010/main" val="3782252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p>
        </p:txBody>
      </p:sp>
      <p:sp>
        <p:nvSpPr>
          <p:cNvPr id="11" name="Text Placeholder 5"/>
          <p:cNvSpPr txBox="1">
            <a:spLocks/>
          </p:cNvSpPr>
          <p:nvPr/>
        </p:nvSpPr>
        <p:spPr>
          <a:xfrm>
            <a:off x="990600" y="1477425"/>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xmlns=""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https://judge.softuni.org/Contests/Practice/Index/1499#4</a:t>
            </a:r>
            <a:endParaRPr lang="en-US" dirty="0"/>
          </a:p>
        </p:txBody>
      </p:sp>
      <p:sp>
        <p:nvSpPr>
          <p:cNvPr id="7" name="Slide Number">
            <a:extLst>
              <a:ext uri="{FF2B5EF4-FFF2-40B4-BE49-F238E27FC236}">
                <a16:creationId xmlns:a16="http://schemas.microsoft.com/office/drawing/2014/main" xmlns="" id="{F7B7DA09-1638-4F68-A4D5-A4B8AE30ED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299029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xmlns="" id="{8D0F8FE9-C713-446A-B53D-4E4061D9C66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543073" y="1723768"/>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Tree>
    <p:extLst>
      <p:ext uri="{BB962C8B-B14F-4D97-AF65-F5344CB8AC3E}">
        <p14:creationId xmlns:p14="http://schemas.microsoft.com/office/powerpoint/2010/main" val="2047519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58018513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xmlns=""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585251" y="2823602"/>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xmlns="" id="{04A6A894-8A9A-4E5B-88D1-24F9A2F848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0658" y="1068463"/>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xmlns=""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517" y="1367878"/>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xmlns="" id="{C179D76D-17E7-4F4E-9808-BBF903658DA6}"/>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778" t="16985" r="2532" b="21422"/>
          <a:stretch/>
        </p:blipFill>
        <p:spPr>
          <a:xfrm>
            <a:off x="3593620" y="3099687"/>
            <a:ext cx="4455001" cy="540001"/>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xmlns="" id="{93F033DD-94F4-4599-9D64-B6A8BF4646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0991" y="1249982"/>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xmlns="" id="{2D9A9160-CFB1-4198-B631-320EFBF99E2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566029" y="1793140"/>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xmlns="" id="{B2C7AFA4-B03B-4F90-BCF5-42B64D45FD9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5754" t="27513" r="15212" b="31480"/>
          <a:stretch/>
        </p:blipFill>
        <p:spPr>
          <a:xfrm>
            <a:off x="877702" y="5756803"/>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xmlns=""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7702" y="4261665"/>
            <a:ext cx="1827471" cy="1092173"/>
          </a:xfrm>
          <a:prstGeom prst="rect">
            <a:avLst/>
          </a:prstGeom>
        </p:spPr>
      </p:pic>
      <p:pic>
        <p:nvPicPr>
          <p:cNvPr id="29" name="Picture 28" descr="Logo, company name&#10;&#10;Description automatically generated">
            <a:hlinkClick r:id="rId18"/>
            <a:extLst>
              <a:ext uri="{FF2B5EF4-FFF2-40B4-BE49-F238E27FC236}">
                <a16:creationId xmlns:a16="http://schemas.microsoft.com/office/drawing/2014/main" xmlns="" id="{D90A1DB9-C677-4980-898B-02F96A34874B}"/>
              </a:ext>
            </a:extLst>
          </p:cNvPr>
          <p:cNvPicPr>
            <a:picLocks noChangeAspect="1"/>
          </p:cNvPicPr>
          <p:nvPr/>
        </p:nvPicPr>
        <p:blipFill rotWithShape="1">
          <a:blip r:embed="rId19">
            <a:extLst>
              <a:ext uri="{28A0092B-C50C-407E-A947-70E740481C1C}">
                <a14:useLocalDpi xmlns:a14="http://schemas.microsoft.com/office/drawing/2010/main" val="0"/>
              </a:ext>
            </a:extLst>
          </a:blip>
          <a:srcRect l="9355" t="30252" r="7839" b="28040"/>
          <a:stretch/>
        </p:blipFill>
        <p:spPr>
          <a:xfrm>
            <a:off x="8454322" y="4248225"/>
            <a:ext cx="2700000" cy="765000"/>
          </a:xfrm>
          <a:prstGeom prst="rect">
            <a:avLst/>
          </a:prstGeom>
        </p:spPr>
      </p:pic>
      <p:pic>
        <p:nvPicPr>
          <p:cNvPr id="31" name="Picture 30" descr="Logo&#10;&#10;Description automatically generated">
            <a:hlinkClick r:id="rId20"/>
            <a:extLst>
              <a:ext uri="{FF2B5EF4-FFF2-40B4-BE49-F238E27FC236}">
                <a16:creationId xmlns:a16="http://schemas.microsoft.com/office/drawing/2014/main" xmlns="" id="{51539337-EA92-4DEC-B27C-1C96A708D318}"/>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55611" y="4109323"/>
            <a:ext cx="3711886" cy="1327171"/>
          </a:xfrm>
          <a:prstGeom prst="rect">
            <a:avLst/>
          </a:prstGeom>
        </p:spPr>
      </p:pic>
      <p:pic>
        <p:nvPicPr>
          <p:cNvPr id="32" name="Picture 31" descr="Logo&#10;&#10;Description automatically generated">
            <a:hlinkClick r:id="rId22"/>
            <a:extLst>
              <a:ext uri="{FF2B5EF4-FFF2-40B4-BE49-F238E27FC236}">
                <a16:creationId xmlns:a16="http://schemas.microsoft.com/office/drawing/2014/main" xmlns="" id="{F70938FD-B0F5-423E-8C2C-99B884B6B04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454322" y="5499000"/>
            <a:ext cx="2657856" cy="916485"/>
          </a:xfrm>
          <a:prstGeom prst="rect">
            <a:avLst/>
          </a:prstGeom>
        </p:spPr>
      </p:pic>
      <p:pic>
        <p:nvPicPr>
          <p:cNvPr id="33" name="Picture 32" descr="A picture containing logo&#10;&#10;Description automatically generated">
            <a:hlinkClick r:id="rId24"/>
            <a:extLst>
              <a:ext uri="{FF2B5EF4-FFF2-40B4-BE49-F238E27FC236}">
                <a16:creationId xmlns:a16="http://schemas.microsoft.com/office/drawing/2014/main" xmlns="" id="{FFB981A5-A282-4429-A0A1-AD728C389669}"/>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322500" y="5436494"/>
            <a:ext cx="2391414" cy="1145517"/>
          </a:xfrm>
          <a:prstGeom prst="rect">
            <a:avLst/>
          </a:prstGeom>
        </p:spPr>
      </p:pic>
    </p:spTree>
    <p:extLst>
      <p:ext uri="{BB962C8B-B14F-4D97-AF65-F5344CB8AC3E}">
        <p14:creationId xmlns:p14="http://schemas.microsoft.com/office/powerpoint/2010/main" val="40917982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b="1"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pic>
        <p:nvPicPr>
          <p:cNvPr id="19" name="Picture 18">
            <a:hlinkClick r:id="rId4"/>
            <a:extLst>
              <a:ext uri="{FF2B5EF4-FFF2-40B4-BE49-F238E27FC236}">
                <a16:creationId xmlns:a16="http://schemas.microsoft.com/office/drawing/2014/main" xmlns="" id="{B28BB6FA-2F86-40F2-8CA9-F9F73251E5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3478" y="1804627"/>
            <a:ext cx="4042163" cy="3991238"/>
          </a:xfrm>
          <a:prstGeom prst="rect">
            <a:avLst/>
          </a:prstGeom>
        </p:spPr>
      </p:pic>
    </p:spTree>
    <p:extLst>
      <p:ext uri="{BB962C8B-B14F-4D97-AF65-F5344CB8AC3E}">
        <p14:creationId xmlns:p14="http://schemas.microsoft.com/office/powerpoint/2010/main" val="19017530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xmlns="" id="{D3EE287F-C028-4FC3-A8A0-D4983AEF53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386651044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21350E02-B38F-4AB1-9D00-1DBE2FF7EBA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06719733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9" name="Subtitle 8">
            <a:extLst>
              <a:ext uri="{FF2B5EF4-FFF2-40B4-BE49-F238E27FC236}">
                <a16:creationId xmlns:a16="http://schemas.microsoft.com/office/drawing/2014/main" xmlns="" id="{3A2D6FCF-021B-475C-8FD1-AE9A658E4FCD}"/>
              </a:ext>
            </a:extLst>
          </p:cNvPr>
          <p:cNvSpPr>
            <a:spLocks noGrp="1"/>
          </p:cNvSpPr>
          <p:nvPr>
            <p:ph type="subTitle" sz="quarter" idx="11"/>
          </p:nvPr>
        </p:nvSpPr>
        <p:spPr/>
        <p:txBody>
          <a:bodyPr/>
          <a:lstStyle/>
          <a:p>
            <a:r>
              <a:rPr lang="en-US" dirty="0"/>
              <a:t>Extending Classes</a:t>
            </a:r>
          </a:p>
        </p:txBody>
      </p:sp>
      <p:sp>
        <p:nvSpPr>
          <p:cNvPr id="7" name="Title 6">
            <a:extLst>
              <a:ext uri="{FF2B5EF4-FFF2-40B4-BE49-F238E27FC236}">
                <a16:creationId xmlns:a16="http://schemas.microsoft.com/office/drawing/2014/main" xmlns="" id="{80D50367-B92C-4E2F-9B82-63F9997B606A}"/>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26128253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2062766" y="960411"/>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a:t>
            </a:r>
            <a:r>
              <a:rPr lang="en-US" dirty="0" smtClean="0"/>
              <a:t>Class</a:t>
            </a:r>
            <a:endParaRPr lang="en-US" dirty="0"/>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415086" y="418943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GB" sz="3200" b="1" noProof="1">
                <a:solidFill>
                  <a:schemeClr val="bg2"/>
                </a:solidFill>
                <a:effectLst>
                  <a:outerShdw blurRad="38100" dist="38100" dir="2700000" algn="tl">
                    <a:srgbClr val="000000">
                      <a:alpha val="43137"/>
                    </a:srgbClr>
                  </a:outerShdw>
                </a:effectLst>
              </a:rPr>
              <a:t>Superclass</a:t>
            </a:r>
            <a:endParaRPr lang="en-GB" sz="2400" b="1" noProof="1">
              <a:solidFill>
                <a:schemeClr val="bg2"/>
              </a:solidFill>
              <a:effectLst>
                <a:outerShdw blurRad="38100" dist="38100" dir="2700000" algn="tl">
                  <a:srgbClr val="000000">
                    <a:alpha val="43137"/>
                  </a:srgbClr>
                </a:outerShdw>
              </a:effectLst>
            </a:endParaRPr>
          </a:p>
        </p:txBody>
      </p:sp>
      <p:sp>
        <p:nvSpPr>
          <p:cNvPr id="6" name="Rectangle: Rounded Corners 5"/>
          <p:cNvSpPr>
            <a:spLocks noChangeArrowheads="1"/>
          </p:cNvSpPr>
          <p:nvPr/>
        </p:nvSpPr>
        <p:spPr bwMode="auto">
          <a:xfrm>
            <a:off x="5415086" y="557409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3200" b="1" noProof="1">
                <a:solidFill>
                  <a:schemeClr val="bg2"/>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3396000" y="5386811"/>
            <a:ext cx="1482074" cy="510778"/>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526000" y="3789000"/>
            <a:ext cx="1201085" cy="51077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Base</a:t>
            </a:r>
            <a:endParaRPr lang="bg-BG" sz="2400" b="1" dirty="0">
              <a:solidFill>
                <a:schemeClr val="bg2"/>
              </a:solidFill>
              <a:effectLst>
                <a:outerShdw blurRad="38100" dist="38100" dir="2700000" algn="tl">
                  <a:srgbClr val="000000">
                    <a:alpha val="43137"/>
                  </a:srgbClr>
                </a:outerShdw>
              </a:effectLst>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xmlns="" id="{AD47E192-DB42-454B-9CE3-FF532A02BF5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20764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64788"/>
            <a:ext cx="2137457" cy="51077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a:t>
            </a:r>
            <a:endParaRPr lang="bg-BG" sz="2400" b="1" dirty="0">
              <a:solidFill>
                <a:schemeClr val="bg2"/>
              </a:solidFill>
              <a:effectLst>
                <a:outerShdw blurRad="38100" dist="38100" dir="2700000" algn="tl">
                  <a:srgbClr val="000000">
                    <a:alpha val="43137"/>
                  </a:srgbClr>
                </a:outerShdw>
              </a:effectLst>
            </a:endParaRPr>
          </a:p>
        </p:txBody>
      </p:sp>
      <p:sp>
        <p:nvSpPr>
          <p:cNvPr id="25" name="Down Arrow 24"/>
          <p:cNvSpPr/>
          <p:nvPr/>
        </p:nvSpPr>
        <p:spPr bwMode="auto">
          <a:xfrm rot="10800000">
            <a:off x="4648742" y="3608999"/>
            <a:ext cx="589971" cy="77742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0" y="3608999"/>
            <a:ext cx="589971" cy="777430"/>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xmlns="" id="{5A3DF783-6BEC-4D8D-BCD7-5F4EB1D5F7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89231292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8701" y="1143000"/>
            <a:ext cx="2514600" cy="2514600"/>
          </a:xfrm>
          <a:prstGeom prst="rect">
            <a:avLst/>
          </a:prstGeom>
        </p:spPr>
      </p:pic>
      <p:sp>
        <p:nvSpPr>
          <p:cNvPr id="4" name="Title 3">
            <a:extLst>
              <a:ext uri="{FF2B5EF4-FFF2-40B4-BE49-F238E27FC236}">
                <a16:creationId xmlns:a16="http://schemas.microsoft.com/office/drawing/2014/main" xmlns="" id="{AA545837-B320-414D-A1F9-A999F6E52CDC}"/>
              </a:ext>
            </a:extLst>
          </p:cNvPr>
          <p:cNvSpPr>
            <a:spLocks noGrp="1"/>
          </p:cNvSpPr>
          <p:nvPr>
            <p:ph type="title" sz="quarter" idx="10"/>
          </p:nvPr>
        </p:nvSpPr>
        <p:spPr/>
        <p:txBody>
          <a:bodyPr/>
          <a:lstStyle/>
          <a:p>
            <a:r>
              <a:rPr lang="en-US" dirty="0"/>
              <a:t>Class Hierarchies</a:t>
            </a:r>
          </a:p>
        </p:txBody>
      </p:sp>
    </p:spTree>
    <p:extLst>
      <p:ext uri="{BB962C8B-B14F-4D97-AF65-F5344CB8AC3E}">
        <p14:creationId xmlns:p14="http://schemas.microsoft.com/office/powerpoint/2010/main" val="266245512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xmlns="" id="{6F29EF02-2ACF-4CEF-B29E-2DE61C2247B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hlinkClick r:id="rId2"/>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621141" y="2438401"/>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Game</a:t>
            </a:r>
          </a:p>
        </p:txBody>
      </p:sp>
      <p:sp>
        <p:nvSpPr>
          <p:cNvPr id="2059" name="Text Box 17"/>
          <p:cNvSpPr txBox="1">
            <a:spLocks noChangeArrowheads="1"/>
          </p:cNvSpPr>
          <p:nvPr/>
        </p:nvSpPr>
        <p:spPr bwMode="auto">
          <a:xfrm>
            <a:off x="6665307" y="3566761"/>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MultiplePlayerGame</a:t>
            </a:r>
          </a:p>
        </p:txBody>
      </p:sp>
      <p:sp>
        <p:nvSpPr>
          <p:cNvPr id="2060" name="Text Box 18"/>
          <p:cNvSpPr txBox="1">
            <a:spLocks noChangeArrowheads="1"/>
          </p:cNvSpPr>
          <p:nvPr/>
        </p:nvSpPr>
        <p:spPr bwMode="auto">
          <a:xfrm>
            <a:off x="6589126"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4964" y="5816339"/>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8009" y="5812768"/>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21465" y="3566761"/>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7302" y="4680838"/>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51361"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9121"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holds </a:t>
            </a:r>
            <a:r>
              <a:rPr lang="en-US" sz="2400" b="1" dirty="0">
                <a:solidFill>
                  <a:schemeClr val="bg1">
                    <a:lumMod val="60000"/>
                    <a:lumOff val="40000"/>
                  </a:schemeClr>
                </a:solidFill>
                <a:effectLst>
                  <a:outerShdw blurRad="38100" dist="38100" dir="2700000" algn="tl">
                    <a:srgbClr val="000000">
                      <a:alpha val="43137"/>
                    </a:srgbClr>
                  </a:outerShdw>
                </a:effectLst>
              </a:rPr>
              <a:t>common characteristics</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50" name="Down Arrow 49"/>
          <p:cNvSpPr/>
          <p:nvPr/>
        </p:nvSpPr>
        <p:spPr bwMode="auto">
          <a:xfrm rot="10800000">
            <a:off x="3806055"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3201" y="42494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9668"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4987" y="424406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501351"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40368" y="312820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6835"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6183" y="538492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8001001"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xmlns="" id="{F1FBBD53-705F-4B80-9EE4-804A425BA673}"/>
              </a:ext>
            </a:extLst>
          </p:cNvPr>
          <p:cNvSpPr txBox="1">
            <a:spLocks noChangeArrowheads="1"/>
          </p:cNvSpPr>
          <p:nvPr/>
        </p:nvSpPr>
        <p:spPr bwMode="auto">
          <a:xfrm>
            <a:off x="8985256" y="4710737"/>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xmlns="" id="{A2F69919-E7A8-4D1A-910C-6796CA113A32}"/>
              </a:ext>
            </a:extLst>
          </p:cNvPr>
          <p:cNvSpPr txBox="1">
            <a:spLocks noChangeArrowheads="1"/>
          </p:cNvSpPr>
          <p:nvPr/>
        </p:nvSpPr>
        <p:spPr bwMode="auto">
          <a:xfrm>
            <a:off x="3294645" y="5569183"/>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74747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B2DCF369-F466-4C72-9DD0-0DCFD8B7AD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7" name="Text Placeholder 5"/>
          <p:cNvSpPr txBox="1">
            <a:spLocks/>
          </p:cNvSpPr>
          <p:nvPr/>
        </p:nvSpPr>
        <p:spPr>
          <a:xfrm>
            <a:off x="748604" y="1899409"/>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5737" y="241700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35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6200" y="4757933"/>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Student : Person</a:t>
            </a:r>
            <a:endParaRPr lang="bg-BG" sz="24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62817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21187"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500378"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89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4012</TotalTime>
  <Words>4004</Words>
  <Application>Microsoft Office PowerPoint</Application>
  <PresentationFormat>Widescreen</PresentationFormat>
  <Paragraphs>555</Paragraphs>
  <Slides>39</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1_SoftUni</vt:lpstr>
      <vt:lpstr>Inheritance</vt:lpstr>
      <vt:lpstr>Table of Contents</vt:lpstr>
      <vt:lpstr>Have a Question?</vt:lpstr>
      <vt:lpstr>Inheritance</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Transitive Inheritance</vt:lpstr>
      <vt:lpstr>Problem: Hierarchical Inheritance</vt:lpstr>
      <vt:lpstr>Reusing Classes</vt:lpstr>
      <vt:lpstr>Inheritance and Access Modifiers</vt:lpstr>
      <vt:lpstr>Shadowing Variables</vt:lpstr>
      <vt:lpstr>Shadowing Variables - Access</vt:lpstr>
      <vt:lpstr>Virtual Methods</vt:lpstr>
      <vt:lpstr>Sealed Modifier</vt:lpstr>
      <vt:lpstr>Types of Class Reuse</vt:lpstr>
      <vt:lpstr>Extension (Inheritance) (IS-A relation)</vt:lpstr>
      <vt:lpstr>Composition (HAS-A relation)</vt:lpstr>
      <vt:lpstr>Problem: Random List</vt:lpstr>
      <vt:lpstr>Solution: Random List</vt:lpstr>
      <vt:lpstr>Problem: Stack of Strings</vt:lpstr>
      <vt:lpstr>Solution: Stack of Strings</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Inheritance</dc:title>
  <dc:subject>C# OOP  – Practical Training Course @ SoftUni</dc:subject>
  <dc:creator>Software University</dc:creator>
  <cp:keywords>C# OOP; C#; OOP; Software University; SoftUni; programming; coding; software development; education; training; course</cp:keywords>
  <dc:description>© SoftUni – https://about.softuni.bg/
© Software University – https://softuni.bg
Copyrighted document. Unauthorized copy, reproduction or use is not permitted.</dc:description>
  <cp:lastModifiedBy>Microsoft account</cp:lastModifiedBy>
  <cp:revision>49</cp:revision>
  <dcterms:created xsi:type="dcterms:W3CDTF">2018-05-23T13:08:44Z</dcterms:created>
  <dcterms:modified xsi:type="dcterms:W3CDTF">2022-04-27T05:37:32Z</dcterms:modified>
  <cp:category>programming;education;software engineering;software development</cp:category>
</cp:coreProperties>
</file>