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6"/>
  </p:notesMasterIdLst>
  <p:handoutMasterIdLst>
    <p:handoutMasterId r:id="rId37"/>
  </p:handoutMasterIdLst>
  <p:sldIdLst>
    <p:sldId id="291" r:id="rId2"/>
    <p:sldId id="292" r:id="rId3"/>
    <p:sldId id="293" r:id="rId4"/>
    <p:sldId id="294" r:id="rId5"/>
    <p:sldId id="295" r:id="rId6"/>
    <p:sldId id="296" r:id="rId7"/>
    <p:sldId id="29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20" r:id="rId29"/>
    <p:sldId id="321" r:id="rId30"/>
    <p:sldId id="401" r:id="rId31"/>
    <p:sldId id="498" r:id="rId32"/>
    <p:sldId id="319"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20"/>
          </p14:sldIdLst>
        </p14:section>
        <p14:section name="Conclusion" id="{19879B37-54E0-45FB-A0ED-F027FC7C1256}">
          <p14:sldIdLst>
            <p14:sldId id="321"/>
            <p14:sldId id="401"/>
            <p14:sldId id="498"/>
            <p14:sldId id="319"/>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75" d="100"/>
          <a:sy n="75" d="100"/>
        </p:scale>
        <p:origin x="510"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6" name="Footer Placeholder 7">
            <a:extLst>
              <a:ext uri="{FF2B5EF4-FFF2-40B4-BE49-F238E27FC236}">
                <a16:creationId xmlns=""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6" name="Footer Placeholder 7">
            <a:extLst>
              <a:ext uri="{FF2B5EF4-FFF2-40B4-BE49-F238E27FC236}">
                <a16:creationId xmlns=""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6" name="Footer Placeholder 7">
            <a:extLst>
              <a:ext uri="{FF2B5EF4-FFF2-40B4-BE49-F238E27FC236}">
                <a16:creationId xmlns=""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1" name="Footer Placeholder 7">
            <a:extLst>
              <a:ext uri="{FF2B5EF4-FFF2-40B4-BE49-F238E27FC236}">
                <a16:creationId xmlns=""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29.png"/><Relationship Id="rId18" Type="http://schemas.openxmlformats.org/officeDocument/2006/relationships/hyperlink" Target="https://smartit.bg/" TargetMode="External"/><Relationship Id="rId3" Type="http://schemas.openxmlformats.org/officeDocument/2006/relationships/image" Target="../media/image24.png"/><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hyperlink" Target="https://indeavr.com/" TargetMode="External"/><Relationship Id="rId17" Type="http://schemas.openxmlformats.org/officeDocument/2006/relationships/image" Target="../media/image31.png"/><Relationship Id="rId25" Type="http://schemas.openxmlformats.org/officeDocument/2006/relationships/image" Target="../media/image35.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28.png"/><Relationship Id="rId24" Type="http://schemas.openxmlformats.org/officeDocument/2006/relationships/hyperlink" Target="https://createx.bg/" TargetMode="External"/><Relationship Id="rId5" Type="http://schemas.openxmlformats.org/officeDocument/2006/relationships/image" Target="../media/image25.png"/><Relationship Id="rId15" Type="http://schemas.openxmlformats.org/officeDocument/2006/relationships/image" Target="../media/image30.jpeg"/><Relationship Id="rId23" Type="http://schemas.openxmlformats.org/officeDocument/2006/relationships/image" Target="../media/image34.png"/><Relationship Id="rId10" Type="http://schemas.openxmlformats.org/officeDocument/2006/relationships/hyperlink" Target="https://de.draftkings.com/" TargetMode="External"/><Relationship Id="rId19" Type="http://schemas.openxmlformats.org/officeDocument/2006/relationships/image" Target="../media/image32.jpeg"/><Relationship Id="rId4" Type="http://schemas.openxmlformats.org/officeDocument/2006/relationships/hyperlink" Target="https://www.coca-colahellenic.com/" TargetMode="External"/><Relationship Id="rId9" Type="http://schemas.openxmlformats.org/officeDocument/2006/relationships/image" Target="../media/image27.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hyperlink" Target="https://virtualracingschool.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fundamentals/functional/pattern-match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dirty="0"/>
              <a:t>is Constant Pattern</a:t>
            </a:r>
          </a:p>
        </p:txBody>
      </p:sp>
      <p:sp>
        <p:nvSpPr>
          <p:cNvPr id="9" name="Rectangle 8">
            <a:extLst>
              <a:ext uri="{FF2B5EF4-FFF2-40B4-BE49-F238E27FC236}">
                <a16:creationId xmlns=""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min = 0,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a:t>
            </a:r>
            <a:r>
              <a:rPr lang="en-US" sz="2397" b="1" noProof="1">
                <a:solidFill>
                  <a:schemeClr val="bg1"/>
                </a:solidFill>
                <a:latin typeface="Consolas" pitchFamily="49" charset="0"/>
                <a:cs typeface="Consolas" pitchFamily="49" charset="0"/>
              </a:rPr>
              <a:t>or</a:t>
            </a:r>
            <a:r>
              <a:rPr lang="en-US" sz="2397" b="1" noProof="1">
                <a:latin typeface="Consolas" pitchFamily="49" charset="0"/>
                <a:cs typeface="Consolas" pitchFamily="49" charset="0"/>
              </a:rPr>
              <a:t> min)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to </a:t>
            </a:r>
            <a:r>
              <a:rPr lang="en-US" b="1" noProof="1">
                <a:solidFill>
                  <a:schemeClr val="bg1"/>
                </a:solidFill>
              </a:rPr>
              <a:t>varname</a:t>
            </a:r>
          </a:p>
        </p:txBody>
      </p:sp>
      <p:sp>
        <p:nvSpPr>
          <p:cNvPr id="4" name="Title 3"/>
          <p:cNvSpPr>
            <a:spLocks noGrp="1"/>
          </p:cNvSpPr>
          <p:nvPr>
            <p:ph type="title"/>
          </p:nvPr>
        </p:nvSpPr>
        <p:spPr/>
        <p:txBody>
          <a:bodyPr/>
          <a:lstStyle/>
          <a:p>
            <a:r>
              <a:rPr lang="en-US" dirty="0"/>
              <a:t>is var Pattern</a:t>
            </a:r>
          </a:p>
        </p:txBody>
      </p:sp>
      <p:sp>
        <p:nvSpPr>
          <p:cNvPr id="9" name="Rectangle 8">
            <a:extLst>
              <a:ext uri="{FF2B5EF4-FFF2-40B4-BE49-F238E27FC236}">
                <a16:creationId xmlns="" xmlns:a16="http://schemas.microsoft.com/office/drawing/2014/main" id="{33DF7546-E596-4B83-9371-4FCA5AB999C3}"/>
              </a:ext>
            </a:extLst>
          </p:cNvPr>
          <p:cNvSpPr>
            <a:spLocks noChangeArrowheads="1"/>
          </p:cNvSpPr>
          <p:nvPr/>
        </p:nvSpPr>
        <p:spPr bwMode="auto">
          <a:xfrm>
            <a:off x="876000" y="1989000"/>
            <a:ext cx="9030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Enumerable.Range(0, 100).Where(</a:t>
            </a:r>
          </a:p>
          <a:p>
            <a:pPr defTabSz="1218438" latinLnBrk="1">
              <a:buFont typeface="Wingdings" panose="05000000000000000000" pitchFamily="2" charset="2"/>
              <a:buNone/>
            </a:pPr>
            <a:r>
              <a:rPr lang="en-US" sz="2397" b="1" noProof="1">
                <a:latin typeface="Consolas" pitchFamily="49" charset="0"/>
                <a:cs typeface="Consolas" pitchFamily="49" charset="0"/>
              </a:rPr>
              <a:t>    x =&gt; x % 10 </a:t>
            </a:r>
            <a:r>
              <a:rPr lang="en-US" sz="2397" b="1" noProof="1">
                <a:solidFill>
                  <a:schemeClr val="bg1"/>
                </a:solidFill>
                <a:latin typeface="Consolas" pitchFamily="49" charset="0"/>
              </a:rPr>
              <a:t>is var</a:t>
            </a:r>
            <a:r>
              <a:rPr lang="en-US" sz="2397" b="1" noProof="1">
                <a:latin typeface="Consolas" pitchFamily="49" charset="0"/>
                <a:cs typeface="Consolas" pitchFamily="49" charset="0"/>
              </a:rPr>
              <a:t> r &amp;&amp; r &gt;= 1 &amp;&amp; r &lt;= 3)</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36236" y="1989000"/>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4926000" y="4681668"/>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366000" y="3901524"/>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FA825523-C291-47C8-A29F-4046D3EAF4E3}"/>
              </a:ext>
            </a:extLst>
          </p:cNvPr>
          <p:cNvSpPr>
            <a:spLocks noGrp="1"/>
          </p:cNvSpPr>
          <p:nvPr>
            <p:ph type="body" sz="quarter" idx="11"/>
          </p:nvPr>
        </p:nvSpPr>
        <p:spPr/>
        <p:txBody>
          <a:bodyPr/>
          <a:lstStyle/>
          <a:p>
            <a:r>
              <a:rPr lang="en-GB" dirty="0"/>
              <a:t>Compile-time</a:t>
            </a:r>
          </a:p>
        </p:txBody>
      </p:sp>
      <p:sp>
        <p:nvSpPr>
          <p:cNvPr id="3" name="Text Placeholder 2">
            <a:extLst>
              <a:ext uri="{FF2B5EF4-FFF2-40B4-BE49-F238E27FC236}">
                <a16:creationId xmlns=""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 xmlns:a16="http://schemas.microsoft.com/office/drawing/2014/main" id="{68DABEB5-03FB-42C8-80BF-6F365197F6C5}"/>
              </a:ext>
            </a:extLst>
          </p:cNvPr>
          <p:cNvSpPr>
            <a:spLocks noChangeArrowheads="1"/>
          </p:cNvSpPr>
          <p:nvPr/>
        </p:nvSpPr>
        <p:spPr bwMode="auto">
          <a:xfrm>
            <a:off x="531842" y="1821848"/>
            <a:ext cx="5354769"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solidFill>
                  <a:schemeClr val="bg1"/>
                </a:solidFill>
                <a:latin typeface="Consolas" pitchFamily="49" charset="0"/>
                <a:cs typeface="Consolas" pitchFamily="49" charset="0"/>
              </a:rPr>
              <a:t>  </a:t>
            </a:r>
            <a:r>
              <a:rPr lang="en-US" sz="2397" b="1" noProof="1">
                <a:latin typeface="Consolas" pitchFamily="49" charset="0"/>
              </a:rPr>
              <a:t>shape.</a:t>
            </a:r>
            <a:r>
              <a:rPr lang="en-US" sz="2397" b="1" noProof="1">
                <a:solidFill>
                  <a:schemeClr val="bg1"/>
                </a:solidFill>
                <a:latin typeface="Consolas" pitchFamily="49" charset="0"/>
              </a:rPr>
              <a:t>Draw</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sz="3400" dirty="0"/>
              <a:t>Name should be the same</a:t>
            </a:r>
          </a:p>
          <a:p>
            <a:pPr>
              <a:buClr>
                <a:schemeClr val="tx1"/>
              </a:buClr>
            </a:pPr>
            <a:r>
              <a:rPr lang="en-US" sz="3400" b="1" dirty="0">
                <a:solidFill>
                  <a:schemeClr val="bg1"/>
                </a:solidFill>
              </a:rPr>
              <a:t>Signature</a:t>
            </a:r>
            <a:r>
              <a:rPr lang="en-US" sz="3400" dirty="0"/>
              <a:t> 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r>
              <a:rPr lang="en-US" dirty="0"/>
              <a:t>The </a:t>
            </a:r>
            <a:r>
              <a:rPr lang="en-US" b="1" dirty="0">
                <a:solidFill>
                  <a:schemeClr val="bg1"/>
                </a:solidFill>
              </a:rPr>
              <a:t>is</a:t>
            </a:r>
            <a:r>
              <a:rPr lang="en-US" dirty="0"/>
              <a:t> Keyword</a:t>
            </a:r>
          </a:p>
          <a:p>
            <a:r>
              <a:rPr lang="en-US" dirty="0"/>
              <a:t>The </a:t>
            </a:r>
            <a:r>
              <a:rPr lang="en-US" b="1" dirty="0">
                <a:solidFill>
                  <a:schemeClr val="bg1"/>
                </a:solidFill>
              </a:rPr>
              <a:t>as</a:t>
            </a:r>
            <a:r>
              <a:rPr lang="en-US" dirty="0"/>
              <a:t> Keyword</a:t>
            </a:r>
          </a:p>
          <a:p>
            <a:r>
              <a:rPr lang="en-US" dirty="0"/>
              <a:t>Compile-time Polymorphism</a:t>
            </a:r>
          </a:p>
          <a:p>
            <a:pPr lvl="1"/>
            <a:r>
              <a:rPr lang="en-US" dirty="0"/>
              <a:t>Overload Methods</a:t>
            </a:r>
          </a:p>
          <a:p>
            <a:r>
              <a:rPr lang="en-US" dirty="0"/>
              <a:t>Runtime Polymorphism</a:t>
            </a:r>
          </a:p>
          <a:p>
            <a:pPr lvl="1"/>
            <a:r>
              <a:rPr lang="en-US" dirty="0"/>
              <a:t>Override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smtClean="0">
                <a:solidFill>
                  <a:schemeClr val="bg1"/>
                </a:solidFill>
                <a:hlinkClick r:id="rId2"/>
              </a:rPr>
              <a:t>override</a:t>
            </a:r>
            <a:endParaRPr lang="en-US" sz="3400" dirty="0"/>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r>
              <a:rPr lang="en-US" sz="2397" b="1" noProof="1">
                <a:solidFill>
                  <a:srgbClr val="FF0000"/>
                </a:solidFill>
                <a:latin typeface="Consolas" pitchFamily="49" charset="0"/>
                <a:cs typeface="Consolas" pitchFamily="49" charset="0"/>
              </a:rPr>
              <a:t> // 12.0</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r>
              <a:rPr lang="en-US" sz="2397" b="1" noProof="1">
                <a:solidFill>
                  <a:srgbClr val="FF0000"/>
                </a:solidFill>
                <a:latin typeface="Consolas" pitchFamily="49" charset="0"/>
                <a:cs typeface="Consolas" pitchFamily="49" charset="0"/>
              </a:rPr>
              <a:t> // 16.0</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5" name="Text Placeholder 4"/>
          <p:cNvSpPr>
            <a:spLocks noGrp="1"/>
          </p:cNvSpPr>
          <p:nvPr>
            <p:ph type="body" sz="quarter" idx="10"/>
          </p:nvPr>
        </p:nvSpPr>
        <p:spPr>
          <a:xfrm>
            <a:off x="190402" y="1196124"/>
            <a:ext cx="11818096" cy="5607875"/>
          </a:xfrm>
        </p:spPr>
        <p:txBody>
          <a:bodyPr>
            <a:normAutofit/>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a:t>
            </a:r>
            <a:r>
              <a:rPr lang="en-US" dirty="0" smtClean="0"/>
              <a:t>overridden</a:t>
            </a:r>
            <a:endParaRPr lang="en-US" dirty="0"/>
          </a:p>
          <a:p>
            <a:pPr>
              <a:spcBef>
                <a:spcPts val="1200"/>
              </a:spcBef>
              <a:buClr>
                <a:schemeClr val="tx1"/>
              </a:buClr>
            </a:pPr>
            <a:r>
              <a:rPr lang="en-US" b="1" dirty="0">
                <a:solidFill>
                  <a:schemeClr val="bg1"/>
                </a:solidFill>
              </a:rPr>
              <a:t>Virtual</a:t>
            </a:r>
            <a:r>
              <a:rPr lang="en-US" dirty="0"/>
              <a:t> members can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pPr lvl="1"/>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pPr lvl="1"/>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400" b="1" dirty="0">
                <a:solidFill>
                  <a:schemeClr val="bg1">
                    <a:lumMod val="60000"/>
                    <a:lumOff val="40000"/>
                  </a:schemeClr>
                </a:solidFill>
              </a:rPr>
              <a:t>is </a:t>
            </a:r>
            <a:r>
              <a:rPr lang="en-US" sz="3600" dirty="0">
                <a:solidFill>
                  <a:schemeClr val="bg2"/>
                </a:solidFill>
              </a:rPr>
              <a:t>Keyword</a:t>
            </a:r>
          </a:p>
          <a:p>
            <a:pPr>
              <a:buClr>
                <a:schemeClr val="bg2"/>
              </a:buClr>
            </a:pPr>
            <a:r>
              <a:rPr lang="en-US" sz="3400" b="1" dirty="0">
                <a:solidFill>
                  <a:schemeClr val="bg1">
                    <a:lumMod val="60000"/>
                    <a:lumOff val="40000"/>
                  </a:schemeClr>
                </a:solidFill>
              </a:rPr>
              <a:t>as </a:t>
            </a:r>
            <a:r>
              <a:rPr lang="en-US" sz="3600" dirty="0">
                <a:solidFill>
                  <a:schemeClr val="bg2"/>
                </a:solidFill>
              </a:rPr>
              <a:t>Keyword</a:t>
            </a:r>
            <a:endParaRPr lang="bg-BG" sz="3600" dirty="0">
              <a:solidFill>
                <a:schemeClr val="bg2"/>
              </a:solidFill>
            </a:endParaRPr>
          </a:p>
          <a:p>
            <a:pPr>
              <a:buClr>
                <a:schemeClr val="bg2"/>
              </a:buClr>
            </a:pPr>
            <a:r>
              <a:rPr lang="en-US" sz="3600" dirty="0">
                <a:solidFill>
                  <a:schemeClr val="bg2"/>
                </a:solidFill>
              </a:rPr>
              <a:t>Overload Methods</a:t>
            </a:r>
          </a:p>
          <a:p>
            <a:pPr>
              <a:buClr>
                <a:schemeClr val="bg2"/>
              </a:buClr>
            </a:pPr>
            <a:r>
              <a:rPr lang="en-US" sz="3600" dirty="0">
                <a:solidFill>
                  <a:schemeClr val="bg2"/>
                </a:solidFill>
              </a:rPr>
              <a:t>Override Methods</a:t>
            </a:r>
          </a:p>
          <a:p>
            <a:pPr marL="0" marR="0" lvl="0" indent="0" algn="l" defTabSz="1218438" rtl="0" eaLnBrk="1" fontAlgn="auto" latinLnBrk="1" hangingPunct="1">
              <a:lnSpc>
                <a:spcPct val="100000"/>
              </a:lnSpc>
              <a:spcBef>
                <a:spcPts val="600"/>
              </a:spcBef>
              <a:spcAft>
                <a:spcPts val="600"/>
              </a:spcAft>
              <a:buClr>
                <a:srgbClr val="FFFFFF"/>
              </a:buClr>
              <a:buSzTx/>
              <a:buNone/>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xmlns=""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xmlns=""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xmlns=""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xmlns="" id="{FFB981A5-A282-4429-A0A1-AD728C38966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196754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 xmlns:a16="http://schemas.microsoft.com/office/drawing/2014/main" id="{B28BB6FA-2F86-40F2-8CA9-F9F73251E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 Type</a:t>
            </a:r>
            <a:r>
              <a:rPr lang="en-US" dirty="0"/>
              <a:t> is the compile-time type of the variable</a:t>
            </a:r>
          </a:p>
          <a:p>
            <a:r>
              <a:rPr lang="en-US" dirty="0"/>
              <a:t> </a:t>
            </a:r>
            <a:r>
              <a:rPr lang="en-US" b="1" dirty="0">
                <a:solidFill>
                  <a:schemeClr val="bg1"/>
                </a:solidFill>
              </a:rPr>
              <a:t>Data Type </a:t>
            </a:r>
            <a:r>
              <a:rPr lang="en-US" dirty="0"/>
              <a:t>is the actual runtime type of the variable</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Variable Type and Data Type</a:t>
            </a:r>
          </a:p>
        </p:txBody>
      </p:sp>
      <p:sp>
        <p:nvSpPr>
          <p:cNvPr id="7" name="Rectangle 6"/>
          <p:cNvSpPr>
            <a:spLocks noChangeArrowheads="1"/>
          </p:cNvSpPr>
          <p:nvPr/>
        </p:nvSpPr>
        <p:spPr bwMode="auto">
          <a:xfrm>
            <a:off x="577112" y="3359635"/>
            <a:ext cx="7827300"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object objPerson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mammal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    = new Person();</a:t>
            </a:r>
          </a:p>
        </p:txBody>
      </p:sp>
      <p:sp>
        <p:nvSpPr>
          <p:cNvPr id="12" name="Rectangle: Rounded Corners 4"/>
          <p:cNvSpPr>
            <a:spLocks noChangeArrowheads="1"/>
          </p:cNvSpPr>
          <p:nvPr/>
        </p:nvSpPr>
        <p:spPr bwMode="auto">
          <a:xfrm>
            <a:off x="657015" y="3912679"/>
            <a:ext cx="1224642" cy="1815658"/>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595312" y="588130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Variable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10843" y="3936235"/>
            <a:ext cx="1706880" cy="1815657"/>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2" y="5831001"/>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Data</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Runtime 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4" name="Title 3"/>
          <p:cNvSpPr>
            <a:spLocks noGrp="1"/>
          </p:cNvSpPr>
          <p:nvPr>
            <p:ph type="title"/>
          </p:nvPr>
        </p:nvSpPr>
        <p:spPr/>
        <p:txBody>
          <a:bodyPr/>
          <a:lstStyle/>
          <a:p>
            <a:r>
              <a:rPr lang="en-US" dirty="0"/>
              <a:t>is Type Pattern</a:t>
            </a:r>
          </a:p>
        </p:txBody>
      </p:sp>
      <p:sp>
        <p:nvSpPr>
          <p:cNvPr id="7" name="Rectangle 6"/>
          <p:cNvSpPr>
            <a:spLocks noChangeArrowheads="1"/>
          </p:cNvSpPr>
          <p:nvPr/>
        </p:nvSpPr>
        <p:spPr bwMode="auto">
          <a:xfrm>
            <a:off x="896708" y="2574000"/>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5573295"/>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8" name="Text Placeholder 2">
            <a:extLst>
              <a:ext uri="{FF2B5EF4-FFF2-40B4-BE49-F238E27FC236}">
                <a16:creationId xmlns="" xmlns:a16="http://schemas.microsoft.com/office/drawing/2014/main" id="{A5AF9134-5689-4A10-9E67-4F98FF5E68AE}"/>
              </a:ext>
            </a:extLst>
          </p:cNvPr>
          <p:cNvSpPr>
            <a:spLocks noGrp="1"/>
          </p:cNvSpPr>
          <p:nvPr>
            <p:ph type="body" sz="quarter" idx="10"/>
          </p:nvPr>
        </p:nvSpPr>
        <p:spPr>
          <a:xfrm>
            <a:off x="190402" y="1196125"/>
            <a:ext cx="11818096" cy="1194542"/>
          </a:xfrm>
        </p:spPr>
        <p:txBody>
          <a:bodyPr>
            <a:normAutofit/>
          </a:bodyPr>
          <a:lstStyle/>
          <a:p>
            <a:pPr lvl="1">
              <a:buClr>
                <a:schemeClr val="tx1"/>
              </a:buClr>
            </a:pPr>
            <a:r>
              <a:rPr lang="en-US" b="1" dirty="0">
                <a:solidFill>
                  <a:schemeClr val="bg1"/>
                </a:solidFill>
                <a:hlinkClick r:id="rId2"/>
              </a:rPr>
              <a:t>Type pattern </a:t>
            </a:r>
            <a:r>
              <a:rPr lang="en-US" dirty="0"/>
              <a:t>- tests whether an expression can be converted </a:t>
            </a:r>
            <a:br>
              <a:rPr lang="en-US" dirty="0"/>
            </a:br>
            <a:r>
              <a:rPr lang="en-US" dirty="0"/>
              <a:t>to a specified type and casts it to a variable of that type</a:t>
            </a:r>
            <a:endParaRPr lang="bg-BG" dirty="0">
              <a:solidFill>
                <a:schemeClr val="tx2">
                  <a:lumMod val="75000"/>
                </a:schemeClr>
              </a:solidFill>
            </a:endParaRPr>
          </a:p>
        </p:txBody>
      </p:sp>
      <p:sp>
        <p:nvSpPr>
          <p:cNvPr id="16" name="AutoShape 6"/>
          <p:cNvSpPr>
            <a:spLocks noChangeArrowheads="1"/>
          </p:cNvSpPr>
          <p:nvPr/>
        </p:nvSpPr>
        <p:spPr bwMode="auto">
          <a:xfrm>
            <a:off x="6639841" y="4076832"/>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4049</TotalTime>
  <Words>2732</Words>
  <Application>Microsoft Office PowerPoint</Application>
  <PresentationFormat>Widescreen</PresentationFormat>
  <Paragraphs>447</Paragraphs>
  <Slides>34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맑은 고딕</vt:lpstr>
      <vt:lpstr>Arial</vt:lpstr>
      <vt:lpstr>Calibri</vt:lpstr>
      <vt:lpstr>Consolas</vt:lpstr>
      <vt:lpstr>Wingdings</vt:lpstr>
      <vt:lpstr>Wingdings 2</vt:lpstr>
      <vt:lpstr>1_SoftUni</vt:lpstr>
      <vt:lpstr>Polymorphism</vt:lpstr>
      <vt:lpstr>Table of Contents</vt:lpstr>
      <vt:lpstr>Questions</vt:lpstr>
      <vt:lpstr>Polymorphism</vt:lpstr>
      <vt:lpstr>What is Polimorphism?</vt:lpstr>
      <vt:lpstr>Polymorphism in OOP</vt:lpstr>
      <vt:lpstr>Variable Type and Data Type</vt:lpstr>
      <vt:lpstr>Keyword – is</vt:lpstr>
      <vt:lpstr>is Type Pattern</vt:lpstr>
      <vt:lpstr>is Constant Pattern</vt:lpstr>
      <vt:lpstr>is var Pattern</vt:lpstr>
      <vt:lpstr>Keyword – is</vt:lpstr>
      <vt:lpstr>Keyword – as</vt:lpstr>
      <vt:lpstr>Types of Polymorphism</vt:lpstr>
      <vt:lpstr>Compile-time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77</cp:revision>
  <dcterms:created xsi:type="dcterms:W3CDTF">2018-05-23T13:08:44Z</dcterms:created>
  <dcterms:modified xsi:type="dcterms:W3CDTF">2022-04-27T05:38:57Z</dcterms:modified>
  <cp:category>programming;education;software engineering;software development</cp:category>
</cp:coreProperties>
</file>