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1493" r:id="rId2"/>
    <p:sldId id="1494" r:id="rId3"/>
    <p:sldId id="1520" r:id="rId4"/>
    <p:sldId id="1496" r:id="rId5"/>
    <p:sldId id="1497" r:id="rId6"/>
    <p:sldId id="1498" r:id="rId7"/>
    <p:sldId id="1499" r:id="rId8"/>
    <p:sldId id="1500" r:id="rId9"/>
    <p:sldId id="1501" r:id="rId10"/>
    <p:sldId id="1502" r:id="rId11"/>
    <p:sldId id="1503" r:id="rId12"/>
    <p:sldId id="1521" r:id="rId13"/>
    <p:sldId id="1504" r:id="rId14"/>
    <p:sldId id="1505" r:id="rId15"/>
    <p:sldId id="1506" r:id="rId16"/>
    <p:sldId id="1507" r:id="rId17"/>
    <p:sldId id="1508" r:id="rId18"/>
    <p:sldId id="1509" r:id="rId19"/>
    <p:sldId id="1510" r:id="rId20"/>
    <p:sldId id="1511" r:id="rId21"/>
    <p:sldId id="1512" r:id="rId22"/>
    <p:sldId id="1513" r:id="rId23"/>
    <p:sldId id="1514" r:id="rId24"/>
    <p:sldId id="1515" r:id="rId25"/>
    <p:sldId id="1516" r:id="rId26"/>
    <p:sldId id="1488" r:id="rId27"/>
    <p:sldId id="401" r:id="rId28"/>
    <p:sldId id="613" r:id="rId29"/>
    <p:sldId id="615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9E679F-93B0-4AFC-9734-581B62C743A9}">
          <p14:sldIdLst>
            <p14:sldId id="1493"/>
            <p14:sldId id="1494"/>
            <p14:sldId id="1520"/>
          </p14:sldIdLst>
        </p14:section>
        <p14:section name="What is XML?" id="{20E593F7-3BF6-4395-BDC3-7E559D1B6379}">
          <p14:sldIdLst>
            <p14:sldId id="1496"/>
            <p14:sldId id="1497"/>
            <p14:sldId id="1498"/>
            <p14:sldId id="1499"/>
            <p14:sldId id="1500"/>
            <p14:sldId id="1501"/>
            <p14:sldId id="1502"/>
            <p14:sldId id="1503"/>
            <p14:sldId id="1521"/>
          </p14:sldIdLst>
        </p14:section>
        <p14:section name="Parsing XML" id="{E116AD70-0C2A-460B-9E17-B08E25E0B7D8}">
          <p14:sldIdLst>
            <p14:sldId id="1504"/>
            <p14:sldId id="1505"/>
            <p14:sldId id="1506"/>
            <p14:sldId id="1507"/>
            <p14:sldId id="1508"/>
            <p14:sldId id="1509"/>
            <p14:sldId id="1510"/>
            <p14:sldId id="1511"/>
            <p14:sldId id="1512"/>
            <p14:sldId id="1513"/>
          </p14:sldIdLst>
        </p14:section>
        <p14:section name="XML Attributes" id="{24859836-0FE9-4489-AFA2-D3741F4E7856}">
          <p14:sldIdLst>
            <p14:sldId id="1514"/>
            <p14:sldId id="1515"/>
            <p14:sldId id="1516"/>
          </p14:sldIdLst>
        </p14:section>
        <p14:section name="Conclusion" id="{5E27D746-0E75-49CC-8CD8-4EA339A177D4}">
          <p14:sldIdLst>
            <p14:sldId id="1488"/>
            <p14:sldId id="401"/>
            <p14:sldId id="613"/>
            <p14:sldId id="61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59" d="100"/>
          <a:sy n="59" d="100"/>
        </p:scale>
        <p:origin x="84" y="10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1622BF-E8FF-47C4-B6E1-99A3BBE154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99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ABE725-EA5B-4855-9A45-BA891E6AAF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79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8D1DCC-B9D7-4FD7-921E-AD798CA48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037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A0C841-2E7C-42ED-93F2-1090740266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842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519AD7-A256-4135-9BB8-B445470CF3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1127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D62E9-17C1-4ED8-93B8-DC4AC686C2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964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950DEA7-8109-4F04-90DE-E5823655D1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539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7.jpe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Parsing XML</a:t>
            </a:r>
          </a:p>
          <a:p>
            <a:r>
              <a:rPr lang="en-US" noProof="1"/>
              <a:t>XDocument and LINQ-to-XML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Processing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0"/>
          </p:nvPr>
        </p:nvSpPr>
        <p:spPr>
          <a:xfrm>
            <a:off x="582260" y="5331407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16" y="2754000"/>
            <a:ext cx="2558168" cy="23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60363" lvl="1"/>
            <a:r>
              <a:rPr lang="en-US" dirty="0"/>
              <a:t>XML is 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(unlike binary formats)</a:t>
            </a:r>
          </a:p>
          <a:p>
            <a:pPr marL="360363" lvl="1"/>
            <a:r>
              <a:rPr lang="en-US" dirty="0"/>
              <a:t>Stores any kind of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marL="360363" lvl="1"/>
            <a:r>
              <a:rPr lang="en-US" dirty="0"/>
              <a:t>Data comes with self-describing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endParaRPr lang="bg-BG" b="1" dirty="0">
              <a:solidFill>
                <a:schemeClr val="bg1"/>
              </a:solidFill>
            </a:endParaRPr>
          </a:p>
          <a:p>
            <a:pPr marL="360363" lvl="1"/>
            <a:r>
              <a:rPr lang="en-US" dirty="0"/>
              <a:t>Full Unicode support</a:t>
            </a:r>
          </a:p>
          <a:p>
            <a:pPr marL="360363" lvl="1"/>
            <a:r>
              <a:rPr lang="en-US" dirty="0"/>
              <a:t>Custom XML-based languages can be designed for certain apps</a:t>
            </a:r>
          </a:p>
          <a:p>
            <a:pPr marL="360363"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Parsers</a:t>
            </a:r>
            <a:r>
              <a:rPr lang="en-US" dirty="0"/>
              <a:t> available for virtually all languages and platforms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XML: Advantages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99997">
            <a:off x="9599673" y="1372514"/>
            <a:ext cx="1606884" cy="199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E3EE9F6-CE4D-4CDB-A9D1-5AA6E0DA7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77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60363" lvl="1">
              <a:buClr>
                <a:schemeClr val="tx1"/>
              </a:buClr>
            </a:pPr>
            <a:r>
              <a:rPr lang="en-US" sz="3400" dirty="0"/>
              <a:t>XML data is </a:t>
            </a:r>
            <a:r>
              <a:rPr lang="en-US" sz="3400" b="1" dirty="0">
                <a:solidFill>
                  <a:schemeClr val="bg1"/>
                </a:solidFill>
              </a:rPr>
              <a:t>bigger</a:t>
            </a:r>
            <a:r>
              <a:rPr lang="en-US" sz="3400" dirty="0"/>
              <a:t> (takes more space) than binary or JSON</a:t>
            </a:r>
          </a:p>
          <a:p>
            <a:pPr marL="804863" lvl="3">
              <a:buClr>
                <a:schemeClr val="tx1"/>
              </a:buClr>
            </a:pPr>
            <a:r>
              <a:rPr lang="en-US" sz="3200" dirty="0"/>
              <a:t>More memory consumption, more network traffic, more </a:t>
            </a:r>
            <a:br>
              <a:rPr lang="en-US" sz="3200" dirty="0"/>
            </a:br>
            <a:r>
              <a:rPr lang="en-US" sz="3200" dirty="0"/>
              <a:t>hard-disk space, more resources, etc.</a:t>
            </a:r>
          </a:p>
          <a:p>
            <a:pPr marL="360363"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Decreased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</a:p>
          <a:p>
            <a:pPr marL="800100" lvl="2">
              <a:buClr>
                <a:schemeClr val="tx1"/>
              </a:buClr>
            </a:pPr>
            <a:r>
              <a:rPr lang="en-US" sz="3200" dirty="0"/>
              <a:t>CPU consumption: need of parsing / constructing the XML tags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XML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suitable for </a:t>
            </a: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kinds of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sz="3200" dirty="0"/>
              <a:t>E.g., binary data: graphics, images, videos, etc.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Disadvantages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F77C22-50CB-4526-9609-D4831C409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3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2077457-8AB4-4DC6-AD65-C3F1DD0F3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704B9-5936-4006-87D6-B7C0EB194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JSON</a:t>
            </a:r>
          </a:p>
          <a:p>
            <a:pPr lvl="1"/>
            <a:r>
              <a:rPr lang="en-US" dirty="0"/>
              <a:t>JSON object has a type</a:t>
            </a:r>
          </a:p>
          <a:p>
            <a:pPr lvl="1"/>
            <a:r>
              <a:rPr lang="en-US" dirty="0"/>
              <a:t>JSON types: string, number, array, Boolean</a:t>
            </a:r>
          </a:p>
          <a:p>
            <a:pPr lvl="1"/>
            <a:r>
              <a:rPr lang="en-US" dirty="0"/>
              <a:t>Data is accessible as JSON objects</a:t>
            </a:r>
          </a:p>
          <a:p>
            <a:pPr lvl="1"/>
            <a:r>
              <a:rPr lang="en-US" dirty="0"/>
              <a:t>Doesn't support comments</a:t>
            </a:r>
          </a:p>
          <a:p>
            <a:pPr lvl="1"/>
            <a:r>
              <a:rPr lang="en-US" dirty="0"/>
              <a:t>Supports only UTF-8 encoding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XML</a:t>
            </a:r>
          </a:p>
          <a:p>
            <a:pPr lvl="1"/>
            <a:r>
              <a:rPr lang="en-US" sz="3000" dirty="0"/>
              <a:t>XML data is </a:t>
            </a:r>
            <a:r>
              <a:rPr lang="en-US" sz="3000" dirty="0" err="1"/>
              <a:t>typeless</a:t>
            </a:r>
            <a:endParaRPr lang="en-US" sz="3000" dirty="0"/>
          </a:p>
          <a:p>
            <a:pPr lvl="1"/>
            <a:r>
              <a:rPr lang="en-US" sz="3000" dirty="0"/>
              <a:t>All XML data should be string</a:t>
            </a:r>
          </a:p>
          <a:p>
            <a:pPr lvl="1"/>
            <a:r>
              <a:rPr lang="en-US" sz="3000" dirty="0"/>
              <a:t>Data needs to be parsed</a:t>
            </a:r>
          </a:p>
          <a:p>
            <a:pPr lvl="1"/>
            <a:r>
              <a:rPr lang="en-US" sz="3000" dirty="0"/>
              <a:t>Supports comments </a:t>
            </a:r>
          </a:p>
          <a:p>
            <a:pPr lvl="1"/>
            <a:r>
              <a:rPr lang="en-US" sz="3000" dirty="0"/>
              <a:t>Supports various encoding</a:t>
            </a:r>
          </a:p>
          <a:p>
            <a:pPr lvl="1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vs JSON</a:t>
            </a:r>
          </a:p>
        </p:txBody>
      </p:sp>
    </p:spTree>
    <p:extLst>
      <p:ext uri="{BB962C8B-B14F-4D97-AF65-F5344CB8AC3E}">
        <p14:creationId xmlns:p14="http://schemas.microsoft.com/office/powerpoint/2010/main" val="21209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7F0B-22E4-443D-9C4F-1F2763CE37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Parsing XML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49" y="1918865"/>
            <a:ext cx="2549501" cy="1266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63" y="2813355"/>
            <a:ext cx="1038645" cy="953251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03805BBA-1D79-44BB-BE84-F0F1CDBBB3F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XDocument and LINQ</a:t>
            </a:r>
          </a:p>
        </p:txBody>
      </p:sp>
    </p:spTree>
    <p:extLst>
      <p:ext uri="{BB962C8B-B14F-4D97-AF65-F5344CB8AC3E}">
        <p14:creationId xmlns:p14="http://schemas.microsoft.com/office/powerpoint/2010/main" val="35920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074420" y="1000781"/>
            <a:ext cx="10129234" cy="5546589"/>
          </a:xfrm>
        </p:spPr>
        <p:txBody>
          <a:bodyPr/>
          <a:lstStyle/>
          <a:p>
            <a:r>
              <a:rPr lang="en-US" dirty="0"/>
              <a:t>LINQ-to-XML</a:t>
            </a:r>
          </a:p>
          <a:p>
            <a:pPr lvl="1"/>
            <a:r>
              <a:rPr lang="en-US" dirty="0"/>
              <a:t>Use the power of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to process XML data</a:t>
            </a:r>
          </a:p>
          <a:p>
            <a:pPr lvl="1"/>
            <a:r>
              <a:rPr lang="en-US" dirty="0"/>
              <a:t>Easily read, search, write, modify XML documents</a:t>
            </a:r>
          </a:p>
          <a:p>
            <a:r>
              <a:rPr lang="en-US" dirty="0"/>
              <a:t>LINQ-to-XML classes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XDocument</a:t>
            </a:r>
            <a:r>
              <a:rPr lang="en-US" dirty="0"/>
              <a:t> – represents a LINQ-enabled XML </a:t>
            </a:r>
            <a:br>
              <a:rPr lang="en-US" dirty="0"/>
            </a:br>
            <a:r>
              <a:rPr lang="en-US" dirty="0"/>
              <a:t>document (containing prolog, root element, …)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XElement</a:t>
            </a:r>
            <a:r>
              <a:rPr lang="en-US" dirty="0"/>
              <a:t> – main component holding information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XAttribute</a:t>
            </a:r>
            <a:r>
              <a:rPr lang="en-US" dirty="0"/>
              <a:t> – XML attributes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LINQ-to-XML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DD13592-2981-4138-BFEE-4076B86AB3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process an XML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Loading XML directly from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XML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16000" y="2124000"/>
            <a:ext cx="7740000" cy="21667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string str = @"&lt;?xml version=""1.0""?&gt;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&lt;!-- comment at the root level --&gt;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&lt;Root&gt;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    &lt;Child&gt;Content&lt;/Child&gt;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&lt;/Root&gt;";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 doc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Parse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(str);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7400" y="5544000"/>
            <a:ext cx="105972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 xmlDoc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Load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("../../books.xml");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D3E390-987B-4384-9998-F102EFED9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19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743763"/>
            <a:ext cx="99060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Root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Elements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make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("make").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model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("model").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Console.WriteLine($"{make} {model}");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96614" y="1693082"/>
            <a:ext cx="2072148" cy="919401"/>
          </a:xfrm>
          <a:prstGeom prst="wedgeRoundRectCallout">
            <a:avLst>
              <a:gd name="adj1" fmla="val 38329"/>
              <a:gd name="adj2" fmla="val 699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453462" y="1577091"/>
            <a:ext cx="2443024" cy="919401"/>
          </a:xfrm>
          <a:prstGeom prst="wedgeRoundRectCallout">
            <a:avLst>
              <a:gd name="adj1" fmla="val -39054"/>
              <a:gd name="adj2" fmla="val 754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collection of children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002122" y="2709213"/>
            <a:ext cx="2667000" cy="919401"/>
          </a:xfrm>
          <a:prstGeom prst="wedgeRoundRectCallout">
            <a:avLst>
              <a:gd name="adj1" fmla="val -94045"/>
              <a:gd name="adj2" fmla="val 44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element by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381000" y="3841335"/>
            <a:ext cx="1740000" cy="510778"/>
          </a:xfrm>
          <a:prstGeom prst="wedgeRoundRectCallout">
            <a:avLst>
              <a:gd name="adj1" fmla="val -78776"/>
              <a:gd name="adj2" fmla="val 114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F2315AB-97A7-40C9-970F-5FF5AB3A1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6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600" dirty="0"/>
              <a:t>Set an element value by name</a:t>
            </a:r>
          </a:p>
          <a:p>
            <a:pPr lvl="1"/>
            <a:r>
              <a:rPr lang="en-US" sz="3400" dirty="0"/>
              <a:t>If it doesn't exist, it will be </a:t>
            </a:r>
            <a:r>
              <a:rPr lang="en-US" sz="3400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sz="3400" dirty="0"/>
              <a:t>If it is set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400" dirty="0"/>
              <a:t>, it will be </a:t>
            </a:r>
            <a:r>
              <a:rPr lang="en-US" sz="3400" b="1" dirty="0">
                <a:solidFill>
                  <a:schemeClr val="bg1"/>
                </a:solidFill>
              </a:rPr>
              <a:t>removed</a:t>
            </a:r>
          </a:p>
          <a:p>
            <a:pPr lvl="1"/>
            <a:endParaRPr lang="en-US" dirty="0"/>
          </a:p>
          <a:p>
            <a:r>
              <a:rPr lang="en-US" sz="3600" dirty="0"/>
              <a:t>Remove an element from its parent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(2)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4654" y="3429000"/>
            <a:ext cx="10701346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SetElementValue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("birth-date", "1990-10-04T00:00:00");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4654" y="4824000"/>
            <a:ext cx="10701346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youngDriver = 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("is-young-driver</a:t>
            </a:r>
            <a:r>
              <a:rPr lang="bg-BG" sz="2400" b="1" noProof="1">
                <a:latin typeface="Consolas" pitchFamily="49" charset="0"/>
                <a:sym typeface="Wingdings" pitchFamily="2" charset="2"/>
              </a:rPr>
              <a:t>"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youngDriver.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Remove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0A4EA9-28F9-4545-9AC8-4077F9BB7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58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600" dirty="0"/>
              <a:t>Get or set an element attribute by name</a:t>
            </a:r>
          </a:p>
          <a:p>
            <a:endParaRPr lang="en-US" dirty="0"/>
          </a:p>
          <a:p>
            <a:r>
              <a:rPr lang="en-US" sz="3600" dirty="0"/>
              <a:t>Get a list of all attributes for an element</a:t>
            </a:r>
          </a:p>
          <a:p>
            <a:endParaRPr lang="en-US" dirty="0"/>
          </a:p>
          <a:p>
            <a:r>
              <a:rPr lang="en-US" sz="3600" dirty="0"/>
              <a:t>Set an attribute value by name</a:t>
            </a:r>
          </a:p>
          <a:p>
            <a:pPr lvl="1"/>
            <a:r>
              <a:rPr lang="en-US" sz="3400" dirty="0"/>
              <a:t>If it doesn't exist, it will be </a:t>
            </a:r>
            <a:r>
              <a:rPr lang="en-US" sz="3400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sz="3400" dirty="0"/>
              <a:t>If it is set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400" dirty="0"/>
              <a:t>, it will be </a:t>
            </a:r>
            <a:r>
              <a:rPr lang="en-US" sz="3400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(3)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9208" y="1987785"/>
            <a:ext cx="7101347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("name").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6000" y="3386535"/>
            <a:ext cx="705710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var attrs = customer.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Attributes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()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06071" y="6099649"/>
            <a:ext cx="8024728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customer.SetAttributeValue("age", "21");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BCA1A4E-E913-4F2F-9AD4-24DDF7A87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Searching in XML with LINQ is like searching with LINQ in array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LINQ-to-XML - Searching with LINQ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7538" y="2079000"/>
            <a:ext cx="11176923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XDocument.Load("cars.xml");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xmlDoc.Root.Elements()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Where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(e =&gt; e.Element("make").Value == "Opel" &amp;&amp;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long.Parse(e.Element("travelled-distance").Value) &gt;= 30000)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Select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(c =&gt; new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Model = c.Element("model").Value,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Traveled = c.Element("travelled-distance").Value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})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ToList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Console.WriteLine(car.Model + " " + car.Traveled);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D24202-812B-4C98-97B2-1DF5BC9EA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78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noProof="1"/>
              <a:t>What is XML?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noProof="1"/>
              <a:t>Parsing XML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noProof="1"/>
              <a:t>XML Serialization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noProof="1"/>
              <a:t>XML Deserialization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noProof="1"/>
              <a:t>XML Attributes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F87427-AC6B-4DD4-876F-8D88CA33AD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noProof="1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XDocuments</a:t>
            </a:r>
            <a:r>
              <a:rPr lang="en-US" dirty="0">
                <a:latin typeface="+mj-lt"/>
              </a:rPr>
              <a:t> can be composed from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XElements</a:t>
            </a:r>
            <a:r>
              <a:rPr lang="en-US" noProof="1">
                <a:latin typeface="+mj-lt"/>
              </a:rPr>
              <a:t> and</a:t>
            </a:r>
            <a:br>
              <a:rPr lang="en-US" noProof="1">
                <a:latin typeface="+mj-lt"/>
              </a:rPr>
            </a:br>
            <a:r>
              <a:rPr lang="en-US" noProof="1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XAttributes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XML with </a:t>
            </a:r>
            <a:r>
              <a:rPr lang="en-US" noProof="1"/>
              <a:t>XElement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6000" y="4341086"/>
            <a:ext cx="11340000" cy="2165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new XDocument();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xmlDoc.Add(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("books",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("author", "Don Box"),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("title","ASP.NET",new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("lang", "en"))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)));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000" y="2369600"/>
            <a:ext cx="10784502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&lt;books&gt;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&lt;author&gt;Don Box&lt;/author&gt;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&lt;title lang="en"&gt;ASP.NET&lt;/title&gt;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716974" y="4734000"/>
            <a:ext cx="1898107" cy="510778"/>
          </a:xfrm>
          <a:prstGeom prst="wedgeRoundRectCallout">
            <a:avLst>
              <a:gd name="adj1" fmla="val -135801"/>
              <a:gd name="adj2" fmla="val -29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as root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166000" y="5151097"/>
            <a:ext cx="3173120" cy="510778"/>
          </a:xfrm>
          <a:prstGeom prst="wedgeRoundRectCallout">
            <a:avLst>
              <a:gd name="adj1" fmla="val -38725"/>
              <a:gd name="adj2" fmla="val 838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732880" y="4572129"/>
            <a:ext cx="3173120" cy="510778"/>
          </a:xfrm>
          <a:prstGeom prst="wedgeRoundRectCallout">
            <a:avLst>
              <a:gd name="adj1" fmla="val -48693"/>
              <a:gd name="adj2" fmla="val 138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with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7166F6A-FB61-4FFA-978C-8433FE8C9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0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flush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XDocument</a:t>
            </a:r>
            <a:r>
              <a:rPr lang="en-US" dirty="0"/>
              <a:t> to file with default settings</a:t>
            </a:r>
          </a:p>
          <a:p>
            <a:endParaRPr lang="en-US" dirty="0"/>
          </a:p>
          <a:p>
            <a:r>
              <a:rPr lang="en-US" dirty="0"/>
              <a:t>To disable automatic indentation</a:t>
            </a:r>
          </a:p>
          <a:p>
            <a:endParaRPr lang="en-US" dirty="0"/>
          </a:p>
          <a:p>
            <a:r>
              <a:rPr lang="en-US" dirty="0"/>
              <a:t>To serialize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to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XML to File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5028" y="2000303"/>
            <a:ext cx="5736418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5028" y="3429000"/>
            <a:ext cx="10086959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("myBooks.xml", SaveOptions.DisableFormatting);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0" y="4833697"/>
            <a:ext cx="1011598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serializer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typeof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(ProductDTO));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using (var writer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StreamWriter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("myProduct.xml");)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serializer.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(writer, product);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CE34E7-2ADE-4FED-B0A9-1E57AD250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045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deserialize</a:t>
            </a:r>
            <a:r>
              <a:rPr lang="en-US" dirty="0"/>
              <a:t> an object from an XML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root attribute </a:t>
            </a:r>
            <a:r>
              <a:rPr lang="en-US" dirty="0"/>
              <a:t>name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Deserialize XML from String XML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1859984"/>
            <a:ext cx="10800000" cy="1451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			new XmlRootAttribute("Orders"));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6DCEC-2B94-47E0-A210-3D25F711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960508"/>
            <a:ext cx="10800000" cy="1451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attr = new XmlRootAttribute("Orders");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83C865-64F2-4B88-B43B-82E89D276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32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1EDB-8AC7-42A2-B098-B2EC63ABEF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XML Attributes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92382"/>
            <a:ext cx="2438400" cy="24384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04F8395-2D31-47E3-93CC-149879922ED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Xml Attributes</a:t>
            </a:r>
          </a:p>
        </p:txBody>
      </p:sp>
    </p:spTree>
    <p:extLst>
      <p:ext uri="{BB962C8B-B14F-4D97-AF65-F5344CB8AC3E}">
        <p14:creationId xmlns:p14="http://schemas.microsoft.com/office/powerpoint/2010/main" val="7107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use several attributes to control serialization to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[XmlType("Name")]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Specifies the type's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in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[XmlAttribute("name")]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Serializes as </a:t>
            </a:r>
            <a:r>
              <a:rPr lang="en-US" b="1" dirty="0">
                <a:solidFill>
                  <a:schemeClr val="bg1"/>
                </a:solidFill>
              </a:rPr>
              <a:t>XML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[XmlElement]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– Serialize as </a:t>
            </a:r>
            <a:r>
              <a:rPr lang="en-US" b="1" dirty="0">
                <a:solidFill>
                  <a:schemeClr val="bg1"/>
                </a:solidFill>
              </a:rPr>
              <a:t>XML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[XmlIgnore]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serialize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[XmlArray]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Serialize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XML elements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[XmlRoot]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Specifies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element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[XmlText]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Serialize </a:t>
            </a:r>
            <a:r>
              <a:rPr lang="en-US" b="1" dirty="0">
                <a:solidFill>
                  <a:schemeClr val="bg1"/>
                </a:solidFill>
              </a:rPr>
              <a:t>multiple xml elements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one line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Attributes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385A4F-23C2-4B92-B7C9-42956F60A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5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use several XML attributes to control serialization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Attributes: Example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B6004-A94F-434E-90FD-88B5379C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30" y="2000686"/>
            <a:ext cx="5258559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XmlType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BookDto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("name")]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string Name { get;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("Author")]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string Author { get;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XmlIgnore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decimal Price { get;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2E870B-7945-4A4A-BA6E-6A52B073A884}"/>
              </a:ext>
            </a:extLst>
          </p:cNvPr>
          <p:cNvSpPr/>
          <p:nvPr/>
        </p:nvSpPr>
        <p:spPr>
          <a:xfrm>
            <a:off x="5804360" y="3508598"/>
            <a:ext cx="484473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E7DFF-BDAC-4C65-8455-C25D2D45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400" y="2000687"/>
            <a:ext cx="5407783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="It"&gt;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&lt;Author&gt;Stephen King&lt;/Author&gt;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="Frankenstein"&gt;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&lt;Author&gt;Mary Shelley&lt;/Author&gt;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="Queen Lucia"&gt;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&lt;Author&gt;E.F. Benson&lt;/Author&gt;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="Paper Towns"&gt;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&lt;Author&gt;John Green&lt;/Author&gt;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FA820A3-3030-45E0-BD61-194F9973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917" y="1852172"/>
            <a:ext cx="2551199" cy="510778"/>
          </a:xfrm>
          <a:prstGeom prst="wedgeRoundRectCallout">
            <a:avLst>
              <a:gd name="adj1" fmla="val -60361"/>
              <a:gd name="adj2" fmla="val 36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Type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9E9D1127-E651-47DF-AB9C-15520D26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4432442"/>
            <a:ext cx="2247987" cy="510778"/>
          </a:xfrm>
          <a:prstGeom prst="wedgeRoundRectCallout">
            <a:avLst>
              <a:gd name="adj1" fmla="val -66376"/>
              <a:gd name="adj2" fmla="val 44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serialized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9C8A79D-D926-4508-B8E6-DB0DECAD7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2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888" y="1656226"/>
            <a:ext cx="7500112" cy="3407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/>
                </a:solidFill>
                <a:latin typeface="+mj-lt"/>
              </a:rPr>
              <a:t>XDocument</a:t>
            </a:r>
            <a:r>
              <a:rPr lang="en-GB" sz="2800" dirty="0">
                <a:solidFill>
                  <a:schemeClr val="bg2"/>
                </a:solidFill>
              </a:rPr>
              <a:t> is a system object for working with XML in .NET, which supports LINQ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XML can be read and saved </a:t>
            </a:r>
            <a:r>
              <a:rPr lang="en-GB" sz="2800" b="1" dirty="0">
                <a:solidFill>
                  <a:schemeClr val="bg1"/>
                </a:solidFill>
              </a:rPr>
              <a:t>directly to file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XML </a:t>
            </a:r>
            <a:r>
              <a:rPr lang="en-GB" sz="2800" dirty="0">
                <a:solidFill>
                  <a:schemeClr val="bg2"/>
                </a:solidFill>
              </a:rPr>
              <a:t>can be serialized to and from </a:t>
            </a:r>
            <a:r>
              <a:rPr lang="en-GB" sz="2800" b="1" dirty="0">
                <a:solidFill>
                  <a:schemeClr val="bg1"/>
                </a:solidFill>
              </a:rPr>
              <a:t>class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Attributes</a:t>
            </a:r>
            <a:r>
              <a:rPr lang="en-GB" sz="2800" dirty="0">
                <a:solidFill>
                  <a:schemeClr val="bg2"/>
                </a:solidFill>
              </a:rPr>
              <a:t>  are easy way to describe the </a:t>
            </a: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94C2151-7C2F-44BB-BBB2-DEECB36EC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92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2173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668129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6372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B1D61FD-74ED-4507-8E55-2608B42C7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26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DE5788-B4EE-4D5A-8EB8-2700436500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B72531-B07E-461F-BDA6-5388D06E3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332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E8F1-6325-4569-85C1-A4BDE97CEF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pic>
        <p:nvPicPr>
          <p:cNvPr id="9" name="Picture 2" descr="Image result for xml">
            <a:extLst>
              <a:ext uri="{FF2B5EF4-FFF2-40B4-BE49-F238E27FC236}">
                <a16:creationId xmlns:a16="http://schemas.microsoft.com/office/drawing/2014/main" id="{A62FEC5A-7739-4E6C-907A-AFE57F65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639">
            <a:off x="5029201" y="148598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8EFBE27-B8A0-4D7A-A625-B71AE23FEC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Format Description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210082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990950"/>
            <a:ext cx="10129234" cy="5546589"/>
          </a:xfrm>
        </p:spPr>
        <p:txBody>
          <a:bodyPr/>
          <a:lstStyle/>
          <a:p>
            <a:r>
              <a:rPr lang="en-US" noProof="1"/>
              <a:t>E</a:t>
            </a:r>
            <a:r>
              <a:rPr lang="en-US" b="1" noProof="1">
                <a:solidFill>
                  <a:schemeClr val="bg1"/>
                </a:solidFill>
              </a:rPr>
              <a:t>X</a:t>
            </a:r>
            <a:r>
              <a:rPr lang="en-US" noProof="1"/>
              <a:t>tensible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/>
              <a:t>anguage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Universal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notation</a:t>
            </a:r>
            <a:r>
              <a:rPr lang="en-US" dirty="0"/>
              <a:t> (data format / language) for </a:t>
            </a:r>
            <a:br>
              <a:rPr lang="en-US" dirty="0"/>
            </a:br>
            <a:r>
              <a:rPr lang="en-US" dirty="0"/>
              <a:t>describing structured data using text with tags</a:t>
            </a:r>
          </a:p>
          <a:p>
            <a:pPr lvl="1"/>
            <a:r>
              <a:rPr lang="en-US" dirty="0"/>
              <a:t>Designed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transport</a:t>
            </a:r>
            <a:r>
              <a:rPr lang="en-US" dirty="0"/>
              <a:t> data</a:t>
            </a:r>
            <a:endParaRPr lang="ru-RU" dirty="0"/>
          </a:p>
          <a:p>
            <a:pPr lvl="1"/>
            <a:r>
              <a:rPr lang="en-US" dirty="0"/>
              <a:t>The data is stored together with the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r>
              <a:rPr lang="en-US" dirty="0"/>
              <a:t> about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6CF5CA8-474F-44FE-A231-640A346433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- Example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02971" y="1901376"/>
            <a:ext cx="8534400" cy="4269612"/>
            <a:chOff x="1828800" y="1219200"/>
            <a:chExt cx="8534400" cy="4269612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28800" y="1219200"/>
              <a:ext cx="8534400" cy="42696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&lt;?xml version="1.0"?&gt;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&lt;library name="Developer's Library"&gt;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&lt;title&gt;Professional C# and .NET&lt;/title&gt;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&lt;author&gt;Christian Nagel&lt;/author&gt;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&lt;isbn&gt;978-0-470-50225-9&lt;/isbn&gt;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&lt;title&gt;Teach Yourself XML in 10 Minutes&lt;/title&gt;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&lt;author&gt;Andrew H. Watt&lt;/author&gt;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&lt;isbn&gt;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978-0-672-32471-0</a:t>
              </a: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&lt;/library&gt;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63188" y="1228500"/>
              <a:ext cx="3566018" cy="3069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91843" y="1532178"/>
              <a:ext cx="4638607" cy="3073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62325" y="1527438"/>
              <a:ext cx="1527362" cy="3022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11258" y="2690580"/>
              <a:ext cx="5013516" cy="297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49935" y="3291190"/>
              <a:ext cx="1019189" cy="315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8010" y="4712518"/>
              <a:ext cx="1317458" cy="3792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44964" y="4435197"/>
              <a:ext cx="2941483" cy="2920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</p:grp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904711" y="1599081"/>
            <a:ext cx="2661701" cy="851297"/>
          </a:xfrm>
          <a:prstGeom prst="wedgeRoundRectCallout">
            <a:avLst>
              <a:gd name="adj1" fmla="val 69066"/>
              <a:gd name="adj2" fmla="val 345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(key / value pair)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6270171" y="1161569"/>
            <a:ext cx="2026738" cy="919401"/>
          </a:xfrm>
          <a:prstGeom prst="wedgeRoundRectCallout">
            <a:avLst>
              <a:gd name="adj1" fmla="val 70114"/>
              <a:gd name="adj2" fmla="val 44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header tag 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130560" y="5666131"/>
            <a:ext cx="1752601" cy="510778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09333" y="5523159"/>
            <a:ext cx="2362201" cy="510778"/>
          </a:xfrm>
          <a:prstGeom prst="wedgeRoundRectCallout">
            <a:avLst>
              <a:gd name="adj1" fmla="val 64818"/>
              <a:gd name="adj2" fmla="val -63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95194" y="3105689"/>
            <a:ext cx="1828802" cy="1328023"/>
          </a:xfrm>
          <a:prstGeom prst="wedgeRoundRectCallout">
            <a:avLst>
              <a:gd name="adj1" fmla="val -46606"/>
              <a:gd name="adj2" fmla="val -70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(document) 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296908" y="3196481"/>
            <a:ext cx="1476375" cy="510778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363F153-D523-4660-8A71-4EBEEFCAB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0E068C1C-4BFD-4411-B55F-36D78E23A89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12315" y="3742318"/>
            <a:ext cx="2297017" cy="510778"/>
          </a:xfrm>
          <a:prstGeom prst="wedgeRoundRectCallout">
            <a:avLst>
              <a:gd name="adj1" fmla="val 70114"/>
              <a:gd name="adj2" fmla="val 44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</a:p>
        </p:txBody>
      </p:sp>
    </p:spTree>
    <p:extLst>
      <p:ext uri="{BB962C8B-B14F-4D97-AF65-F5344CB8AC3E}">
        <p14:creationId xmlns:p14="http://schemas.microsoft.com/office/powerpoint/2010/main" val="6118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 animBg="1"/>
      <p:bldP spid="8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Header</a:t>
            </a:r>
            <a:r>
              <a:rPr lang="en-US" dirty="0"/>
              <a:t> – defines a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  <a:r>
              <a:rPr lang="en-US" dirty="0"/>
              <a:t> and character </a:t>
            </a:r>
            <a:r>
              <a:rPr lang="en-US" b="1" dirty="0">
                <a:solidFill>
                  <a:schemeClr val="bg1"/>
                </a:solidFill>
              </a:rPr>
              <a:t>encoding</a:t>
            </a:r>
          </a:p>
          <a:p>
            <a:pPr>
              <a:spcAft>
                <a:spcPts val="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– define the structure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– element metadata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– actual data, that can also be nested elements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Root element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required to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70895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5315" y="5310580"/>
            <a:ext cx="8740686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&lt;title lang="en"&gt;Professional C# and .NET&lt;/title&gt;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19246" y="4656110"/>
            <a:ext cx="2180069" cy="510778"/>
          </a:xfrm>
          <a:prstGeom prst="wedgeRoundRectCallout">
            <a:avLst>
              <a:gd name="adj1" fmla="val 13601"/>
              <a:gd name="adj2" fmla="val 77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834667" y="4656433"/>
            <a:ext cx="1905878" cy="510778"/>
          </a:xfrm>
          <a:prstGeom prst="wedgeRoundRectCallout">
            <a:avLst>
              <a:gd name="adj1" fmla="val -50342"/>
              <a:gd name="adj2" fmla="val 88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19708" y="4594621"/>
            <a:ext cx="1371600" cy="510778"/>
          </a:xfrm>
          <a:prstGeom prst="wedgeRoundRectCallout">
            <a:avLst>
              <a:gd name="adj1" fmla="val -21430"/>
              <a:gd name="adj2" fmla="val 73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5758609-2D85-4C79-8564-A011C8337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293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139077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978-1-119-79720-3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695593" y="5562600"/>
            <a:ext cx="1828799" cy="4599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Christian Nagel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– Structure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252108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Professional C# and .NET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148480" y="2288734"/>
            <a:ext cx="4724400" cy="533400"/>
            <a:chOff x="5180012" y="1676400"/>
            <a:chExt cx="472440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6899492" y="1676400"/>
              <a:ext cx="300492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name: Developer's Library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18001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Library</a:t>
              </a:r>
            </a:p>
          </p:txBody>
        </p:sp>
      </p:grpSp>
      <p:sp>
        <p:nvSpPr>
          <p:cNvPr id="7" name="Rectangle: Rounded Corners 6"/>
          <p:cNvSpPr/>
          <p:nvPr/>
        </p:nvSpPr>
        <p:spPr>
          <a:xfrm>
            <a:off x="271008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252107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Title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3695593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139080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ISBN</a:t>
            </a:r>
          </a:p>
        </p:txBody>
      </p:sp>
      <p:cxnSp>
        <p:nvCxnSpPr>
          <p:cNvPr id="13" name="Connector: Elbow 12"/>
          <p:cNvCxnSpPr>
            <a:stCxn id="5" idx="2"/>
            <a:endCxn id="7" idx="0"/>
          </p:cNvCxnSpPr>
          <p:nvPr/>
        </p:nvCxnSpPr>
        <p:spPr>
          <a:xfrm rot="5400000">
            <a:off x="4349746" y="2096868"/>
            <a:ext cx="987868" cy="24384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7" idx="2"/>
            <a:endCxn id="8" idx="0"/>
          </p:cNvCxnSpPr>
          <p:nvPr/>
        </p:nvCxnSpPr>
        <p:spPr>
          <a:xfrm rot="5400000">
            <a:off x="2511276" y="3998636"/>
            <a:ext cx="768439" cy="145797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7" idx="2"/>
            <a:endCxn id="9" idx="0"/>
          </p:cNvCxnSpPr>
          <p:nvPr/>
        </p:nvCxnSpPr>
        <p:spPr>
          <a:xfrm rot="16200000" flipH="1">
            <a:off x="3733018" y="4234865"/>
            <a:ext cx="768439" cy="98551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7" idx="2"/>
            <a:endCxn id="10" idx="0"/>
          </p:cNvCxnSpPr>
          <p:nvPr/>
        </p:nvCxnSpPr>
        <p:spPr>
          <a:xfrm rot="16200000" flipH="1">
            <a:off x="4954762" y="3013121"/>
            <a:ext cx="768439" cy="34290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88340" y="2288734"/>
            <a:ext cx="3255060" cy="533400"/>
            <a:chOff x="205472" y="1676400"/>
            <a:chExt cx="325506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1955042" y="1676400"/>
              <a:ext cx="150549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version: 1.0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20547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Xml</a:t>
              </a:r>
            </a:p>
          </p:txBody>
        </p:sp>
      </p:grpSp>
      <p:sp>
        <p:nvSpPr>
          <p:cNvPr id="45" name="Rectangle: Rounded Corners 44"/>
          <p:cNvSpPr/>
          <p:nvPr/>
        </p:nvSpPr>
        <p:spPr>
          <a:xfrm>
            <a:off x="929640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47" name="Connector: Elbow 46"/>
          <p:cNvCxnSpPr>
            <a:stCxn id="5" idx="2"/>
            <a:endCxn id="45" idx="0"/>
          </p:cNvCxnSpPr>
          <p:nvPr/>
        </p:nvCxnSpPr>
        <p:spPr>
          <a:xfrm rot="16200000" flipH="1">
            <a:off x="7642906" y="1242108"/>
            <a:ext cx="987868" cy="414792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710096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51" name="Connector: Elbow 50"/>
          <p:cNvCxnSpPr>
            <a:stCxn id="5" idx="2"/>
            <a:endCxn id="49" idx="0"/>
          </p:cNvCxnSpPr>
          <p:nvPr/>
        </p:nvCxnSpPr>
        <p:spPr>
          <a:xfrm rot="16200000" flipH="1">
            <a:off x="6545186" y="2339828"/>
            <a:ext cx="987868" cy="195248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/>
          <p:cNvSpPr/>
          <p:nvPr/>
        </p:nvSpPr>
        <p:spPr>
          <a:xfrm>
            <a:off x="4118950" y="1066800"/>
            <a:ext cx="1828800" cy="533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Document</a:t>
            </a:r>
          </a:p>
        </p:txBody>
      </p:sp>
      <p:cxnSp>
        <p:nvCxnSpPr>
          <p:cNvPr id="59" name="Connector: Elbow 58"/>
          <p:cNvCxnSpPr>
            <a:stCxn id="57" idx="2"/>
            <a:endCxn id="22" idx="0"/>
          </p:cNvCxnSpPr>
          <p:nvPr/>
        </p:nvCxnSpPr>
        <p:spPr>
          <a:xfrm rot="5400000">
            <a:off x="3173778" y="429162"/>
            <a:ext cx="688534" cy="303061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57" idx="2"/>
            <a:endCxn id="5" idx="0"/>
          </p:cNvCxnSpPr>
          <p:nvPr/>
        </p:nvCxnSpPr>
        <p:spPr>
          <a:xfrm rot="16200000" flipH="1">
            <a:off x="5203848" y="1429702"/>
            <a:ext cx="688534" cy="102953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9600" y="1328300"/>
            <a:ext cx="1676400" cy="446874"/>
          </a:xfrm>
          <a:prstGeom prst="wedgeRoundRectCallout">
            <a:avLst>
              <a:gd name="adj1" fmla="val -19594"/>
              <a:gd name="adj2" fmla="val 1003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218890" y="1225064"/>
            <a:ext cx="2696510" cy="510778"/>
          </a:xfrm>
          <a:prstGeom prst="wedgeRoundRectCallout">
            <a:avLst>
              <a:gd name="adj1" fmla="val -37513"/>
              <a:gd name="adj2" fmla="val 1175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root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9186540" y="1338262"/>
            <a:ext cx="1786260" cy="510778"/>
          </a:xfrm>
          <a:prstGeom prst="wedgeRoundRectCallout">
            <a:avLst>
              <a:gd name="adj1" fmla="val -56785"/>
              <a:gd name="adj2" fmla="val 93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524625" y="4833711"/>
            <a:ext cx="2696510" cy="510778"/>
          </a:xfrm>
          <a:prstGeom prst="wedgeRoundRectCallout">
            <a:avLst>
              <a:gd name="adj1" fmla="val -48303"/>
              <a:gd name="adj2" fmla="val -107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elements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397524" y="5672366"/>
            <a:ext cx="1956880" cy="510778"/>
          </a:xfrm>
          <a:prstGeom prst="wedgeRoundRectCallout">
            <a:avLst>
              <a:gd name="adj1" fmla="val -67419"/>
              <a:gd name="adj2" fmla="val 2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490552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34" name="Connector: Elbow 33"/>
          <p:cNvCxnSpPr>
            <a:cxnSpLocks/>
            <a:stCxn id="5" idx="2"/>
            <a:endCxn id="33" idx="0"/>
          </p:cNvCxnSpPr>
          <p:nvPr/>
        </p:nvCxnSpPr>
        <p:spPr>
          <a:xfrm rot="5400000">
            <a:off x="5447466" y="3194588"/>
            <a:ext cx="987868" cy="24296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">
            <a:extLst>
              <a:ext uri="{FF2B5EF4-FFF2-40B4-BE49-F238E27FC236}">
                <a16:creationId xmlns:a16="http://schemas.microsoft.com/office/drawing/2014/main" id="{1AD6FFFA-53D8-4EDB-B327-6621B32BA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35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0" grpId="0" animBg="1"/>
      <p:bldP spid="69" grpId="0" animBg="1"/>
      <p:bldP spid="7" grpId="0" animBg="1"/>
      <p:bldP spid="8" grpId="0" animBg="1"/>
      <p:bldP spid="9" grpId="0" animBg="1"/>
      <p:bldP spid="10" grpId="0" animBg="1"/>
      <p:bldP spid="45" grpId="0" animBg="1"/>
      <p:bldP spid="49" grpId="0" animBg="1"/>
      <p:bldP spid="62" grpId="0" animBg="1"/>
      <p:bldP spid="63" grpId="0" animBg="1"/>
      <p:bldP spid="64" grpId="0" animBg="1"/>
      <p:bldP spid="65" grpId="0" animBg="1"/>
      <p:bldP spid="73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Similarities</a:t>
            </a:r>
            <a:endParaRPr lang="bg-BG" b="1" dirty="0"/>
          </a:p>
          <a:p>
            <a:pPr lvl="1"/>
            <a:r>
              <a:rPr lang="en-US" dirty="0"/>
              <a:t>Both are </a:t>
            </a:r>
            <a:r>
              <a:rPr lang="en-US" b="1" dirty="0">
                <a:solidFill>
                  <a:schemeClr val="bg1"/>
                </a:solidFill>
              </a:rPr>
              <a:t>text based</a:t>
            </a:r>
            <a:r>
              <a:rPr lang="en-US" dirty="0"/>
              <a:t> notations</a:t>
            </a:r>
            <a:endParaRPr lang="bg-BG" dirty="0"/>
          </a:p>
          <a:p>
            <a:pPr lvl="1"/>
            <a:r>
              <a:rPr lang="en-US" dirty="0"/>
              <a:t>Both use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b="1" dirty="0"/>
              <a:t>Differences</a:t>
            </a:r>
          </a:p>
          <a:p>
            <a:pPr lvl="1"/>
            <a:r>
              <a:rPr lang="en-US" dirty="0"/>
              <a:t>HTML describes documents, XML is a syntax for describing other languages (</a:t>
            </a:r>
            <a:r>
              <a:rPr lang="en-US" b="1" dirty="0">
                <a:solidFill>
                  <a:schemeClr val="bg1"/>
                </a:solidFill>
              </a:rPr>
              <a:t>meta-language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HTML describes the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  <a:r>
              <a:rPr lang="en-US" dirty="0"/>
              <a:t> and the structure of information</a:t>
            </a:r>
          </a:p>
          <a:p>
            <a:pPr lvl="1"/>
            <a:r>
              <a:rPr lang="en-US" dirty="0"/>
              <a:t>XML requires the documents to be </a:t>
            </a:r>
            <a:r>
              <a:rPr lang="en-US" b="1" dirty="0">
                <a:solidFill>
                  <a:schemeClr val="bg1"/>
                </a:solidFill>
              </a:rPr>
              <a:t>well-formatted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 HTML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5116">
            <a:off x="8219819" y="1536037"/>
            <a:ext cx="1393626" cy="172756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2077457-8AB4-4DC6-AD65-C3F1DD0F3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874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</TotalTime>
  <Words>1815</Words>
  <Application>Microsoft Office PowerPoint</Application>
  <PresentationFormat>Widescreen</PresentationFormat>
  <Paragraphs>334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XML Processing</vt:lpstr>
      <vt:lpstr>Table of Contents</vt:lpstr>
      <vt:lpstr>Have a Question?</vt:lpstr>
      <vt:lpstr>What is XML?</vt:lpstr>
      <vt:lpstr>What is XML?</vt:lpstr>
      <vt:lpstr>XML - Example</vt:lpstr>
      <vt:lpstr>XML Syntax</vt:lpstr>
      <vt:lpstr>XML – Structure</vt:lpstr>
      <vt:lpstr>XML and HTML</vt:lpstr>
      <vt:lpstr>XML: Advantages</vt:lpstr>
      <vt:lpstr>XML: Disadvantages</vt:lpstr>
      <vt:lpstr>XML vs JSON</vt:lpstr>
      <vt:lpstr>Parsing XML</vt:lpstr>
      <vt:lpstr>LINQ-to-XML</vt:lpstr>
      <vt:lpstr>Reading XML</vt:lpstr>
      <vt:lpstr>Working with XDocument (1)</vt:lpstr>
      <vt:lpstr>Working with XDocument (2)</vt:lpstr>
      <vt:lpstr>Working with XDocument (3)</vt:lpstr>
      <vt:lpstr>LINQ-to-XML - Searching with LINQ</vt:lpstr>
      <vt:lpstr>Creating XML with XElement</vt:lpstr>
      <vt:lpstr>Serializing XML to File</vt:lpstr>
      <vt:lpstr>Deserialize XML from String XML</vt:lpstr>
      <vt:lpstr>XML Attributes</vt:lpstr>
      <vt:lpstr>XML Attributes</vt:lpstr>
      <vt:lpstr>XML Attributes: Example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Processing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82</cp:revision>
  <dcterms:created xsi:type="dcterms:W3CDTF">2018-05-23T13:08:44Z</dcterms:created>
  <dcterms:modified xsi:type="dcterms:W3CDTF">2023-02-09T14:36:24Z</dcterms:modified>
  <cp:category>db;databases;sql;programming;computer programming;software development</cp:category>
</cp:coreProperties>
</file>