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2"/>
  </p:notesMasterIdLst>
  <p:handoutMasterIdLst>
    <p:handoutMasterId r:id="rId93"/>
  </p:handoutMasterIdLst>
  <p:sldIdLst>
    <p:sldId id="297" r:id="rId2"/>
    <p:sldId id="298" r:id="rId3"/>
    <p:sldId id="299" r:id="rId4"/>
    <p:sldId id="630" r:id="rId5"/>
    <p:sldId id="631" r:id="rId6"/>
    <p:sldId id="634" r:id="rId7"/>
    <p:sldId id="635" r:id="rId8"/>
    <p:sldId id="636" r:id="rId9"/>
    <p:sldId id="638" r:id="rId10"/>
    <p:sldId id="639" r:id="rId11"/>
    <p:sldId id="640" r:id="rId12"/>
    <p:sldId id="643" r:id="rId13"/>
    <p:sldId id="644" r:id="rId14"/>
    <p:sldId id="300" r:id="rId15"/>
    <p:sldId id="301" r:id="rId16"/>
    <p:sldId id="302" r:id="rId17"/>
    <p:sldId id="303" r:id="rId18"/>
    <p:sldId id="309" r:id="rId19"/>
    <p:sldId id="310" r:id="rId20"/>
    <p:sldId id="307" r:id="rId21"/>
    <p:sldId id="304" r:id="rId22"/>
    <p:sldId id="311" r:id="rId23"/>
    <p:sldId id="312" r:id="rId24"/>
    <p:sldId id="305" r:id="rId25"/>
    <p:sldId id="306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29" r:id="rId50"/>
    <p:sldId id="330" r:id="rId51"/>
    <p:sldId id="331" r:id="rId52"/>
    <p:sldId id="332" r:id="rId53"/>
    <p:sldId id="333" r:id="rId54"/>
    <p:sldId id="342" r:id="rId55"/>
    <p:sldId id="343" r:id="rId56"/>
    <p:sldId id="345" r:id="rId57"/>
    <p:sldId id="346" r:id="rId58"/>
    <p:sldId id="347" r:id="rId59"/>
    <p:sldId id="359" r:id="rId60"/>
    <p:sldId id="360" r:id="rId61"/>
    <p:sldId id="361" r:id="rId62"/>
    <p:sldId id="398" r:id="rId63"/>
    <p:sldId id="572" r:id="rId64"/>
    <p:sldId id="579" r:id="rId65"/>
    <p:sldId id="628" r:id="rId66"/>
    <p:sldId id="625" r:id="rId67"/>
    <p:sldId id="626" r:id="rId68"/>
    <p:sldId id="627" r:id="rId69"/>
    <p:sldId id="624" r:id="rId70"/>
    <p:sldId id="577" r:id="rId71"/>
    <p:sldId id="578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582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614" r:id="rId88"/>
    <p:sldId id="646" r:id="rId89"/>
    <p:sldId id="494" r:id="rId90"/>
    <p:sldId id="493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0A40E4-DFED-4D78-BA4C-BB16669DB8A2}">
          <p14:sldIdLst>
            <p14:sldId id="297"/>
            <p14:sldId id="298"/>
            <p14:sldId id="299"/>
          </p14:sldIdLst>
        </p14:section>
        <p14:section name="Algorithmic Complexity" id="{6F7FAA47-D504-4FC0-A022-E5247773AEBD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sion" id="{B59C88A9-9218-4D4C-94F0-C78D58753DD3}">
          <p14:sldIdLst>
            <p14:sldId id="300"/>
            <p14:sldId id="301"/>
            <p14:sldId id="302"/>
            <p14:sldId id="303"/>
            <p14:sldId id="309"/>
            <p14:sldId id="310"/>
            <p14:sldId id="307"/>
            <p14:sldId id="304"/>
            <p14:sldId id="311"/>
            <p14:sldId id="312"/>
            <p14:sldId id="305"/>
            <p14:sldId id="306"/>
          </p14:sldIdLst>
        </p14:section>
        <p14:section name="Brute-Force Algorithm" id="{29C566CE-39E2-4189-899F-1F3771573F5D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Greedy Algorithms" id="{F47078CF-A823-4F53-BE1A-ED64A429EF23}">
          <p14:sldIdLst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29"/>
            <p14:sldId id="330"/>
            <p14:sldId id="331"/>
            <p14:sldId id="332"/>
            <p14:sldId id="333"/>
          </p14:sldIdLst>
        </p14:section>
        <p14:section name="Simple Sorting Algorithms" id="{74A3FABC-0299-4C79-A048-8B4730DC664B}">
          <p14:sldIdLst>
            <p14:sldId id="342"/>
            <p14:sldId id="343"/>
            <p14:sldId id="345"/>
            <p14:sldId id="346"/>
            <p14:sldId id="347"/>
            <p14:sldId id="359"/>
            <p14:sldId id="360"/>
            <p14:sldId id="361"/>
            <p14:sldId id="398"/>
            <p14:sldId id="572"/>
          </p14:sldIdLst>
        </p14:section>
        <p14:section name="Advanced Sorting Algorithms" id="{BA6519D1-4547-4BAA-83C9-0BCD1B1FAC59}">
          <p14:sldIdLst>
            <p14:sldId id="579"/>
            <p14:sldId id="628"/>
            <p14:sldId id="625"/>
            <p14:sldId id="626"/>
            <p14:sldId id="627"/>
            <p14:sldId id="624"/>
            <p14:sldId id="577"/>
            <p14:sldId id="578"/>
            <p14:sldId id="617"/>
            <p14:sldId id="618"/>
            <p14:sldId id="619"/>
            <p14:sldId id="620"/>
            <p14:sldId id="621"/>
            <p14:sldId id="622"/>
            <p14:sldId id="623"/>
            <p14:sldId id="582"/>
          </p14:sldIdLst>
        </p14:section>
        <p14:section name="Searching Algorithms" id="{40621FEE-9813-4978-8D38-06FCDAD4FE45}">
          <p14:sldIdLst>
            <p14:sldId id="400"/>
            <p14:sldId id="401"/>
            <p14:sldId id="402"/>
            <p14:sldId id="403"/>
            <p14:sldId id="404"/>
          </p14:sldIdLst>
        </p14:section>
        <p14:section name="Conclusion" id="{AD4ADC2E-A994-43EA-BAD0-50A6D56DECB6}">
          <p14:sldIdLst>
            <p14:sldId id="405"/>
            <p14:sldId id="406"/>
            <p14:sldId id="614"/>
            <p14:sldId id="646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643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FE56F-1DA7-487D-8A67-DD960FEF2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192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B04AD9-A460-4D70-B2CF-B0B2F9D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CBD62C-C5B5-4786-AA97-4B5A4FF05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58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A0531D-348A-4F78-BD0F-D585821B3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34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49313A-93F6-40F6-AA72-C823DE29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78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6B289-7F51-49CC-9479-B62C796D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7B5CA6-D726-4EEE-ABDF-1328D1F73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92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6762AE-E161-4898-8EB1-12F1A44B75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4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9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visualgo.net/en/sortin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virtualracingschool.com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9" y="2271533"/>
            <a:ext cx="2784801" cy="27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14569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F8A27-96E4-4AEF-8FE9-412CE7C2C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FB01C6E-A742-4FBC-9ECF-EB5F0042FE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6709" y="1096282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When the condition is met,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46000" y="40590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5D884CE8-8FF0-4DED-B5F4-F6F78EB47D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D207BA-3170-43C5-B62F-6F11AAEB9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4A7F3723-0EE7-4C83-A919-1858B955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98" y="2476172"/>
            <a:ext cx="3645000" cy="40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4835CEFE-7CE4-4CED-B2C8-18056204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recursive method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Finds the sum of all numbers stored 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000" dirty="0"/>
              <a:t>Read numbers from the console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BB3E221-1F6C-4DAE-B37D-BDF83AC3D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09B684-5C4F-4C7A-8FE0-CA659C391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2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Algorithms and Complexity</a:t>
            </a:r>
          </a:p>
          <a:p>
            <a:pPr marL="514350" indent="-514350"/>
            <a:r>
              <a:rPr lang="en-US" dirty="0"/>
              <a:t>Recursion and Recursive Algorithms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 and Greedy Failure Cases</a:t>
            </a:r>
          </a:p>
          <a:p>
            <a:pPr marL="514350" indent="-514350"/>
            <a:r>
              <a:rPr lang="en-US" dirty="0"/>
              <a:t>Sorting Algorithms</a:t>
            </a:r>
            <a:endParaRPr lang="bg-BG" dirty="0"/>
          </a:p>
          <a:p>
            <a:pPr marL="957262" lvl="1" indent="-514350"/>
            <a:r>
              <a:rPr lang="en-US" dirty="0"/>
              <a:t>Selection Sort</a:t>
            </a:r>
            <a:r>
              <a:rPr lang="bg-BG" dirty="0"/>
              <a:t>,</a:t>
            </a:r>
            <a:r>
              <a:rPr lang="en-US" dirty="0"/>
              <a:t> Bubble Sort</a:t>
            </a:r>
            <a:r>
              <a:rPr lang="bg-BG" dirty="0"/>
              <a:t>, </a:t>
            </a:r>
            <a:r>
              <a:rPr lang="en-US" dirty="0" err="1"/>
              <a:t>QuickSort</a:t>
            </a:r>
            <a:r>
              <a:rPr lang="en-US" dirty="0"/>
              <a:t>, </a:t>
            </a:r>
            <a:r>
              <a:rPr lang="en-US" dirty="0" err="1"/>
              <a:t>MergeSort</a:t>
            </a:r>
            <a:endParaRPr lang="en-US" dirty="0"/>
          </a:p>
          <a:p>
            <a:pPr marL="514350" indent="-514350"/>
            <a:r>
              <a:rPr lang="en-US" dirty="0"/>
              <a:t>Searching Algorithms</a:t>
            </a:r>
          </a:p>
          <a:p>
            <a:pPr marL="957262" lvl="1" indent="-514350"/>
            <a:r>
              <a:rPr lang="en-US" dirty="0"/>
              <a:t>Linear Search and Binary Search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</a:t>
            </a:r>
            <a:r>
              <a:rPr lang="en-US" b="1" dirty="0"/>
              <a:t>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b="1" dirty="0"/>
              <a:t>repeats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3107391-BCC7-4425-9AC0-673804845A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6E98E55-E7DC-46F2-97A7-D71F61A44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25C850-A2B8-4B9F-87C2-8ECC8DE4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7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459" y="1854000"/>
            <a:ext cx="9024281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3159000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C16F8D-D2C5-4200-BEBF-11C42AAD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>
            <a:normAutofit/>
          </a:bodyPr>
          <a:lstStyle/>
          <a:p>
            <a:r>
              <a:rPr lang="en-US" sz="3200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Pre-actions</a:t>
            </a:r>
            <a:r>
              <a:rPr lang="en-US" sz="3000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calls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Post-actions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6000" y="3976916"/>
            <a:ext cx="6615000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Recursion();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F35BCA-5905-48BF-A844-7C1973BB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/>
              <a:t>Direct recursion</a:t>
            </a:r>
          </a:p>
          <a:p>
            <a:pPr lvl="1"/>
            <a:r>
              <a:rPr lang="en-US" sz="3000" dirty="0"/>
              <a:t>A method directly calls itself</a:t>
            </a:r>
          </a:p>
          <a:p>
            <a:pPr>
              <a:spcBef>
                <a:spcPts val="1800"/>
              </a:spcBef>
            </a:pPr>
            <a:r>
              <a:rPr lang="en-US" sz="3200" b="1" dirty="0"/>
              <a:t>Indirect recursion</a:t>
            </a:r>
          </a:p>
          <a:p>
            <a:pPr lvl="1"/>
            <a:r>
              <a:rPr lang="en-US" sz="3000" dirty="0"/>
              <a:t>Method A calls B, method B calls A</a:t>
            </a:r>
          </a:p>
          <a:p>
            <a:pPr lvl="1"/>
            <a:r>
              <a:rPr lang="en-US" sz="3000" dirty="0"/>
              <a:t>Or even A </a:t>
            </a:r>
            <a:r>
              <a:rPr lang="en-US" sz="3000" dirty="0">
                <a:sym typeface="Wingdings" panose="05000000000000000000" pitchFamily="2" charset="2"/>
              </a:rPr>
              <a:t> B  C  A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cxnSpLocks/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6D1DE115-0880-4682-95F2-020F430C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72FF4-07EB-4306-8DEA-712CC0C139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4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77602-EB3A-4441-9108-070D40513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8AFFD3E-3BD0-4869-B0EE-107413E4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5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11A8EF-9E1D-4FD9-BF3B-2D087EE5F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186483-B9C2-42BB-93D9-EA5F3EEF6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FBB780-221C-4AFB-8B2F-0C4F3CC0A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56FB049-2F46-49A1-A2ED-BAD41EB3C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7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08127-6018-4EEB-92A3-340305D020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0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81000" y="1120775"/>
            <a:ext cx="9814150" cy="5386225"/>
          </a:xfrm>
        </p:spPr>
        <p:txBody>
          <a:bodyPr vert="horz" lIns="108000" tIns="36000" rIns="108000" bIns="36000" rtlCol="0">
            <a:normAutofit/>
          </a:bodyPr>
          <a:lstStyle/>
          <a:p>
            <a:r>
              <a:rPr lang="en-US" sz="3200" dirty="0"/>
              <a:t>Greedy algorithms assume that </a:t>
            </a:r>
            <a:r>
              <a:rPr lang="en-US" sz="3000" b="1" dirty="0">
                <a:solidFill>
                  <a:schemeClr val="bg1"/>
                </a:solidFill>
              </a:rPr>
              <a:t>always choosing a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local optimum</a:t>
            </a:r>
            <a:r>
              <a:rPr lang="en-US" sz="3200" dirty="0"/>
              <a:t> leads to the global optimum</a:t>
            </a:r>
          </a:p>
          <a:p>
            <a:r>
              <a:rPr lang="en-US" sz="3200" dirty="0"/>
              <a:t>Can produce a </a:t>
            </a:r>
            <a:r>
              <a:rPr lang="en-US" sz="3000" b="1" dirty="0">
                <a:solidFill>
                  <a:schemeClr val="bg1"/>
                </a:solidFill>
              </a:rPr>
              <a:t>non-optimal (incorrect) </a:t>
            </a:r>
            <a:r>
              <a:rPr lang="en-US" sz="3200" dirty="0"/>
              <a:t>result</a:t>
            </a:r>
          </a:p>
          <a:p>
            <a:r>
              <a:rPr lang="en-US" sz="3600" dirty="0"/>
              <a:t>It is used in </a:t>
            </a:r>
            <a:r>
              <a:rPr lang="en-US" sz="3200" b="1" dirty="0">
                <a:solidFill>
                  <a:schemeClr val="bg1"/>
                </a:solidFill>
              </a:rPr>
              <a:t>optimization problems </a:t>
            </a:r>
            <a:r>
              <a:rPr lang="en-US" sz="3600" dirty="0"/>
              <a:t>as well</a:t>
            </a:r>
            <a:endParaRPr lang="en-US" sz="3000" dirty="0"/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shortest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path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from Sofia to Varna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increasing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subsequence</a:t>
            </a:r>
            <a:r>
              <a:rPr lang="en-US" sz="3000" dirty="0"/>
              <a:t> </a:t>
            </a:r>
            <a:endParaRPr lang="en-US" sz="3600" dirty="0"/>
          </a:p>
          <a:p>
            <a:endParaRPr lang="en-US" sz="32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6427E6-0FEB-4AF9-9F71-4DC93DADE1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DFB69-19CD-40AA-BAC2-FB4459472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CA699-F527-4C60-A93E-6E55041A7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DADF86D-B913-453F-A734-DC5EF9B36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1B810F7C-8C5A-442A-9830-69EBADD5B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9D3BF3A-F7F0-451C-8698-A5457BD2F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D37D0C-86DB-4C0B-82A0-E6AD202B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F7258DF-CCC4-4DD3-950E-88E810825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43741"/>
            <a:ext cx="10961783" cy="665259"/>
          </a:xfrm>
        </p:spPr>
        <p:txBody>
          <a:bodyPr/>
          <a:lstStyle/>
          <a:p>
            <a:r>
              <a:rPr lang="en-US" b="0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621EC3E-24B6-48A5-9252-0F7EC0CA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C3B934-51D3-4322-AC98-9634A55BE9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36BC62-7C7C-49CC-B823-72D35222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791555B-3837-43B5-945B-BBEB7D4AD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E998FF72-FC28-4937-ADC4-1DCAEB36A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4906519C-316D-45A3-A9D4-689DB267D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381DA419-1142-49C0-8390-38C151A7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85EC28D-D22C-4A03-9C7E-E4625612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5AE8F9-46EA-494D-BE67-629FAA4F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146000" y="1719000"/>
            <a:ext cx="9900000" cy="41615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6D3060-38ED-463D-B644-54CDF356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</a:t>
            </a:r>
            <a:r>
              <a:rPr lang="en-US" altLang="ko-KR" sz="3600" b="1" dirty="0">
                <a:ea typeface="굴림" pitchFamily="50" charset="-127"/>
              </a:rPr>
              <a:t>analyze algorithms</a:t>
            </a:r>
            <a:r>
              <a:rPr lang="en-US" altLang="ko-KR" sz="3600" dirty="0">
                <a:ea typeface="굴림" pitchFamily="50" charset="-127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dirty="0">
                <a:ea typeface="굴림" pitchFamily="50" charset="-127"/>
              </a:rPr>
              <a:t>Other resources</a:t>
            </a: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i="1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i="1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B958BF-20A0-4D26-BFA6-9F3C6306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finds 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br>
              <a:rPr lang="en-US" dirty="0"/>
            </a:br>
            <a:r>
              <a:rPr lang="en-US" dirty="0"/>
              <a:t>of 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exists)</a:t>
            </a:r>
          </a:p>
          <a:p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integers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called 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integer sets 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1, 4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5, 2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2"/>
            <a:ext cx="3817065" cy="184811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(3):</a:t>
            </a:r>
            <a:endParaRPr lang="bg-BG" dirty="0"/>
          </a:p>
          <a:p>
            <a:r>
              <a:rPr lang="en-US" dirty="0"/>
              <a:t>{ 1, 4 }</a:t>
            </a:r>
            <a:endParaRPr lang="bg-BG" dirty="0"/>
          </a:p>
          <a:p>
            <a:r>
              <a:rPr lang="en-US" dirty="0"/>
              <a:t>{ 5, 2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7A344-F556-4870-BDFC-5A7AF571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91373" y="1388198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527361-69DC-45FD-BFEC-890C8689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4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66000" y="1396455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5132EC-1081-4153-8FC2-D409D5FE0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74000"/>
            <a:ext cx="2316470" cy="20386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C48B22-64FA-4DAD-A4C7-6DC5DAD393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6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7503" y="977689"/>
            <a:ext cx="10129234" cy="5456589"/>
          </a:xfrm>
        </p:spPr>
        <p:txBody>
          <a:bodyPr>
            <a:normAutofit/>
          </a:bodyPr>
          <a:lstStyle/>
          <a:p>
            <a:r>
              <a:rPr lang="en-US" sz="3200" dirty="0"/>
              <a:t>An algorithm that rearranges elements in a set in a </a:t>
            </a: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order</a:t>
            </a:r>
          </a:p>
          <a:p>
            <a:pPr lvl="1"/>
            <a:r>
              <a:rPr lang="en-US" sz="3000" dirty="0"/>
              <a:t>The elements must be </a:t>
            </a:r>
            <a:r>
              <a:rPr lang="en-US" sz="3000" b="1" dirty="0">
                <a:solidFill>
                  <a:schemeClr val="bg1"/>
                </a:solidFill>
              </a:rPr>
              <a:t>comparable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Sorting algorithms</a:t>
            </a:r>
          </a:p>
          <a:p>
            <a:pPr lvl="2"/>
            <a:r>
              <a:rPr lang="en-US" sz="2800" dirty="0"/>
              <a:t>Insertion, Exchange (Bubble sort and Quicksort), Selection (Heapsort), Merging, Serial/Parallel, etc.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E04501-B311-47A9-A386-03451E034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6670EFAD-1030-4711-BED2-2BC21188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88269"/>
              </p:ext>
            </p:extLst>
          </p:nvPr>
        </p:nvGraphicFramePr>
        <p:xfrm>
          <a:off x="2514600" y="33728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C9B83B-6ADD-4071-8959-BB2357938B31}"/>
              </a:ext>
            </a:extLst>
          </p:cNvPr>
          <p:cNvSpPr txBox="1"/>
          <p:nvPr/>
        </p:nvSpPr>
        <p:spPr>
          <a:xfrm>
            <a:off x="2819401" y="2744998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214807B2-16D9-4F31-9CD0-8BBA2B73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52791"/>
              </p:ext>
            </p:extLst>
          </p:nvPr>
        </p:nvGraphicFramePr>
        <p:xfrm>
          <a:off x="8011952" y="33728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540BDD-41DE-4FC1-814E-BB2D40F26491}"/>
              </a:ext>
            </a:extLst>
          </p:cNvPr>
          <p:cNvSpPr txBox="1"/>
          <p:nvPr/>
        </p:nvSpPr>
        <p:spPr>
          <a:xfrm>
            <a:off x="8316753" y="2744998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C1A6F-E81E-47DB-9429-A183C9184056}"/>
              </a:ext>
            </a:extLst>
          </p:cNvPr>
          <p:cNvCxnSpPr/>
          <p:nvPr/>
        </p:nvCxnSpPr>
        <p:spPr>
          <a:xfrm>
            <a:off x="5421152" y="358319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98A128-F2AC-4B85-8C8D-E70B7954C0BB}"/>
              </a:ext>
            </a:extLst>
          </p:cNvPr>
          <p:cNvCxnSpPr/>
          <p:nvPr/>
        </p:nvCxnSpPr>
        <p:spPr>
          <a:xfrm>
            <a:off x="7326152" y="357803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56DF834-92AA-4114-B3BB-216213E22E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7" y="3126444"/>
            <a:ext cx="1086609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Sorting algorithms are often classified by</a:t>
            </a:r>
          </a:p>
          <a:p>
            <a:pPr lvl="1"/>
            <a:r>
              <a:rPr lang="en-US" sz="3000" dirty="0"/>
              <a:t>Computational </a:t>
            </a:r>
            <a:r>
              <a:rPr lang="en-US" sz="3000" b="1" dirty="0">
                <a:solidFill>
                  <a:schemeClr val="bg1"/>
                </a:solidFill>
              </a:rPr>
              <a:t>complexity</a:t>
            </a:r>
            <a:r>
              <a:rPr lang="en-US" sz="3000" dirty="0"/>
              <a:t> and memory usage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Worst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average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best-case</a:t>
            </a:r>
            <a:r>
              <a:rPr lang="en-US" sz="2800" dirty="0"/>
              <a:t> behavior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non-recursive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Stability – </a:t>
            </a:r>
            <a:r>
              <a:rPr lang="en-US" sz="3000" b="1" dirty="0">
                <a:solidFill>
                  <a:schemeClr val="bg1"/>
                </a:solidFill>
              </a:rPr>
              <a:t>stable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unstable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Comparison-based</a:t>
            </a:r>
            <a:r>
              <a:rPr lang="en-US" sz="2800" dirty="0"/>
              <a:t> s</a:t>
            </a:r>
            <a:r>
              <a:rPr lang="en-US" sz="3000" dirty="0"/>
              <a:t>ort / </a:t>
            </a:r>
            <a:r>
              <a:rPr lang="en-US" sz="3000" b="1" dirty="0">
                <a:solidFill>
                  <a:schemeClr val="bg1"/>
                </a:solidFill>
              </a:rPr>
              <a:t>non-comparison</a:t>
            </a:r>
            <a:r>
              <a:rPr lang="en-US" sz="3000" dirty="0"/>
              <a:t> based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Fun fact - </a:t>
            </a:r>
            <a:r>
              <a:rPr lang="en-US" sz="3200" b="1" dirty="0">
                <a:solidFill>
                  <a:schemeClr val="bg1"/>
                </a:solidFill>
              </a:rPr>
              <a:t>Bogosort</a:t>
            </a:r>
            <a:r>
              <a:rPr lang="en-US" sz="3200" dirty="0"/>
              <a:t> is highly inefficient sorting algorithm with two versions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Deterministic version that enumerates all permutations until it hits a sorted 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Randomized version that randomly permutes its input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AE958-A332-49C3-8CFE-3AE91138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3220404" cy="5322982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81FD4AD-97E3-4FE6-9CCB-70854335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 sort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Swap the first with the min element on the right, then the </a:t>
            </a:r>
            <a:br>
              <a:rPr lang="en-US" dirty="0"/>
            </a:br>
            <a:r>
              <a:rPr lang="en-US" dirty="0"/>
              <a:t>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9A4054-2B76-4F2C-B8E6-978D6D6D3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the "selection sort" is </a:t>
            </a: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Swaps the first element with the min element on the right</a:t>
            </a:r>
          </a:p>
          <a:p>
            <a:pPr lvl="1"/>
            <a:r>
              <a:rPr lang="en-US" dirty="0"/>
              <a:t>Swaps the second element with the min element on the right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F9A78716-86E5-440A-95B4-2E4FDBF21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8" y="1969798"/>
            <a:ext cx="3224081" cy="830997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291594" y="1271662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53F8D-0F40-4A1F-991C-DE182FED7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1101AEF-75BA-4E23-8346-90B2A6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4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Bubble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0514" y="1326499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70220C-63DA-4DEE-B91E-ACA5021DE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74E7-1A29-4127-8EB5-248B5BE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5" y="1674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1235" y="1518081"/>
            <a:ext cx="7979766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QuickSortHelper</a:t>
            </a:r>
            <a:r>
              <a:rPr lang="en-US" dirty="0"/>
              <a:t>(</a:t>
            </a:r>
          </a:p>
          <a:p>
            <a:r>
              <a:rPr lang="en-US" dirty="0"/>
              <a:t>  int[] array,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startIdx</a:t>
            </a:r>
            <a:r>
              <a:rPr lang="en-US" dirty="0"/>
              <a:t> &gt;=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return;</a:t>
            </a:r>
          </a:p>
          <a:p>
            <a:r>
              <a:rPr lang="en-US" dirty="0"/>
              <a:t>  var </a:t>
            </a:r>
            <a:r>
              <a:rPr lang="en-US" dirty="0" err="1"/>
              <a:t>pivotIdx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 + 1;</a:t>
            </a:r>
          </a:p>
          <a:p>
            <a:r>
              <a:rPr lang="en-US" dirty="0"/>
              <a:t> 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endIdx</a:t>
            </a:r>
            <a:r>
              <a:rPr lang="en-US" dirty="0"/>
              <a:t>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rightIdx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TODO: Continues on the next slide</a:t>
            </a:r>
          </a:p>
          <a:p>
            <a:r>
              <a:rPr lang="en-US" dirty="0"/>
              <a:t>  }</a:t>
            </a:r>
          </a:p>
          <a:p>
            <a:r>
              <a:rPr lang="en-US" i="1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Continues on slide Quick Sort (3)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(1)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1000" y="1518081"/>
            <a:ext cx="7375594" cy="4850147"/>
          </a:xfrm>
        </p:spPr>
        <p:txBody>
          <a:bodyPr/>
          <a:lstStyle/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&gt; array[</a:t>
            </a:r>
            <a:r>
              <a:rPr lang="en-US" dirty="0" err="1"/>
              <a:t>pivotIdx</a:t>
            </a:r>
            <a:r>
              <a:rPr lang="en-US" dirty="0"/>
              <a:t>] &amp;&amp;</a:t>
            </a:r>
          </a:p>
          <a:p>
            <a:r>
              <a:rPr lang="en-US" dirty="0"/>
              <a:t>      array[</a:t>
            </a:r>
            <a:r>
              <a:rPr lang="en-US" dirty="0" err="1"/>
              <a:t>rightIdx</a:t>
            </a:r>
            <a:r>
              <a:rPr lang="en-US" dirty="0"/>
              <a:t>] &lt;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Swap(array,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&lt;=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rightIdx</a:t>
            </a:r>
            <a:r>
              <a:rPr lang="en-US" dirty="0"/>
              <a:t>] &gt;=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(2)</a:t>
            </a:r>
          </a:p>
        </p:txBody>
      </p:sp>
    </p:spTree>
    <p:extLst>
      <p:ext uri="{BB962C8B-B14F-4D97-AF65-F5344CB8AC3E}">
        <p14:creationId xmlns:p14="http://schemas.microsoft.com/office/powerpoint/2010/main" val="40168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000" y="1518081"/>
            <a:ext cx="9625594" cy="4462669"/>
          </a:xfrm>
        </p:spPr>
        <p:txBody>
          <a:bodyPr/>
          <a:lstStyle/>
          <a:p>
            <a:r>
              <a:rPr lang="en-US" dirty="0"/>
              <a:t>Swap(array, </a:t>
            </a:r>
            <a:r>
              <a:rPr lang="en-US" dirty="0" err="1"/>
              <a:t>pivotIdx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isLeftSubArraysSmaller</a:t>
            </a:r>
            <a:r>
              <a:rPr lang="en-US" dirty="0"/>
              <a:t> = 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- 1 - </a:t>
            </a:r>
            <a:r>
              <a:rPr lang="en-US" dirty="0" err="1"/>
              <a:t>startIdx</a:t>
            </a:r>
            <a:r>
              <a:rPr lang="en-US" dirty="0"/>
              <a:t> &lt; </a:t>
            </a:r>
            <a:r>
              <a:rPr lang="en-US" dirty="0" err="1"/>
              <a:t>endIdx</a:t>
            </a:r>
            <a:r>
              <a:rPr lang="en-US" dirty="0"/>
              <a:t> - (</a:t>
            </a:r>
            <a:r>
              <a:rPr lang="en-US" dirty="0" err="1"/>
              <a:t>rightIdx</a:t>
            </a:r>
            <a:r>
              <a:rPr lang="en-US" dirty="0"/>
              <a:t> + 1);</a:t>
            </a:r>
          </a:p>
          <a:p>
            <a:r>
              <a:rPr lang="en-US" dirty="0"/>
              <a:t>if (</a:t>
            </a:r>
            <a:r>
              <a:rPr lang="en-US" dirty="0" err="1"/>
              <a:t>isLeftSubArraysSmaller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(3)</a:t>
            </a:r>
          </a:p>
        </p:txBody>
      </p:sp>
    </p:spTree>
    <p:extLst>
      <p:ext uri="{BB962C8B-B14F-4D97-AF65-F5344CB8AC3E}">
        <p14:creationId xmlns:p14="http://schemas.microsoft.com/office/powerpoint/2010/main" val="561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1933"/>
              </p:ext>
            </p:extLst>
          </p:nvPr>
        </p:nvGraphicFramePr>
        <p:xfrm>
          <a:off x="336000" y="1854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n * log(n)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/>
                        <a:t>n * log(n)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</a:t>
                      </a:r>
                      <a:r>
                        <a:rPr lang="en-US" baseline="3000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Merge sort </a:t>
            </a:r>
            <a:r>
              <a:rPr lang="en-US" sz="3400" dirty="0"/>
              <a:t>is efficient sorting algorithm </a:t>
            </a:r>
          </a:p>
          <a:p>
            <a:r>
              <a:rPr lang="en-US" sz="3400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O(n) </a:t>
            </a:r>
            <a:r>
              <a:rPr lang="en-US" sz="3400" dirty="0"/>
              <a:t>/</a:t>
            </a:r>
            <a:r>
              <a:rPr lang="en-US" sz="34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400" dirty="0"/>
              <a:t>Highly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400" dirty="0"/>
              <a:t> on multiple cores / machines </a:t>
            </a: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/>
              <a:t>up to </a:t>
            </a:r>
            <a:r>
              <a:rPr lang="en-US" sz="34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00" y="1286760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485014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O(n*log(n))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==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</a:t>
            </a:r>
            <a:r>
              <a:rPr lang="en-US" dirty="0" err="1"/>
              <a:t>array.Length</a:t>
            </a:r>
            <a:r>
              <a:rPr lang="en-US" dirty="0"/>
              <a:t> / 2;</a:t>
            </a:r>
          </a:p>
          <a:p>
            <a:r>
              <a:rPr lang="en-US" dirty="0"/>
              <a:t>  var </a:t>
            </a:r>
            <a:r>
              <a:rPr lang="en-US" dirty="0" err="1"/>
              <a:t>leftHalf</a:t>
            </a:r>
            <a:r>
              <a:rPr lang="en-US" dirty="0"/>
              <a:t> = </a:t>
            </a:r>
            <a:r>
              <a:rPr lang="en-US" dirty="0" err="1"/>
              <a:t>array.Take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r>
              <a:rPr lang="en-US" dirty="0"/>
              <a:t>  var </a:t>
            </a:r>
            <a:r>
              <a:rPr lang="en-US" dirty="0" err="1"/>
              <a:t>rightHalf</a:t>
            </a:r>
            <a:r>
              <a:rPr lang="en-US" dirty="0"/>
              <a:t> = </a:t>
            </a:r>
            <a:r>
              <a:rPr lang="en-US" dirty="0" err="1"/>
              <a:t>array.Skip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MergeArrays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),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5237625"/>
          </a:xfrm>
        </p:spPr>
        <p:txBody>
          <a:bodyPr/>
          <a:lstStyle/>
          <a:p>
            <a:r>
              <a:rPr lang="en-US" dirty="0"/>
              <a:t>public static int[] </a:t>
            </a:r>
            <a:r>
              <a:rPr lang="en-US" dirty="0" err="1"/>
              <a:t>MergeArrays</a:t>
            </a:r>
            <a:r>
              <a:rPr lang="en-US" dirty="0"/>
              <a:t>(int[] left, int[] right) {</a:t>
            </a:r>
          </a:p>
          <a:p>
            <a:r>
              <a:rPr lang="en-US" dirty="0"/>
              <a:t>  var sorted = new int[</a:t>
            </a:r>
            <a:r>
              <a:rPr lang="en-US" dirty="0" err="1"/>
              <a:t>left.Length</a:t>
            </a:r>
            <a:r>
              <a:rPr lang="en-US" dirty="0"/>
              <a:t> + </a:t>
            </a:r>
            <a:r>
              <a:rPr lang="en-US" dirty="0" err="1"/>
              <a:t>right.Length</a:t>
            </a:r>
            <a:r>
              <a:rPr lang="en-US" dirty="0"/>
              <a:t>];</a:t>
            </a:r>
          </a:p>
          <a:p>
            <a:r>
              <a:rPr lang="en-US" dirty="0"/>
              <a:t>  var </a:t>
            </a:r>
            <a:r>
              <a:rPr lang="en-US" dirty="0" err="1"/>
              <a:t>sortedIdx</a:t>
            </a:r>
            <a:r>
              <a:rPr lang="en-US" dirty="0"/>
              <a:t> = 0; var </a:t>
            </a:r>
            <a:r>
              <a:rPr lang="en-US" dirty="0" err="1"/>
              <a:t>leftIdx</a:t>
            </a:r>
            <a:r>
              <a:rPr lang="en-US" dirty="0"/>
              <a:t> = 0; var </a:t>
            </a:r>
            <a:r>
              <a:rPr lang="en-US" dirty="0" err="1"/>
              <a:t>rightIdx</a:t>
            </a:r>
            <a:r>
              <a:rPr lang="en-US" dirty="0"/>
              <a:t> = 0;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  if (left[</a:t>
            </a:r>
            <a:r>
              <a:rPr lang="en-US" dirty="0" err="1"/>
              <a:t>leftIdx</a:t>
            </a:r>
            <a:r>
              <a:rPr lang="en-US" dirty="0"/>
              <a:t>] &lt; right[</a:t>
            </a:r>
            <a:r>
              <a:rPr lang="en-US" dirty="0" err="1"/>
              <a:t>rightIdx</a:t>
            </a:r>
            <a:r>
              <a:rPr lang="en-US" dirty="0"/>
              <a:t>])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left[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right[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Take remaining elements either from the left or right</a:t>
            </a:r>
          </a:p>
          <a:p>
            <a:r>
              <a:rPr lang="en-US" dirty="0"/>
              <a:t>  return sorted;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417875"/>
            <a:ext cx="7323000" cy="4462669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left[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right[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1117" y="1269375"/>
            <a:ext cx="9029766" cy="523762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&lt;=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copy = new int[</a:t>
            </a:r>
            <a:r>
              <a:rPr lang="en-US" dirty="0" err="1"/>
              <a:t>array.Length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Array.Copy</a:t>
            </a:r>
            <a:r>
              <a:rPr lang="en-US" dirty="0"/>
              <a:t>(array, copy, </a:t>
            </a:r>
            <a:r>
              <a:rPr lang="en-US" dirty="0" err="1"/>
              <a:t>array.Length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(array, copy, 0, </a:t>
            </a:r>
            <a:r>
              <a:rPr lang="en-US" dirty="0" err="1"/>
              <a:t>array.Length</a:t>
            </a:r>
            <a:r>
              <a:rPr lang="en-US" dirty="0"/>
              <a:t> - 1);</a:t>
            </a:r>
          </a:p>
          <a:p>
            <a:endParaRPr lang="en-US" dirty="0"/>
          </a:p>
          <a:p>
            <a:r>
              <a:rPr lang="en-US" dirty="0"/>
              <a:t>  return array;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330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280342"/>
            <a:ext cx="10125000" cy="4850147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MergeSortHelper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leftIdx</a:t>
            </a:r>
            <a:r>
              <a:rPr lang="en-US" dirty="0"/>
              <a:t>, int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leftIdx</a:t>
            </a:r>
            <a:r>
              <a:rPr lang="en-US" dirty="0"/>
              <a:t> &gt;=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    return;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(</a:t>
            </a:r>
            <a:r>
              <a:rPr lang="en-US" dirty="0" err="1"/>
              <a:t>leftIdx</a:t>
            </a:r>
            <a:r>
              <a:rPr lang="en-US" dirty="0"/>
              <a:t> + </a:t>
            </a:r>
            <a:r>
              <a:rPr lang="en-US" dirty="0" err="1"/>
              <a:t>rightIdx</a:t>
            </a:r>
            <a:r>
              <a:rPr lang="en-US" dirty="0"/>
              <a:t>) / 2;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middleIdx</a:t>
            </a:r>
            <a:r>
              <a:rPr lang="en-US" dirty="0"/>
              <a:t> + 1,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MergeArrays</a:t>
            </a:r>
            <a:r>
              <a:rPr lang="en-US" dirty="0"/>
              <a:t>(source, copy,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36429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69375"/>
            <a:ext cx="11655000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MergeArrays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middleIdx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var </a:t>
            </a:r>
            <a:r>
              <a:rPr lang="en-US" dirty="0" err="1"/>
              <a:t>sourceIdx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middleIdx</a:t>
            </a:r>
            <a:r>
              <a:rPr lang="en-US" dirty="0"/>
              <a:t> + 1;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  if (copy[</a:t>
            </a:r>
            <a:r>
              <a:rPr lang="en-US" dirty="0" err="1"/>
              <a:t>leftIdx</a:t>
            </a:r>
            <a:r>
              <a:rPr lang="en-US" dirty="0"/>
              <a:t>] &lt; copy[</a:t>
            </a:r>
            <a:r>
              <a:rPr lang="en-US" dirty="0" err="1"/>
              <a:t>rightIdx</a:t>
            </a:r>
            <a:r>
              <a:rPr lang="en-US" dirty="0"/>
              <a:t>])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}</a:t>
            </a:r>
          </a:p>
          <a:p>
            <a:pPr algn="ctr"/>
            <a:r>
              <a:rPr lang="en-US" i="1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Take remaining elements either from the left or right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16955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2048" y="1269375"/>
            <a:ext cx="6705000" cy="5237625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(4)</a:t>
            </a:r>
          </a:p>
        </p:txBody>
      </p:sp>
    </p:spTree>
    <p:extLst>
      <p:ext uri="{BB962C8B-B14F-4D97-AF65-F5344CB8AC3E}">
        <p14:creationId xmlns:p14="http://schemas.microsoft.com/office/powerpoint/2010/main" val="208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43619"/>
              </p:ext>
            </p:extLst>
          </p:nvPr>
        </p:nvGraphicFramePr>
        <p:xfrm>
          <a:off x="336000" y="1854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" b="94149" l="3523" r="97841">
                        <a14:foregroundMark x1="72159" y1="66915" x2="72159" y2="66915"/>
                        <a14:foregroundMark x1="94205" y1="80745" x2="94205" y2="80745"/>
                        <a14:foregroundMark x1="25568" y1="25319" x2="25568" y2="25319"/>
                        <a14:foregroundMark x1="50795" y1="12872" x2="50795" y2="12872"/>
                        <a14:foregroundMark x1="18295" y1="15532" x2="18295" y2="15532"/>
                        <a14:foregroundMark x1="35341" y1="6064" x2="35341" y2="6064"/>
                        <a14:foregroundMark x1="5682" y1="31383" x2="5682" y2="3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557896" cy="27322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07B2D0-C37D-49F4-A3B7-F9A057D6A7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 algorithm for </a:t>
            </a: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 item with specified </a:t>
            </a:r>
            <a:br>
              <a:rPr lang="en-US" sz="3200" dirty="0"/>
            </a:br>
            <a:r>
              <a:rPr lang="en-US" sz="3200" dirty="0"/>
              <a:t>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Typically answers either </a:t>
            </a:r>
            <a:r>
              <a:rPr lang="en-GB" sz="3000" b="1" dirty="0">
                <a:solidFill>
                  <a:schemeClr val="bg1"/>
                </a:solidFill>
              </a:rPr>
              <a:t>True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chemeClr val="bg1"/>
                </a:solidFill>
              </a:rPr>
              <a:t>False</a:t>
            </a:r>
            <a:r>
              <a:rPr lang="en-GB" sz="3000" dirty="0"/>
              <a:t> to whether the item is present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It may return </a:t>
            </a:r>
            <a:r>
              <a:rPr lang="en-GB" sz="2800" b="1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 the item is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1A7A81-40E2-427D-900D-8FF75F10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search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Searches the whole sequence</a:t>
            </a:r>
          </a:p>
          <a:p>
            <a:pPr lvl="1"/>
            <a:r>
              <a:rPr lang="en-US" dirty="0"/>
              <a:t>Checks every element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Searches until 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 Worst and average performance: </a:t>
            </a:r>
            <a:r>
              <a:rPr lang="en-US" b="1" dirty="0"/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2BEFA5-2700-439D-B0F5-784D1721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search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finds an item within a ordered data structure</a:t>
            </a:r>
          </a:p>
          <a:p>
            <a:r>
              <a:rPr lang="en-US" dirty="0"/>
              <a:t> 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 See the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06F6AE5-CCBF-4AB4-B5E0-DFA2CB04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4BAA1C-AB11-4CDB-BC09-8C75E97A3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584000"/>
            <a:ext cx="7984951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Algorithm Complexity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steps to execute: O(1), O(log n), O(n), O(n * log n), O(n^2), O(n^3), …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 function 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Brute-Force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Slow algorithms: Selection and Bubble Sort 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Fast algorithms: Quick and Merge Sort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2CCD38A-DF14-4475-9BCC-9B7D3682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5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37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CA8BC6-BA7C-4D88-BCE9-F7DD3831FB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832FE9-0EA3-403D-9798-3530F2CCD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4382</Words>
  <Application>Microsoft Office PowerPoint</Application>
  <PresentationFormat>Widescreen</PresentationFormat>
  <Paragraphs>999</Paragraphs>
  <Slides>90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What is Recursion?</vt:lpstr>
      <vt:lpstr>What is Recursion?</vt:lpstr>
      <vt:lpstr>How Does It Work?</vt:lpstr>
      <vt:lpstr>Example: Array Sum</vt:lpstr>
      <vt:lpstr>Problem: Recursive Array Sum</vt:lpstr>
      <vt:lpstr>Solution: Recursive Array Sum</vt:lpstr>
      <vt:lpstr>Iterative vs. Recursive Approach</vt:lpstr>
      <vt:lpstr>Example: Recursive Factorial</vt:lpstr>
      <vt:lpstr>Problem: Recursive Factorial</vt:lpstr>
      <vt:lpstr>Solution: Recursive Factorial</vt:lpstr>
      <vt:lpstr>Recursion Pre-Actions and Post-Actions</vt:lpstr>
      <vt:lpstr>Direct and Indirect Recursion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Simple Sorting Algorithms</vt:lpstr>
      <vt:lpstr>What is a Sorting Algorithm?</vt:lpstr>
      <vt:lpstr>Sorting Algorithms: Classification</vt:lpstr>
      <vt:lpstr>Stability of Sorting</vt:lpstr>
      <vt:lpstr>Selection Sort</vt:lpstr>
      <vt:lpstr>Selection Sort: Why Unstable?</vt:lpstr>
      <vt:lpstr>Selection Sort Code</vt:lpstr>
      <vt:lpstr>Bubble Sort</vt:lpstr>
      <vt:lpstr>Example: Bubble Sort</vt:lpstr>
      <vt:lpstr>Comparison of Sorting Algorithms</vt:lpstr>
      <vt:lpstr>Quick Sort</vt:lpstr>
      <vt:lpstr>Quick Sort: Conceptual Overview</vt:lpstr>
      <vt:lpstr>Quick Sort (1)</vt:lpstr>
      <vt:lpstr>Quick Sort (2)</vt:lpstr>
      <vt:lpstr>Quick Sort (3)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Merge Sort</vt:lpstr>
      <vt:lpstr>Merge Sort (2)</vt:lpstr>
      <vt:lpstr>Merge Sort (3)</vt:lpstr>
      <vt:lpstr>Merge Sort (4)</vt:lpstr>
      <vt:lpstr>Comparison of Sorting Algorithms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85</cp:revision>
  <dcterms:created xsi:type="dcterms:W3CDTF">2018-05-23T13:08:44Z</dcterms:created>
  <dcterms:modified xsi:type="dcterms:W3CDTF">2022-06-20T18:47:23Z</dcterms:modified>
  <cp:category>programming;education;software engineering;software development</cp:category>
</cp:coreProperties>
</file>