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0"/>
  </p:notesMasterIdLst>
  <p:handoutMasterIdLst>
    <p:handoutMasterId r:id="rId41"/>
  </p:handoutMasterIdLst>
  <p:sldIdLst>
    <p:sldId id="297" r:id="rId2"/>
    <p:sldId id="298" r:id="rId3"/>
    <p:sldId id="299" r:id="rId4"/>
    <p:sldId id="300" r:id="rId5"/>
    <p:sldId id="301" r:id="rId6"/>
    <p:sldId id="638" r:id="rId7"/>
    <p:sldId id="722" r:id="rId8"/>
    <p:sldId id="302" r:id="rId9"/>
    <p:sldId id="303" r:id="rId10"/>
    <p:sldId id="721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723" r:id="rId23"/>
    <p:sldId id="315" r:id="rId24"/>
    <p:sldId id="316" r:id="rId25"/>
    <p:sldId id="317" r:id="rId26"/>
    <p:sldId id="318" r:id="rId27"/>
    <p:sldId id="725" r:id="rId28"/>
    <p:sldId id="319" r:id="rId29"/>
    <p:sldId id="724" r:id="rId30"/>
    <p:sldId id="320" r:id="rId31"/>
    <p:sldId id="322" r:id="rId32"/>
    <p:sldId id="323" r:id="rId33"/>
    <p:sldId id="324" r:id="rId34"/>
    <p:sldId id="401" r:id="rId35"/>
    <p:sldId id="614" r:id="rId36"/>
    <p:sldId id="495" r:id="rId37"/>
    <p:sldId id="405" r:id="rId38"/>
    <p:sldId id="49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1432DBC-B571-4BEE-B501-D457604A27F8}">
          <p14:sldIdLst>
            <p14:sldId id="297"/>
            <p14:sldId id="298"/>
            <p14:sldId id="299"/>
          </p14:sldIdLst>
        </p14:section>
        <p14:section name="Functional Programming" id="{1569E921-4623-4D24-A41B-D38EE77354D6}">
          <p14:sldIdLst>
            <p14:sldId id="300"/>
            <p14:sldId id="301"/>
            <p14:sldId id="638"/>
            <p14:sldId id="722"/>
            <p14:sldId id="302"/>
            <p14:sldId id="303"/>
            <p14:sldId id="721"/>
          </p14:sldIdLst>
        </p14:section>
        <p14:section name="Lambda Expressions" id="{C88CC043-81D9-4318-B6EB-DD69903B3DE0}">
          <p14:sldIdLst>
            <p14:sldId id="304"/>
            <p14:sldId id="305"/>
            <p14:sldId id="306"/>
            <p14:sldId id="307"/>
            <p14:sldId id="308"/>
          </p14:sldIdLst>
        </p14:section>
        <p14:section name="Action&lt;T&gt;, Func&lt;T&gt;, Predicate&lt;T&gt;" id="{8CC2A81F-8422-49E5-AF70-6BFDE88CFCE1}">
          <p14:sldIdLst>
            <p14:sldId id="309"/>
            <p14:sldId id="310"/>
            <p14:sldId id="311"/>
            <p14:sldId id="312"/>
            <p14:sldId id="313"/>
            <p14:sldId id="314"/>
            <p14:sldId id="723"/>
            <p14:sldId id="315"/>
            <p14:sldId id="316"/>
            <p14:sldId id="317"/>
            <p14:sldId id="318"/>
          </p14:sldIdLst>
        </p14:section>
        <p14:section name="Higher-Order Functions" id="{0EAF12E6-46A4-458B-92E3-E39998BF5EC4}">
          <p14:sldIdLst>
            <p14:sldId id="725"/>
            <p14:sldId id="319"/>
            <p14:sldId id="724"/>
            <p14:sldId id="320"/>
            <p14:sldId id="322"/>
            <p14:sldId id="323"/>
          </p14:sldIdLst>
        </p14:section>
        <p14:section name="Conclusion" id="{01D3F366-0949-4EDB-A1FF-0BDBCECE21BA}">
          <p14:sldIdLst>
            <p14:sldId id="324"/>
            <p14:sldId id="401"/>
            <p14:sldId id="614"/>
            <p14:sldId id="495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5039" autoAdjust="0"/>
  </p:normalViewPr>
  <p:slideViewPr>
    <p:cSldViewPr showGuides="1">
      <p:cViewPr varScale="1">
        <p:scale>
          <a:sx n="73" d="100"/>
          <a:sy n="73" d="100"/>
        </p:scale>
        <p:origin x="67" y="10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30.5.2022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30-May-22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E64628-1F3D-45FF-BC69-76DD117EE39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689111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02CB9DF-5B05-4A08-8EAE-B2CFE9A84B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54606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6AA151-6324-42B5-B51A-A016DCCEC8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36393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CCF2F38-B6F1-48F0-A330-A4E4883F57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82067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Let's continue with another </a:t>
            </a:r>
            <a:r>
              <a:rPr lang="en-US" b="1" dirty="0"/>
              <a:t>important paradigm</a:t>
            </a:r>
            <a:r>
              <a:rPr lang="en-US" dirty="0"/>
              <a:t> in modern programming: </a:t>
            </a:r>
            <a:r>
              <a:rPr lang="en-US" b="1" dirty="0"/>
              <a:t>functional programming</a:t>
            </a:r>
            <a:r>
              <a:rPr lang="en-US" dirty="0"/>
              <a:t>.</a:t>
            </a:r>
          </a:p>
          <a:p>
            <a:endParaRPr lang="en-US" dirty="0"/>
          </a:p>
          <a:p>
            <a:pPr>
              <a:lnSpc>
                <a:spcPct val="110000"/>
              </a:lnSpc>
            </a:pPr>
            <a:r>
              <a:rPr lang="en-US" b="1" dirty="0"/>
              <a:t>Functional programming</a:t>
            </a:r>
            <a:r>
              <a:rPr lang="en-US" dirty="0"/>
              <a:t> (FP) is programming based on composing </a:t>
            </a:r>
            <a:r>
              <a:rPr lang="en-US" b="1" dirty="0"/>
              <a:t>pure functions</a:t>
            </a:r>
            <a:r>
              <a:rPr lang="en-US" dirty="0"/>
              <a:t>, while avoiding </a:t>
            </a:r>
            <a:r>
              <a:rPr lang="en-US" b="1" dirty="0"/>
              <a:t>shared state</a:t>
            </a:r>
            <a:r>
              <a:rPr lang="en-US" dirty="0"/>
              <a:t>, </a:t>
            </a:r>
            <a:r>
              <a:rPr lang="en-US" b="1" dirty="0"/>
              <a:t>mutable data</a:t>
            </a:r>
            <a:r>
              <a:rPr lang="en-US" dirty="0"/>
              <a:t>, and </a:t>
            </a:r>
            <a:r>
              <a:rPr lang="en-US" b="1" dirty="0"/>
              <a:t>side-effects</a:t>
            </a:r>
            <a:r>
              <a:rPr lang="en-US" b="0" dirty="0"/>
              <a:t>.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0" dirty="0"/>
              <a:t>Functional programs are </a:t>
            </a:r>
            <a:r>
              <a:rPr lang="en-US" b="1" dirty="0"/>
              <a:t>sequences of transformations </a:t>
            </a:r>
            <a:r>
              <a:rPr lang="en-US" b="0" dirty="0"/>
              <a:t>of data through </a:t>
            </a:r>
            <a:r>
              <a:rPr lang="en-US" b="1" dirty="0"/>
              <a:t>functions</a:t>
            </a:r>
            <a:r>
              <a:rPr lang="en-US" b="0" dirty="0"/>
              <a:t>.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0" dirty="0"/>
              <a:t>In pure functional programming functions and programs </a:t>
            </a:r>
            <a:r>
              <a:rPr lang="en-US" b="1" dirty="0"/>
              <a:t>don't have state</a:t>
            </a:r>
            <a:r>
              <a:rPr lang="en-US" b="0" dirty="0"/>
              <a:t>, which means that </a:t>
            </a:r>
            <a:r>
              <a:rPr lang="en-US" b="1" dirty="0"/>
              <a:t>functions do not hold shared data</a:t>
            </a:r>
            <a:r>
              <a:rPr lang="en-US" b="0" dirty="0"/>
              <a:t>.</a:t>
            </a:r>
          </a:p>
          <a:p>
            <a:pPr marL="628650" lvl="1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0" dirty="0"/>
              <a:t>They only access their input arguments and return an output.</a:t>
            </a:r>
          </a:p>
          <a:p>
            <a:pPr marL="628650" lvl="1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0" dirty="0"/>
              <a:t>I will give you examples later.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b="0" dirty="0"/>
          </a:p>
          <a:p>
            <a:pPr>
              <a:lnSpc>
                <a:spcPct val="110000"/>
              </a:lnSpc>
            </a:pPr>
            <a:r>
              <a:rPr lang="en-US" b="0" dirty="0"/>
              <a:t>Functional programming is </a:t>
            </a:r>
            <a:r>
              <a:rPr lang="en-US" b="1" dirty="0"/>
              <a:t>declarative</a:t>
            </a:r>
            <a:r>
              <a:rPr lang="en-US" dirty="0"/>
              <a:t> programing approach (not </a:t>
            </a:r>
            <a:r>
              <a:rPr lang="en-US" b="1" dirty="0"/>
              <a:t>imperative</a:t>
            </a:r>
            <a:r>
              <a:rPr lang="en-US" dirty="0"/>
              <a:t>),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which means that instead of describing an algorithm how to do something step by step,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functional developers describe the result by functions and compositions of functions.</a:t>
            </a:r>
          </a:p>
          <a:p>
            <a:pPr>
              <a:lnSpc>
                <a:spcPct val="110000"/>
              </a:lnSpc>
            </a:pPr>
            <a:r>
              <a:rPr lang="en-US" dirty="0"/>
              <a:t>The </a:t>
            </a:r>
            <a:r>
              <a:rPr lang="en-US" b="1" dirty="0"/>
              <a:t>program state </a:t>
            </a:r>
            <a:r>
              <a:rPr lang="en-US" dirty="0"/>
              <a:t>flows through pure functions, where one function passes its output data as input to other function.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I will illustrate how this happens with </a:t>
            </a:r>
            <a:r>
              <a:rPr lang="en-US" b="1" dirty="0"/>
              <a:t>examples</a:t>
            </a:r>
            <a:r>
              <a:rPr lang="en-US" dirty="0"/>
              <a:t> later.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What is a "</a:t>
            </a:r>
            <a:r>
              <a:rPr lang="en-US" b="1" dirty="0"/>
              <a:t>pure function</a:t>
            </a:r>
            <a:r>
              <a:rPr lang="en-US" dirty="0"/>
              <a:t>"?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It is a function, which returns value </a:t>
            </a:r>
            <a:r>
              <a:rPr lang="en-US" b="1" dirty="0"/>
              <a:t>only determined by its input</a:t>
            </a:r>
            <a:r>
              <a:rPr lang="en-US" dirty="0"/>
              <a:t>, without side effects.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Printing something at the console or storing something in a database are examples of side effects.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Therefore, using </a:t>
            </a:r>
            <a:r>
              <a:rPr lang="en-US" b="1" dirty="0"/>
              <a:t>pure functional programming </a:t>
            </a:r>
            <a:r>
              <a:rPr lang="en-US" dirty="0"/>
              <a:t>is often </a:t>
            </a:r>
            <a:r>
              <a:rPr lang="en-US" b="1" dirty="0"/>
              <a:t>impractical</a:t>
            </a:r>
            <a:r>
              <a:rPr lang="en-US" dirty="0"/>
              <a:t>.</a:t>
            </a:r>
          </a:p>
          <a:p>
            <a:pPr marL="628650" lvl="1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Modern languages use </a:t>
            </a:r>
            <a:r>
              <a:rPr lang="en-US" b="1" dirty="0"/>
              <a:t>elements of functional-style programming </a:t>
            </a:r>
            <a:r>
              <a:rPr lang="en-US" dirty="0"/>
              <a:t>and are not purely functional.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b="1" dirty="0"/>
              <a:t>Examples of pure functions </a:t>
            </a:r>
            <a:r>
              <a:rPr lang="en-US" dirty="0"/>
              <a:t>are: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square root function: "</a:t>
            </a:r>
            <a:r>
              <a:rPr lang="en-US" b="1" i="1" dirty="0"/>
              <a:t>sqrt of </a:t>
            </a:r>
            <a:r>
              <a:rPr lang="en-US" b="1" dirty="0"/>
              <a:t>x</a:t>
            </a:r>
            <a:r>
              <a:rPr lang="en-US" dirty="0"/>
              <a:t>", which takes a number as input and returns another number as output,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and the function "</a:t>
            </a:r>
            <a:r>
              <a:rPr lang="en-US" b="1" i="1" dirty="0"/>
              <a:t>sort of list</a:t>
            </a:r>
            <a:r>
              <a:rPr lang="en-US" b="0" i="0" dirty="0"/>
              <a:t>", which takes a list as input and returns a new list as output</a:t>
            </a:r>
            <a:r>
              <a:rPr lang="bg-BG" b="0" i="0" dirty="0"/>
              <a:t>.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b="0" i="0" dirty="0">
                <a:sym typeface="Wingdings" panose="05000000000000000000" pitchFamily="2" charset="2"/>
              </a:rPr>
              <a:t>Both functions have </a:t>
            </a:r>
            <a:r>
              <a:rPr lang="en-US" b="1" i="0" dirty="0">
                <a:sym typeface="Wingdings" panose="05000000000000000000" pitchFamily="2" charset="2"/>
              </a:rPr>
              <a:t>no side effects</a:t>
            </a:r>
            <a:r>
              <a:rPr lang="en-US" b="0" i="0" dirty="0">
                <a:sym typeface="Wingdings" panose="05000000000000000000" pitchFamily="2" charset="2"/>
              </a:rPr>
              <a:t>: 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ym typeface="Wingdings" panose="05000000000000000000" pitchFamily="2" charset="2"/>
              </a:rPr>
              <a:t>they don't change anything;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ym typeface="Wingdings" panose="05000000000000000000" pitchFamily="2" charset="2"/>
              </a:rPr>
              <a:t>they don't read or write external data;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ym typeface="Wingdings" panose="05000000000000000000" pitchFamily="2" charset="2"/>
              </a:rPr>
              <a:t>and they do not use state.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b="0" i="0" dirty="0">
                <a:sym typeface="Wingdings" panose="05000000000000000000" pitchFamily="2" charset="2"/>
              </a:rPr>
              <a:t>They are </a:t>
            </a:r>
            <a:r>
              <a:rPr lang="en-US" b="1" i="0" dirty="0">
                <a:sym typeface="Wingdings" panose="05000000000000000000" pitchFamily="2" charset="2"/>
              </a:rPr>
              <a:t>pure functions</a:t>
            </a:r>
            <a:r>
              <a:rPr lang="en-US" b="0" i="0" dirty="0"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10000"/>
              </a:lnSpc>
            </a:pP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110000"/>
              </a:lnSpc>
            </a:pPr>
            <a:r>
              <a:rPr lang="en-US" b="1" dirty="0"/>
              <a:t>Pure functions </a:t>
            </a:r>
            <a:r>
              <a:rPr lang="en-US" dirty="0"/>
              <a:t>are the </a:t>
            </a:r>
            <a:r>
              <a:rPr lang="en-US" b="1" dirty="0"/>
              <a:t>heart </a:t>
            </a:r>
            <a:r>
              <a:rPr lang="en-US" dirty="0"/>
              <a:t>of the functional programming.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Using "pure functions" means maintaining "consistent results".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If you </a:t>
            </a:r>
            <a:r>
              <a:rPr lang="en-US" b="1" dirty="0"/>
              <a:t>invoke a pure function many times </a:t>
            </a:r>
            <a:r>
              <a:rPr lang="en-US" dirty="0"/>
              <a:t>with the same input data, it will have the same consistent behavior and </a:t>
            </a:r>
            <a:r>
              <a:rPr lang="en-US" b="1" dirty="0"/>
              <a:t>will return the same result</a:t>
            </a:r>
            <a:r>
              <a:rPr lang="en-US" dirty="0"/>
              <a:t>, because it have no state and no interaction with the external data or components.</a:t>
            </a:r>
          </a:p>
          <a:p>
            <a:pPr marL="628650" lvl="1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Pure functions produce </a:t>
            </a:r>
            <a:r>
              <a:rPr lang="en-US" b="1" dirty="0"/>
              <a:t>predictable results and behavior </a:t>
            </a:r>
            <a:r>
              <a:rPr lang="en-US" dirty="0"/>
              <a:t>and sometimes their correctness can be mathematically proven.</a:t>
            </a:r>
          </a:p>
          <a:p>
            <a:pPr marL="0" lv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dirty="0"/>
              <a:t>This is the most </a:t>
            </a:r>
            <a:r>
              <a:rPr lang="en-US" b="1" dirty="0"/>
              <a:t>important principle in functional programming</a:t>
            </a:r>
            <a:r>
              <a:rPr lang="en-US" dirty="0"/>
              <a:t>:</a:t>
            </a:r>
          </a:p>
          <a:p>
            <a:pPr marL="171450" lvl="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to build programs by composition of stateless pure functions without side effects.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067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an </a:t>
            </a:r>
            <a:r>
              <a:rPr lang="en-US" b="1" dirty="0"/>
              <a:t>example</a:t>
            </a:r>
            <a:r>
              <a:rPr lang="en-US" dirty="0"/>
              <a:t>, which demonstrates the </a:t>
            </a:r>
            <a:r>
              <a:rPr lang="en-US" b="1" dirty="0"/>
              <a:t>functional style </a:t>
            </a:r>
            <a:r>
              <a:rPr lang="en-US" dirty="0"/>
              <a:t>of programming, compared to the </a:t>
            </a:r>
            <a:r>
              <a:rPr lang="en-US" b="1" dirty="0"/>
              <a:t>traditional imperative </a:t>
            </a:r>
            <a:r>
              <a:rPr lang="en-US" dirty="0"/>
              <a:t>(or structured) programming style.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want to write a C# program to read several numbers, </a:t>
            </a:r>
            <a:r>
              <a:rPr lang="en-US" b="1" dirty="0"/>
              <a:t>find the biggest </a:t>
            </a:r>
            <a:r>
              <a:rPr lang="en-US" dirty="0"/>
              <a:t>of them and print it.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To solve this problem in a </a:t>
            </a:r>
            <a:r>
              <a:rPr lang="en-US" b="1" dirty="0"/>
              <a:t>functional style</a:t>
            </a:r>
            <a:r>
              <a:rPr lang="en-US" dirty="0"/>
              <a:t>, we can write the following code: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</a:t>
            </a:r>
            <a:r>
              <a:rPr lang="en-US" b="1" dirty="0"/>
              <a:t>print the result</a:t>
            </a:r>
            <a:r>
              <a:rPr lang="en-US" dirty="0"/>
              <a:t>, which will be calculated by a function, using another function: </a:t>
            </a:r>
            <a:r>
              <a:rPr lang="en-US" b="1" dirty="0" err="1"/>
              <a:t>Console.WriteLine</a:t>
            </a:r>
            <a:r>
              <a:rPr lang="en-US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We </a:t>
            </a:r>
            <a:r>
              <a:rPr lang="en-US" b="1" dirty="0"/>
              <a:t>read the input text</a:t>
            </a:r>
            <a:r>
              <a:rPr lang="en-US" b="0" dirty="0"/>
              <a:t> from the console</a:t>
            </a:r>
            <a:r>
              <a:rPr lang="en-US" dirty="0"/>
              <a:t>, by invoking a function: </a:t>
            </a:r>
            <a:r>
              <a:rPr lang="en-US" b="1" dirty="0" err="1"/>
              <a:t>Console.ReadLine</a:t>
            </a:r>
            <a:r>
              <a:rPr lang="en-US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Then we </a:t>
            </a:r>
            <a:r>
              <a:rPr lang="en-US" b="1" dirty="0"/>
              <a:t>split the result </a:t>
            </a:r>
            <a:r>
              <a:rPr lang="en-US" dirty="0"/>
              <a:t>from the previous function (the input text) </a:t>
            </a:r>
            <a:r>
              <a:rPr lang="en-US" b="0" dirty="0"/>
              <a:t>into space-separated elements (which are strings)</a:t>
            </a:r>
            <a:r>
              <a:rPr lang="en-US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Then we </a:t>
            </a:r>
            <a:r>
              <a:rPr lang="en-US" b="1" dirty="0"/>
              <a:t>parse </a:t>
            </a:r>
            <a:r>
              <a:rPr lang="en-US" dirty="0"/>
              <a:t>each of these input strings to </a:t>
            </a:r>
            <a:r>
              <a:rPr lang="en-US" b="1" dirty="0"/>
              <a:t>integer numbers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use the mapping function</a:t>
            </a:r>
            <a:r>
              <a:rPr lang="bg-BG" dirty="0"/>
              <a:t> </a:t>
            </a:r>
            <a:r>
              <a:rPr lang="en-US" dirty="0"/>
              <a:t>in C# (</a:t>
            </a:r>
            <a:r>
              <a:rPr lang="en-US" b="1" dirty="0"/>
              <a:t>Select</a:t>
            </a:r>
            <a:r>
              <a:rPr lang="en-US" dirty="0"/>
              <a:t>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takes as an input a sequence of strings and maps it through another function (</a:t>
            </a:r>
            <a:r>
              <a:rPr lang="en-US" b="1" dirty="0" err="1"/>
              <a:t>int.Parse</a:t>
            </a:r>
            <a:r>
              <a:rPr lang="en-US" dirty="0"/>
              <a:t>)</a:t>
            </a:r>
            <a:r>
              <a:rPr lang="bg-BG" dirty="0"/>
              <a:t>.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result from this function is a </a:t>
            </a:r>
            <a:r>
              <a:rPr lang="en-US" b="1" dirty="0"/>
              <a:t>sequence of integers</a:t>
            </a:r>
            <a:r>
              <a:rPr lang="en-US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Finally, we </a:t>
            </a:r>
            <a:r>
              <a:rPr lang="en-US" b="1" dirty="0"/>
              <a:t>find the biggest number </a:t>
            </a:r>
            <a:r>
              <a:rPr lang="en-US" dirty="0"/>
              <a:t>from the list of numbers,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using the </a:t>
            </a:r>
            <a:r>
              <a:rPr lang="en-US" b="1" dirty="0"/>
              <a:t>Max function</a:t>
            </a:r>
            <a:r>
              <a:rPr lang="en-US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Each subsequent step takes as </a:t>
            </a:r>
            <a:r>
              <a:rPr lang="en-US" b="1" dirty="0"/>
              <a:t>input</a:t>
            </a:r>
            <a:r>
              <a:rPr lang="en-US" dirty="0"/>
              <a:t> the result of the previous step and transforms it into another </a:t>
            </a:r>
            <a:r>
              <a:rPr lang="en-US" b="1" dirty="0"/>
              <a:t>result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</a:t>
            </a:r>
            <a:r>
              <a:rPr lang="en-US" b="1" dirty="0"/>
              <a:t>the power of functional programming</a:t>
            </a:r>
            <a:r>
              <a:rPr lang="en-US" dirty="0"/>
              <a:t>: to use a </a:t>
            </a:r>
            <a:r>
              <a:rPr lang="en-US" b="1" dirty="0"/>
              <a:t>composition of functions</a:t>
            </a:r>
            <a:r>
              <a:rPr lang="en-US" dirty="0"/>
              <a:t> to process certain data and obtain certain results.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</a:t>
            </a:r>
            <a:r>
              <a:rPr lang="en-US" b="1" dirty="0"/>
              <a:t>functional style</a:t>
            </a:r>
            <a:r>
              <a:rPr lang="en-US" dirty="0"/>
              <a:t> of writing expressions to build or compute something is very common in modern programming and can be seen in many programming languages, frameworks and libraries.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Now, let's see the equivalent </a:t>
            </a:r>
            <a:r>
              <a:rPr lang="en-US" b="1" dirty="0"/>
              <a:t>imperative style</a:t>
            </a:r>
            <a:r>
              <a:rPr lang="en-US" b="0" dirty="0"/>
              <a:t> </a:t>
            </a:r>
            <a:r>
              <a:rPr lang="en-US" dirty="0"/>
              <a:t>for the same program, again in C#.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This is a piece of code, written in a </a:t>
            </a:r>
            <a:r>
              <a:rPr lang="en-US" b="1" dirty="0"/>
              <a:t>structured programming </a:t>
            </a:r>
            <a:r>
              <a:rPr lang="en-US" b="0" dirty="0"/>
              <a:t>style, or a </a:t>
            </a:r>
            <a:r>
              <a:rPr lang="en-US" b="1" dirty="0"/>
              <a:t>procedural style</a:t>
            </a:r>
            <a:r>
              <a:rPr lang="en-US" b="0" dirty="0"/>
              <a:t>.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consists of </a:t>
            </a:r>
            <a:r>
              <a:rPr lang="en-US" b="1" dirty="0"/>
              <a:t>sequence of commands </a:t>
            </a:r>
            <a:r>
              <a:rPr lang="en-US" dirty="0"/>
              <a:t>and each command takes its input from a variable, calculates a new result and stores it in a variable.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This is the </a:t>
            </a:r>
            <a:r>
              <a:rPr lang="en-US" b="1" dirty="0"/>
              <a:t>first command</a:t>
            </a:r>
            <a:r>
              <a:rPr lang="en-US" dirty="0"/>
              <a:t>: reading the input text.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br>
              <a:rPr lang="en-US" dirty="0"/>
            </a:br>
            <a:r>
              <a:rPr lang="en-US" dirty="0"/>
              <a:t>The </a:t>
            </a:r>
            <a:r>
              <a:rPr lang="en-US" b="1" dirty="0"/>
              <a:t>next command splits</a:t>
            </a:r>
            <a:r>
              <a:rPr lang="en-US" dirty="0"/>
              <a:t> the input text into space-separated elements.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The </a:t>
            </a:r>
            <a:r>
              <a:rPr lang="en-US" b="1" dirty="0"/>
              <a:t>next command converts</a:t>
            </a:r>
            <a:r>
              <a:rPr lang="en-US" dirty="0"/>
              <a:t> the sequence of input numbers </a:t>
            </a:r>
            <a:r>
              <a:rPr lang="en-US" b="1" dirty="0"/>
              <a:t>from text to integers</a:t>
            </a:r>
            <a:r>
              <a:rPr lang="en-US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The </a:t>
            </a:r>
            <a:r>
              <a:rPr lang="en-US" b="1" dirty="0"/>
              <a:t>next command </a:t>
            </a:r>
            <a:r>
              <a:rPr lang="en-US" dirty="0"/>
              <a:t>finds the </a:t>
            </a:r>
            <a:r>
              <a:rPr lang="en-US" b="1" dirty="0"/>
              <a:t>maximal number </a:t>
            </a:r>
            <a:r>
              <a:rPr lang="en-US" dirty="0"/>
              <a:t>from the integers.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</a:t>
            </a:r>
            <a:r>
              <a:rPr lang="en-US" b="1" dirty="0"/>
              <a:t>last command </a:t>
            </a:r>
            <a:r>
              <a:rPr lang="en-US" dirty="0"/>
              <a:t>prints the result.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imperative style solution is very clear.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consists of </a:t>
            </a:r>
            <a:r>
              <a:rPr lang="en-US" b="1" dirty="0"/>
              <a:t>very simple sequence of steps</a:t>
            </a:r>
            <a:r>
              <a:rPr lang="en-US" dirty="0"/>
              <a:t>, which execute one after another. It is easy to read and understand.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functional (or declarative) style </a:t>
            </a:r>
            <a:r>
              <a:rPr lang="en-US" dirty="0"/>
              <a:t>solution uses nested functions and is </a:t>
            </a:r>
            <a:r>
              <a:rPr lang="en-US" b="1" dirty="0"/>
              <a:t>more complex </a:t>
            </a:r>
            <a:r>
              <a:rPr lang="en-US" dirty="0"/>
              <a:t>to read and understand.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Some developers prefer the </a:t>
            </a:r>
            <a:r>
              <a:rPr lang="en-US" b="1" dirty="0"/>
              <a:t>functional style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Others prefer the </a:t>
            </a:r>
            <a:r>
              <a:rPr lang="en-US" b="1" dirty="0"/>
              <a:t>procedural style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Developers need to know both styles well and choose the best for their current task.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633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many </a:t>
            </a:r>
            <a:r>
              <a:rPr lang="en-US" b="1" dirty="0"/>
              <a:t>functional programming languages and languages</a:t>
            </a:r>
            <a:r>
              <a:rPr lang="en-US" b="0" dirty="0"/>
              <a:t> that incorporate </a:t>
            </a:r>
            <a:r>
              <a:rPr lang="en-US" b="1" dirty="0"/>
              <a:t>functional paradigms </a:t>
            </a:r>
            <a:r>
              <a:rPr lang="en-US" dirty="0"/>
              <a:t>into modern software development.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Most modern languages are not functional, but support </a:t>
            </a:r>
            <a:r>
              <a:rPr lang="en-US" b="1" dirty="0"/>
              <a:t>concepts for functional programming</a:t>
            </a:r>
            <a:r>
              <a:rPr lang="en-US" dirty="0"/>
              <a:t>.</a:t>
            </a:r>
          </a:p>
          <a:p>
            <a:r>
              <a:rPr lang="en-US" b="1" dirty="0"/>
              <a:t>Purely functional languages </a:t>
            </a:r>
            <a:r>
              <a:rPr lang="en-US" dirty="0"/>
              <a:t>are </a:t>
            </a:r>
            <a:r>
              <a:rPr lang="en-US" b="1" dirty="0"/>
              <a:t>unpractical </a:t>
            </a:r>
            <a:r>
              <a:rPr lang="en-US" dirty="0"/>
              <a:t>and rarely used, because it is more complicated to program without maintaining a state.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Purely functional developers need to </a:t>
            </a:r>
            <a:r>
              <a:rPr lang="en-US" b="1" dirty="0"/>
              <a:t>switch their thinking style </a:t>
            </a:r>
            <a:r>
              <a:rPr lang="en-US" dirty="0"/>
              <a:t>from the traditional "</a:t>
            </a:r>
            <a:r>
              <a:rPr lang="en-US" b="1" i="1" dirty="0"/>
              <a:t>algorithmic thinking</a:t>
            </a:r>
            <a:r>
              <a:rPr lang="en-US" dirty="0"/>
              <a:t>" to "</a:t>
            </a:r>
            <a:r>
              <a:rPr lang="en-US" b="1" i="1" dirty="0"/>
              <a:t>functional thinking</a:t>
            </a:r>
            <a:r>
              <a:rPr lang="en-US" dirty="0"/>
              <a:t>".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program in the purely functional languages is a </a:t>
            </a:r>
            <a:r>
              <a:rPr lang="en-US" b="1" dirty="0"/>
              <a:t>pure function</a:t>
            </a:r>
            <a:r>
              <a:rPr lang="en-US" dirty="0"/>
              <a:t> (which calls other pure functions) without side effects.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 example of purely functional language is </a:t>
            </a:r>
            <a:r>
              <a:rPr lang="en-US" b="1" dirty="0"/>
              <a:t>Haskell</a:t>
            </a:r>
            <a:r>
              <a:rPr lang="en-US" b="0" dirty="0"/>
              <a:t>, which is not widely used in practice,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but it has a great value in learning the functional programming paradigms.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Impure functional languages </a:t>
            </a:r>
            <a:r>
              <a:rPr lang="en-US" b="0" dirty="0"/>
              <a:t>are used more often because they allow exceptions from the concept of "pure functions" and simplify the work of developers.</a:t>
            </a:r>
          </a:p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These languages emphasize the </a:t>
            </a:r>
            <a:r>
              <a:rPr lang="en-US" b="1" dirty="0"/>
              <a:t>functional style</a:t>
            </a:r>
            <a:r>
              <a:rPr lang="en-US" dirty="0"/>
              <a:t> but sometimes </a:t>
            </a:r>
            <a:r>
              <a:rPr lang="en-US" b="1" dirty="0"/>
              <a:t>allow side effects</a:t>
            </a:r>
            <a:r>
              <a:rPr lang="en-US" dirty="0"/>
              <a:t>.</a:t>
            </a:r>
          </a:p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An example of impure functional language is </a:t>
            </a:r>
            <a:r>
              <a:rPr lang="en-US" b="1" dirty="0"/>
              <a:t>Clojure</a:t>
            </a:r>
            <a:r>
              <a:rPr lang="en-US" b="0" dirty="0"/>
              <a:t>.</a:t>
            </a:r>
          </a:p>
          <a:p>
            <a:pPr marL="628650" lvl="1" indent="-1714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0" dirty="0"/>
              <a:t>It is not very popular in practical software development.</a:t>
            </a:r>
            <a:endParaRPr lang="en-US" b="1" dirty="0"/>
          </a:p>
          <a:p>
            <a:pPr>
              <a:spcBef>
                <a:spcPts val="1200"/>
              </a:spcBef>
            </a:pPr>
            <a:endParaRPr lang="en-US" b="1" dirty="0"/>
          </a:p>
          <a:p>
            <a:pPr>
              <a:spcBef>
                <a:spcPts val="1200"/>
              </a:spcBef>
            </a:pPr>
            <a:r>
              <a:rPr lang="en-US" b="1" dirty="0"/>
              <a:t>Multi-paradigm languages </a:t>
            </a:r>
            <a:r>
              <a:rPr lang="en-US" b="0" dirty="0"/>
              <a:t>combine the strengths of both the </a:t>
            </a:r>
            <a:r>
              <a:rPr lang="en-US" b="1" dirty="0"/>
              <a:t>functional </a:t>
            </a:r>
            <a:r>
              <a:rPr lang="en-US" b="0" dirty="0"/>
              <a:t>and the </a:t>
            </a:r>
            <a:r>
              <a:rPr lang="en-US" b="1" dirty="0"/>
              <a:t>algorithmic</a:t>
            </a:r>
            <a:r>
              <a:rPr lang="en-US" b="0" dirty="0"/>
              <a:t> (or </a:t>
            </a:r>
            <a:r>
              <a:rPr lang="en-US" b="1" dirty="0"/>
              <a:t>imperative</a:t>
            </a:r>
            <a:r>
              <a:rPr lang="en-US" b="0" dirty="0"/>
              <a:t>)</a:t>
            </a:r>
            <a:r>
              <a:rPr lang="en-US" b="1" dirty="0"/>
              <a:t> </a:t>
            </a:r>
            <a:r>
              <a:rPr lang="en-US" b="0" dirty="0"/>
              <a:t>world.</a:t>
            </a:r>
            <a:endParaRPr lang="en-US" b="1" dirty="0"/>
          </a:p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Most of today's widely used general-purpose programming languages are </a:t>
            </a:r>
            <a:r>
              <a:rPr lang="en-US" b="1" dirty="0"/>
              <a:t>multi-paradigm</a:t>
            </a:r>
            <a:r>
              <a:rPr lang="en-US" dirty="0"/>
              <a:t>.</a:t>
            </a:r>
          </a:p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They combine multiple programing paradigms: </a:t>
            </a:r>
            <a:r>
              <a:rPr lang="en-US" b="1" dirty="0"/>
              <a:t>functional</a:t>
            </a:r>
            <a:r>
              <a:rPr lang="en-US" b="0" dirty="0"/>
              <a:t> programming</a:t>
            </a:r>
            <a:r>
              <a:rPr lang="en-US" dirty="0"/>
              <a:t>, </a:t>
            </a:r>
            <a:r>
              <a:rPr lang="en-US" b="1" dirty="0"/>
              <a:t>declarative</a:t>
            </a:r>
            <a:r>
              <a:rPr lang="en-US" dirty="0"/>
              <a:t> programming, </a:t>
            </a:r>
            <a:r>
              <a:rPr lang="en-US" b="1" dirty="0"/>
              <a:t>structured</a:t>
            </a:r>
            <a:r>
              <a:rPr lang="bg-BG" b="1" dirty="0"/>
              <a:t> </a:t>
            </a:r>
            <a:r>
              <a:rPr lang="en-US" b="0" dirty="0"/>
              <a:t>programming</a:t>
            </a:r>
            <a:r>
              <a:rPr lang="en-US" dirty="0"/>
              <a:t>, </a:t>
            </a:r>
            <a:r>
              <a:rPr lang="en-US" b="1" dirty="0"/>
              <a:t>imperative </a:t>
            </a:r>
            <a:r>
              <a:rPr lang="en-US" dirty="0"/>
              <a:t>programming, </a:t>
            </a:r>
            <a:r>
              <a:rPr lang="en-US" b="1" dirty="0"/>
              <a:t>object-oriented</a:t>
            </a:r>
            <a:r>
              <a:rPr lang="bg-BG" b="1" dirty="0"/>
              <a:t> </a:t>
            </a:r>
            <a:r>
              <a:rPr lang="en-US" b="0" dirty="0"/>
              <a:t>programming</a:t>
            </a:r>
            <a:r>
              <a:rPr lang="en-US" dirty="0"/>
              <a:t>, </a:t>
            </a:r>
            <a:r>
              <a:rPr lang="en-US" b="1" dirty="0"/>
              <a:t>component-based </a:t>
            </a:r>
            <a:r>
              <a:rPr lang="en-US" dirty="0"/>
              <a:t>programming, </a:t>
            </a:r>
            <a:r>
              <a:rPr lang="en-US" b="1" dirty="0"/>
              <a:t>event-driven </a:t>
            </a:r>
            <a:r>
              <a:rPr lang="en-US" dirty="0"/>
              <a:t>programming,</a:t>
            </a:r>
            <a:r>
              <a:rPr lang="bg-BG" dirty="0"/>
              <a:t> </a:t>
            </a:r>
            <a:r>
              <a:rPr lang="en-US" b="1" dirty="0"/>
              <a:t>asynchronous</a:t>
            </a:r>
            <a:r>
              <a:rPr lang="en-US" dirty="0"/>
              <a:t> programming, and many others.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Examples of popular general-purpose multi-paradigm programming languages are:</a:t>
            </a:r>
          </a:p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JavaScript</a:t>
            </a:r>
            <a:r>
              <a:rPr lang="en-US" dirty="0"/>
              <a:t>, </a:t>
            </a:r>
            <a:r>
              <a:rPr lang="en-US" b="1" dirty="0"/>
              <a:t>C#</a:t>
            </a:r>
            <a:r>
              <a:rPr lang="en-US" dirty="0"/>
              <a:t>, </a:t>
            </a:r>
            <a:r>
              <a:rPr lang="en-US" b="1" dirty="0"/>
              <a:t>Python</a:t>
            </a:r>
            <a:r>
              <a:rPr lang="en-US" dirty="0"/>
              <a:t>, </a:t>
            </a:r>
            <a:r>
              <a:rPr lang="en-US" b="1" dirty="0"/>
              <a:t>Java</a:t>
            </a:r>
            <a:r>
              <a:rPr lang="en-US" b="0" dirty="0"/>
              <a:t>, PHP, C++, Go, Swift and TypeScript.</a:t>
            </a:r>
          </a:p>
          <a:p>
            <a:pPr marL="0" indent="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b="0" dirty="0"/>
              <a:t>All these languages combine multiple concepts and paradigms for structuring the program to simplify the work of developers and improve their efficiency and performance.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71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93C3D58-53AB-4EB2-A5E0-03CC10F620B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05481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59BFDF1-E7B0-48DC-A11B-0EB4EECF89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936918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817F90B-B0D9-4018-BB6C-8DBD4FD547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92906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language-reference/operators/lambda-expressions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72#0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delegates/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func-2?view=net-5.0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action-1?view=net-5.0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72#1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predicate-1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docs.microsoft.com/en-us/dotnet/api/system.predicate-1?view=net-6.0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judge.softuni.org/Contests/Practice/Index/1472#2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1472#3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72#4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1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26.png"/><Relationship Id="rId21" Type="http://schemas.openxmlformats.org/officeDocument/2006/relationships/image" Target="../media/image35.png"/><Relationship Id="rId7" Type="http://schemas.openxmlformats.org/officeDocument/2006/relationships/image" Target="../media/image28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3.png"/><Relationship Id="rId25" Type="http://schemas.openxmlformats.org/officeDocument/2006/relationships/image" Target="../media/image37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0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27.png"/><Relationship Id="rId15" Type="http://schemas.openxmlformats.org/officeDocument/2006/relationships/image" Target="../media/image32.jpeg"/><Relationship Id="rId23" Type="http://schemas.openxmlformats.org/officeDocument/2006/relationships/image" Target="../media/image36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4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29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hyperlink" Target="https://virtualracingschool.com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182" y="1286110"/>
            <a:ext cx="11083636" cy="747890"/>
          </a:xfrm>
        </p:spPr>
        <p:txBody>
          <a:bodyPr>
            <a:normAutofit/>
          </a:bodyPr>
          <a:lstStyle/>
          <a:p>
            <a:r>
              <a:rPr lang="en-US" sz="3800" dirty="0"/>
              <a:t>Lambda Expressions, Functions, Actions and Delegate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Functional Programming in C#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817" y="2391933"/>
            <a:ext cx="1796367" cy="243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38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3BAEF0-FDF8-4471-B46C-AD2CE36E1F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C2961-4B0B-48B3-B120-2CC7A04403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Purely functional languages </a:t>
            </a:r>
            <a:r>
              <a:rPr lang="en-US" dirty="0"/>
              <a:t>are </a:t>
            </a:r>
            <a:r>
              <a:rPr lang="en-US" b="1" dirty="0"/>
              <a:t>unpractical </a:t>
            </a:r>
            <a:r>
              <a:rPr lang="en-US" dirty="0"/>
              <a:t>and rarely used</a:t>
            </a:r>
          </a:p>
          <a:p>
            <a:pPr lvl="1"/>
            <a:r>
              <a:rPr lang="en-US" dirty="0"/>
              <a:t>The program is </a:t>
            </a:r>
            <a:r>
              <a:rPr lang="en-US" b="1" dirty="0"/>
              <a:t>pure function</a:t>
            </a:r>
            <a:r>
              <a:rPr lang="en-US" dirty="0"/>
              <a:t> without side effects, e.g. </a:t>
            </a:r>
            <a:r>
              <a:rPr lang="en-US" b="1" dirty="0"/>
              <a:t>Haskell</a:t>
            </a: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bg1"/>
                </a:solidFill>
              </a:rPr>
              <a:t>Impure functional languages</a:t>
            </a:r>
          </a:p>
          <a:p>
            <a:pPr lvl="1"/>
            <a:r>
              <a:rPr lang="en-US" dirty="0"/>
              <a:t>Emphasize functional style, but allow side effects, e.g. </a:t>
            </a:r>
            <a:r>
              <a:rPr lang="en-US" b="1" dirty="0"/>
              <a:t>Clojure</a:t>
            </a: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bg1"/>
                </a:solidFill>
              </a:rPr>
              <a:t>Multi-paradigm languages</a:t>
            </a:r>
          </a:p>
          <a:p>
            <a:pPr lvl="1"/>
            <a:r>
              <a:rPr lang="en-US" dirty="0"/>
              <a:t>Combine multiple programing paradigms:</a:t>
            </a:r>
            <a:br>
              <a:rPr lang="en-US" dirty="0"/>
            </a:br>
            <a:r>
              <a:rPr lang="en-US" b="1" dirty="0"/>
              <a:t>functional</a:t>
            </a:r>
            <a:r>
              <a:rPr lang="en-US" dirty="0"/>
              <a:t>, </a:t>
            </a:r>
            <a:r>
              <a:rPr lang="en-US" b="1" dirty="0"/>
              <a:t>structured</a:t>
            </a:r>
            <a:r>
              <a:rPr lang="en-US" dirty="0"/>
              <a:t>, </a:t>
            </a:r>
            <a:r>
              <a:rPr lang="en-US" b="1" dirty="0"/>
              <a:t>object-oriented</a:t>
            </a:r>
            <a:r>
              <a:rPr lang="en-US" dirty="0"/>
              <a:t>, …</a:t>
            </a:r>
          </a:p>
          <a:p>
            <a:pPr lvl="1"/>
            <a:r>
              <a:rPr lang="en-US" dirty="0"/>
              <a:t>Examples: </a:t>
            </a:r>
            <a:r>
              <a:rPr lang="en-US" b="1" dirty="0"/>
              <a:t>JavaScript</a:t>
            </a:r>
            <a:r>
              <a:rPr lang="en-US" dirty="0"/>
              <a:t>, </a:t>
            </a:r>
            <a:r>
              <a:rPr lang="en-US" b="1" dirty="0"/>
              <a:t>C#</a:t>
            </a:r>
            <a:r>
              <a:rPr lang="en-US" dirty="0"/>
              <a:t>, </a:t>
            </a:r>
            <a:r>
              <a:rPr lang="en-US" b="1" dirty="0"/>
              <a:t>Python</a:t>
            </a:r>
            <a:r>
              <a:rPr lang="en-US" dirty="0"/>
              <a:t>, </a:t>
            </a:r>
            <a:r>
              <a:rPr lang="en-US" b="1" dirty="0"/>
              <a:t>Java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3F8E76-C8DF-4ECF-9247-C14091EBB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121434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914400"/>
            <a:ext cx="1981200" cy="3302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48EA39B-A5FF-4201-AD38-B72DCE6C218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Lambda Expressions in C#</a:t>
            </a:r>
            <a:endParaRPr lang="bg-BG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9BF0E5A3-CD97-4B07-9E12-9071866DA27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Implicit / Explicit Lambda Expressions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7868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6560" y="1121144"/>
            <a:ext cx="10049240" cy="527604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Lambda expressions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are anonymous functions containing expressions and statements</a:t>
            </a:r>
          </a:p>
          <a:p>
            <a:r>
              <a:rPr lang="en-US" dirty="0"/>
              <a:t>Lambda syntax in C#</a:t>
            </a:r>
            <a:endParaRPr lang="bg-BG" dirty="0"/>
          </a:p>
          <a:p>
            <a:pPr>
              <a:lnSpc>
                <a:spcPct val="100000"/>
              </a:lnSpc>
              <a:spcAft>
                <a:spcPts val="1800"/>
              </a:spcAft>
            </a:pPr>
            <a:endParaRPr lang="en-US" dirty="0"/>
          </a:p>
          <a:p>
            <a:pPr lvl="1"/>
            <a:r>
              <a:rPr lang="en-US" dirty="0"/>
              <a:t>Use the lambda operator "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=&gt;</a:t>
            </a:r>
            <a:r>
              <a:rPr lang="en-US" dirty="0">
                <a:latin typeface="Consolas" pitchFamily="49" charset="0"/>
              </a:rPr>
              <a:t>"</a:t>
            </a:r>
            <a:r>
              <a:rPr lang="en-US" dirty="0"/>
              <a:t> (</a:t>
            </a:r>
            <a:r>
              <a:rPr lang="en-US" sz="3200" b="1" dirty="0">
                <a:solidFill>
                  <a:schemeClr val="bg1"/>
                </a:solidFill>
              </a:rPr>
              <a:t>goes to</a:t>
            </a:r>
            <a:r>
              <a:rPr lang="en-US" sz="3200" dirty="0"/>
              <a:t>)</a:t>
            </a:r>
          </a:p>
          <a:p>
            <a:pPr lvl="1"/>
            <a:r>
              <a:rPr lang="en-US" dirty="0"/>
              <a:t>Parameters can be enclosed in parentheses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dirty="0"/>
              <a:t>The body holds the expression or statement  </a:t>
            </a:r>
            <a:br>
              <a:rPr lang="bg-BG" dirty="0"/>
            </a:br>
            <a:r>
              <a:rPr lang="en-US" dirty="0"/>
              <a:t>and can be</a:t>
            </a:r>
            <a:r>
              <a:rPr lang="bg-BG" dirty="0"/>
              <a:t> </a:t>
            </a:r>
            <a:r>
              <a:rPr lang="en-US" dirty="0"/>
              <a:t>enclosed in braces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{}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 in C# (1)</a:t>
            </a:r>
            <a:endParaRPr lang="bg-BG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2721000" y="3135279"/>
            <a:ext cx="684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(</a:t>
            </a:r>
            <a:r>
              <a:rPr lang="en-US" sz="2400" noProof="1">
                <a:solidFill>
                  <a:schemeClr val="bg1"/>
                </a:solidFill>
              </a:rPr>
              <a:t>parameters</a:t>
            </a:r>
            <a:r>
              <a:rPr lang="en-US" sz="2400" noProof="1"/>
              <a:t>)</a:t>
            </a:r>
            <a:r>
              <a:rPr lang="en-US" sz="2400" noProof="1">
                <a:solidFill>
                  <a:schemeClr val="bg1"/>
                </a:solidFill>
              </a:rPr>
              <a:t> =&gt; </a:t>
            </a:r>
            <a:r>
              <a:rPr lang="en-US" sz="2400" noProof="1"/>
              <a:t>{</a:t>
            </a:r>
            <a:r>
              <a:rPr lang="en-US" sz="2400" noProof="1">
                <a:solidFill>
                  <a:schemeClr val="bg1"/>
                </a:solidFill>
              </a:rPr>
              <a:t>body</a:t>
            </a:r>
            <a:r>
              <a:rPr lang="en-US" sz="2400" noProof="1"/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5580D17-E028-4EB8-AA4E-DCAA8AEA2B0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9730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1" grpId="0" uiExpand="1" build="p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Implicit lambda expression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r>
              <a:rPr lang="en-US" dirty="0"/>
              <a:t>Explicit lambda expression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r>
              <a:rPr lang="en-US" dirty="0"/>
              <a:t>Zero parameters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r>
              <a:rPr lang="en-US" dirty="0"/>
              <a:t>Multiple parameters 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 in C# (2)</a:t>
            </a:r>
            <a:endParaRPr lang="bg-BG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62001" y="1894235"/>
            <a:ext cx="862023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msg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msg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62001" y="3289235"/>
            <a:ext cx="8620237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(String msg)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Console.WriteLine(msg);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2001" y="4631832"/>
            <a:ext cx="6867637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Console.WriteLine("hi");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2000" y="5944235"/>
            <a:ext cx="8620235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 x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 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return x + y;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38DEB595-67A5-46CF-9E3D-E0AA24251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3693" y="4639235"/>
            <a:ext cx="35052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MyMethod();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FEA2461-21CA-45E1-BE72-7D58CE2D9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8146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35246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Read integers from the console</a:t>
            </a:r>
          </a:p>
          <a:p>
            <a:r>
              <a:rPr lang="en-US" dirty="0"/>
              <a:t>Print the </a:t>
            </a:r>
            <a:r>
              <a:rPr lang="en-US" b="1" dirty="0">
                <a:solidFill>
                  <a:schemeClr val="bg1"/>
                </a:solidFill>
              </a:rPr>
              <a:t>even numbers</a:t>
            </a:r>
            <a:r>
              <a:rPr lang="en-US" dirty="0"/>
              <a:t>, sorted in ascending order</a:t>
            </a:r>
          </a:p>
          <a:p>
            <a:r>
              <a:rPr lang="en-US" dirty="0"/>
              <a:t>Use two</a:t>
            </a:r>
            <a:r>
              <a:rPr lang="en-US" b="1" dirty="0">
                <a:solidFill>
                  <a:schemeClr val="bg1"/>
                </a:solidFill>
              </a:rPr>
              <a:t> lambda expressions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en-GB" dirty="0"/>
              <a:t>Examples: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Sort</a:t>
            </a:r>
            <a:r>
              <a:rPr lang="bg-BG" dirty="0"/>
              <a:t> </a:t>
            </a:r>
            <a:r>
              <a:rPr lang="en-US" dirty="0"/>
              <a:t>Even Numbers 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921000" y="3917590"/>
            <a:ext cx="6019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latin typeface="Consolas" panose="020B0609020204030204" pitchFamily="49" charset="0"/>
              </a:rPr>
              <a:t>4, 2, 1, 3, 5, 7, 1, 4, 2, 12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890299" y="3917590"/>
            <a:ext cx="304868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latin typeface="Consolas" panose="020B0609020204030204" pitchFamily="49" charset="0"/>
              </a:rPr>
              <a:t>2, 2, 4, 4, 12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7A1F6AD-3140-4C43-BDD4-98961CA95705}"/>
              </a:ext>
            </a:extLst>
          </p:cNvPr>
          <p:cNvSpPr/>
          <p:nvPr/>
        </p:nvSpPr>
        <p:spPr bwMode="auto">
          <a:xfrm>
            <a:off x="7167899" y="3988700"/>
            <a:ext cx="4953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230AB4-CE7A-4FC7-A992-BAB241363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000" y="4792633"/>
            <a:ext cx="6019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latin typeface="Consolas" panose="020B0609020204030204" pitchFamily="49" charset="0"/>
              </a:rPr>
              <a:t>1, 3, 3, 4, 5, 6, 10, 9, 8, 2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76429A-79FB-4212-A7E8-01CCA1539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0299" y="4792633"/>
            <a:ext cx="304868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latin typeface="Consolas" panose="020B0609020204030204" pitchFamily="49" charset="0"/>
              </a:rPr>
              <a:t>2, 4, 6, 8, 10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143EECA7-F493-4666-A818-9B89AA7D6BFD}"/>
              </a:ext>
            </a:extLst>
          </p:cNvPr>
          <p:cNvSpPr/>
          <p:nvPr/>
        </p:nvSpPr>
        <p:spPr bwMode="auto">
          <a:xfrm>
            <a:off x="7167899" y="4863743"/>
            <a:ext cx="4953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3BFD9A-52F9-4388-88FB-3771D8A9F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000" y="5667676"/>
            <a:ext cx="6019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latin typeface="Consolas" panose="020B0609020204030204" pitchFamily="49" charset="0"/>
              </a:rPr>
              <a:t>1, 3, 4, 13, 10, 23, 45, 5, 1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1E1439-F93A-43D0-8D8D-877AC7D01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0299" y="5667676"/>
            <a:ext cx="304868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latin typeface="Consolas" panose="020B0609020204030204" pitchFamily="49" charset="0"/>
              </a:rPr>
              <a:t>4, 10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40698BB7-BD62-49AB-9CE0-0E1B8998F160}"/>
              </a:ext>
            </a:extLst>
          </p:cNvPr>
          <p:cNvSpPr/>
          <p:nvPr/>
        </p:nvSpPr>
        <p:spPr bwMode="auto">
          <a:xfrm>
            <a:off x="7167899" y="5738786"/>
            <a:ext cx="4953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499580-FD6A-4619-8F33-680F1D96245B}"/>
              </a:ext>
            </a:extLst>
          </p:cNvPr>
          <p:cNvSpPr txBox="1"/>
          <p:nvPr/>
        </p:nvSpPr>
        <p:spPr>
          <a:xfrm>
            <a:off x="1588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https://judge.softuni.org/Contests/Practice/Index/1472#0</a:t>
            </a:r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8589DBA3-096C-4FB5-850F-3AA146AF7A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851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2" grpId="0" animBg="1"/>
      <p:bldP spid="3" grpId="0" animBg="1"/>
      <p:bldP spid="9" grpId="0" animBg="1"/>
      <p:bldP spid="10" grpId="0" animBg="1"/>
      <p:bldP spid="13" grpId="0" animBg="1"/>
      <p:bldP spid="19" grpId="0" animBg="1"/>
      <p:bldP spid="20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Sort</a:t>
            </a:r>
            <a:r>
              <a:rPr lang="bg-BG" dirty="0"/>
              <a:t> </a:t>
            </a:r>
            <a:r>
              <a:rPr lang="en-US" dirty="0"/>
              <a:t>Even Numbers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08500" y="1764000"/>
            <a:ext cx="10575000" cy="42692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int[] numbers = Console.ReadLine()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	.Split(new string[] { ", " },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		StringSplitOptions.RemoveEmptyEntries)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       </a:t>
            </a:r>
            <a:r>
              <a:rPr lang="en-US" sz="2800" dirty="0">
                <a:solidFill>
                  <a:schemeClr val="tx1"/>
                </a:solidFill>
              </a:rPr>
              <a:t>	.Select(</a:t>
            </a:r>
            <a:r>
              <a:rPr lang="en-US" sz="2800" dirty="0">
                <a:solidFill>
                  <a:schemeClr val="bg1"/>
                </a:solidFill>
              </a:rPr>
              <a:t>n =&gt; int.Parse(n)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     	.Where(</a:t>
            </a:r>
            <a:r>
              <a:rPr lang="en-US" sz="2800" dirty="0">
                <a:solidFill>
                  <a:schemeClr val="bg1"/>
                </a:solidFill>
              </a:rPr>
              <a:t>n =&gt; n % 2 </a:t>
            </a:r>
            <a:r>
              <a:rPr lang="bg-BG" sz="2800" dirty="0">
                <a:solidFill>
                  <a:schemeClr val="bg1"/>
                </a:solidFill>
              </a:rPr>
              <a:t>=</a:t>
            </a:r>
            <a:r>
              <a:rPr lang="en-US" sz="2800" dirty="0">
                <a:solidFill>
                  <a:schemeClr val="bg1"/>
                </a:solidFill>
              </a:rPr>
              <a:t>= 0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     	.OrderBy(</a:t>
            </a:r>
            <a:r>
              <a:rPr lang="en-US" sz="2800" dirty="0">
                <a:solidFill>
                  <a:schemeClr val="bg1"/>
                </a:solidFill>
              </a:rPr>
              <a:t>n =&gt; n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     	.ToArray();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string result = string.Join(", ", numbers);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Console.WriteLine(result);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5C7461D-EA20-4A05-A636-200A5ADE0A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3C20A0-F34E-4C11-98DD-44B858527164}"/>
              </a:ext>
            </a:extLst>
          </p:cNvPr>
          <p:cNvSpPr/>
          <p:nvPr/>
        </p:nvSpPr>
        <p:spPr>
          <a:xfrm>
            <a:off x="4732485" y="990600"/>
            <a:ext cx="2727030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900" b="1" dirty="0">
                <a:ln w="0"/>
                <a:solidFill>
                  <a:schemeClr val="bg2"/>
                </a:solidFill>
              </a:rPr>
              <a:t>=&gt;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34A9DB13-ECEB-4C08-8C37-B427D010664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noProof="1"/>
              <a:t>Func</a:t>
            </a:r>
            <a:r>
              <a:rPr lang="en-US" dirty="0"/>
              <a:t>&lt;T, </a:t>
            </a:r>
            <a:r>
              <a:rPr lang="en-US" noProof="1"/>
              <a:t>TResult</a:t>
            </a:r>
            <a:r>
              <a:rPr lang="en-US" dirty="0"/>
              <a:t>&gt;, Action&lt;T&gt;, Predicate&lt;T&gt;</a:t>
            </a:r>
            <a:endParaRPr lang="bg-BG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5386721-3301-4B0B-A12D-63C762DB726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471001" y="4704825"/>
            <a:ext cx="11250000" cy="768084"/>
          </a:xfrm>
        </p:spPr>
        <p:txBody>
          <a:bodyPr/>
          <a:lstStyle/>
          <a:p>
            <a:r>
              <a:rPr lang="en-US" sz="5000" dirty="0"/>
              <a:t>Delegates, Functions, Actions, Predicates</a:t>
            </a:r>
          </a:p>
        </p:txBody>
      </p:sp>
    </p:spTree>
    <p:extLst>
      <p:ext uri="{BB962C8B-B14F-4D97-AF65-F5344CB8AC3E}">
        <p14:creationId xmlns:p14="http://schemas.microsoft.com/office/powerpoint/2010/main" val="143049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4EAC3E-BBD9-40B7-AA54-DF46A1FB26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8999"/>
            <a:ext cx="11818096" cy="545589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delegate</a:t>
            </a:r>
            <a:r>
              <a:rPr lang="en-US" dirty="0"/>
              <a:t> in C# is a data type that </a:t>
            </a:r>
            <a:r>
              <a:rPr lang="en-US" b="1" dirty="0"/>
              <a:t>holds a method </a:t>
            </a:r>
            <a:r>
              <a:rPr lang="en-US" dirty="0"/>
              <a:t>with a certain parameter list and return type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Used to pass </a:t>
            </a:r>
            <a:r>
              <a:rPr lang="en-US" b="1" dirty="0">
                <a:solidFill>
                  <a:schemeClr val="bg1"/>
                </a:solidFill>
              </a:rPr>
              <a:t>methods as arguments </a:t>
            </a:r>
            <a:r>
              <a:rPr lang="en-US" dirty="0"/>
              <a:t>to other methods</a:t>
            </a:r>
          </a:p>
          <a:p>
            <a:pPr>
              <a:lnSpc>
                <a:spcPct val="100000"/>
              </a:lnSpc>
            </a:pPr>
            <a:r>
              <a:rPr lang="en-US" dirty="0"/>
              <a:t>Can be used to define </a:t>
            </a:r>
            <a:r>
              <a:rPr lang="en-US" b="1" dirty="0"/>
              <a:t>callback methods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6A2B50-3345-4148-A2D8-2A9416168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Delegates</a:t>
            </a:r>
            <a:endParaRPr lang="bg-BG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B41E6C9-067C-4F74-B2B1-D62148909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1" y="3866396"/>
            <a:ext cx="10553999" cy="26477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delegate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 int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Combine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 x,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 y);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Combine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multiply = (x, y) =&gt; x * y;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Combine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add = (x, y) =&gt; x + y;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int mult = multiply(3, 5); </a:t>
            </a:r>
            <a:r>
              <a:rPr lang="en-US" sz="30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15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int sum = add(3, 5);       </a:t>
            </a:r>
            <a:r>
              <a:rPr lang="en-US" sz="30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8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17ABB2C-DC35-4096-A186-ED00B60B65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8426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Initialization of a function  </a:t>
            </a: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 marL="0" indent="0">
              <a:lnSpc>
                <a:spcPct val="100000"/>
              </a:lnSpc>
              <a:spcAft>
                <a:spcPts val="1800"/>
              </a:spcAft>
              <a:buNone/>
            </a:pPr>
            <a:endParaRPr lang="en-US" sz="3000" dirty="0"/>
          </a:p>
          <a:p>
            <a:r>
              <a:rPr lang="en-US" sz="3000" dirty="0"/>
              <a:t>Input and output type can be </a:t>
            </a:r>
            <a:r>
              <a:rPr lang="en-US" sz="3000" b="1" dirty="0">
                <a:solidFill>
                  <a:schemeClr val="bg1"/>
                </a:solidFill>
              </a:rPr>
              <a:t>different types</a:t>
            </a:r>
          </a:p>
          <a:p>
            <a:r>
              <a:rPr lang="en-US" sz="3000" dirty="0"/>
              <a:t>Input and output type </a:t>
            </a:r>
            <a:r>
              <a:rPr lang="en-US" sz="3000" b="1" dirty="0">
                <a:solidFill>
                  <a:schemeClr val="bg1"/>
                </a:solidFill>
              </a:rPr>
              <a:t>must be from the declared type</a:t>
            </a:r>
          </a:p>
          <a:p>
            <a:pPr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Func&lt;…&gt;</a:t>
            </a:r>
            <a:r>
              <a:rPr lang="en-US" sz="3000" dirty="0"/>
              <a:t> delegate uses type parameters to define the number and types of input parameters and returns the type of the delegate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Delegates: Func&lt;T, </a:t>
            </a:r>
            <a:r>
              <a:rPr lang="en-US" dirty="0" err="1"/>
              <a:t>TResult</a:t>
            </a:r>
            <a:r>
              <a:rPr lang="en-US" dirty="0"/>
              <a:t>&gt;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311066" y="2815287"/>
            <a:ext cx="10100934" cy="5770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Func&lt;</a:t>
            </a:r>
            <a:r>
              <a:rPr lang="sv-SE" sz="3000" b="1" noProof="1">
                <a:latin typeface="Consolas" pitchFamily="49" charset="0"/>
                <a:cs typeface="Consolas" pitchFamily="49" charset="0"/>
              </a:rPr>
              <a:t>int, string</a:t>
            </a:r>
            <a:r>
              <a:rPr lang="sv-SE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sv-SE" sz="3000" b="1" noProof="1">
                <a:latin typeface="Consolas" pitchFamily="49" charset="0"/>
                <a:cs typeface="Consolas" pitchFamily="49" charset="0"/>
              </a:rPr>
              <a:t> func = n =&gt; n.ToString();</a:t>
            </a:r>
            <a:endParaRPr lang="en-US" sz="30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606000" y="2073178"/>
            <a:ext cx="1819491" cy="577081"/>
          </a:xfrm>
          <a:prstGeom prst="wedgeRoundRectCallout">
            <a:avLst>
              <a:gd name="adj1" fmla="val 64736"/>
              <a:gd name="adj2" fmla="val 599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Input type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3" name="Right Brace 2"/>
          <p:cNvSpPr/>
          <p:nvPr/>
        </p:nvSpPr>
        <p:spPr>
          <a:xfrm rot="16200000" flipV="1">
            <a:off x="8178230" y="674597"/>
            <a:ext cx="465640" cy="3733799"/>
          </a:xfrm>
          <a:prstGeom prst="rightBrace">
            <a:avLst>
              <a:gd name="adj1" fmla="val 62577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6503929" y="1568026"/>
            <a:ext cx="3811623" cy="635408"/>
          </a:xfrm>
          <a:prstGeom prst="wedgeRoundRectCallout">
            <a:avLst>
              <a:gd name="adj1" fmla="val -4516"/>
              <a:gd name="adj2" fmla="val 64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>
                <a:solidFill>
                  <a:srgbClr val="FFFFFF"/>
                </a:solidFill>
              </a:rPr>
              <a:t>Lambda expression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5605249" y="3526918"/>
            <a:ext cx="2804490" cy="577081"/>
          </a:xfrm>
          <a:prstGeom prst="wedgeRoundRectCallout">
            <a:avLst>
              <a:gd name="adj1" fmla="val -10930"/>
              <a:gd name="adj2" fmla="val -850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Input parameter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8686873" y="3521983"/>
            <a:ext cx="2911813" cy="577081"/>
          </a:xfrm>
          <a:prstGeom prst="wedgeRoundRectCallout">
            <a:avLst>
              <a:gd name="adj1" fmla="val -33982"/>
              <a:gd name="adj2" fmla="val -801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Return expression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2892000" y="2067471"/>
            <a:ext cx="2079142" cy="577081"/>
          </a:xfrm>
          <a:prstGeom prst="wedgeRoundRectCallout">
            <a:avLst>
              <a:gd name="adj1" fmla="val 29140"/>
              <a:gd name="adj2" fmla="val 971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Output type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4177192" y="3526919"/>
            <a:ext cx="1145692" cy="577081"/>
          </a:xfrm>
          <a:prstGeom prst="wedgeRoundRectCallout">
            <a:avLst>
              <a:gd name="adj1" fmla="val 54081"/>
              <a:gd name="adj2" fmla="val -950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>
                <a:solidFill>
                  <a:srgbClr val="FFFFFF"/>
                </a:solidFill>
              </a:rPr>
              <a:t>Name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D60B766D-02CC-4F28-B0A1-91ED08D114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74402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.NET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Action&lt;T&gt;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is a void method: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dirty="0"/>
          </a:p>
          <a:p>
            <a:r>
              <a:rPr lang="en-US" dirty="0"/>
              <a:t>Instead of writing the method we can do:</a:t>
            </a:r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Then we use it like that: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Delegates: Action&lt;T&gt;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2000" y="1997671"/>
            <a:ext cx="10245450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private void Print(string message)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Console.WriteLine(message);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3796413"/>
            <a:ext cx="10245450" cy="9764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Action&lt;string&gt;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 =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message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 Console.WriteLine(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message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2000" y="5536804"/>
            <a:ext cx="10245450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print("Peter"); 	 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Peter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print(5.ToString());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B4E1F4CE-A165-438F-AAE5-169B287B42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89931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4500" indent="-444500" defTabSz="895350">
              <a:buFontTx/>
              <a:buAutoNum type="arabicPeriod"/>
            </a:pPr>
            <a:r>
              <a:rPr lang="en-US" sz="3600" b="1" dirty="0"/>
              <a:t>Functional Programming</a:t>
            </a:r>
            <a:r>
              <a:rPr lang="en-US" sz="3600" dirty="0"/>
              <a:t>: Concepts</a:t>
            </a:r>
          </a:p>
          <a:p>
            <a:pPr marL="444500" indent="-444500" defTabSz="895350">
              <a:buFontTx/>
              <a:buAutoNum type="arabicPeriod"/>
            </a:pPr>
            <a:r>
              <a:rPr lang="en-US" sz="3600" b="1" dirty="0"/>
              <a:t>Lambda Expressions </a:t>
            </a:r>
            <a:r>
              <a:rPr lang="en-US" sz="3600" dirty="0"/>
              <a:t>in C#</a:t>
            </a:r>
          </a:p>
          <a:p>
            <a:pPr marL="444500" indent="-444500" defTabSz="895350">
              <a:buClr>
                <a:schemeClr val="tx1"/>
              </a:buClr>
              <a:buFontTx/>
              <a:buAutoNum type="arabicPeriod"/>
            </a:pPr>
            <a:r>
              <a:rPr lang="en-US" sz="3600" b="1" dirty="0"/>
              <a:t>Delegates, Functions, Actions, Predicates</a:t>
            </a:r>
            <a:endParaRPr lang="bg-BG" sz="3600" b="1" dirty="0"/>
          </a:p>
          <a:p>
            <a:pPr lvl="1" defTabSz="895350">
              <a:buClr>
                <a:schemeClr val="tx1"/>
              </a:buClr>
            </a:pPr>
            <a:r>
              <a:rPr lang="en-US" sz="3400" noProof="1"/>
              <a:t>Func&lt;T</a:t>
            </a:r>
            <a:r>
              <a:rPr lang="en-US" sz="3400" dirty="0"/>
              <a:t>, </a:t>
            </a:r>
            <a:r>
              <a:rPr lang="en-US" sz="3400" noProof="1"/>
              <a:t>TResult</a:t>
            </a:r>
            <a:r>
              <a:rPr lang="en-US" sz="3400" dirty="0"/>
              <a:t>&gt;, Action&lt;T&gt;, Predicate&lt;T&gt;</a:t>
            </a:r>
          </a:p>
          <a:p>
            <a:pPr marL="444500" lvl="0" indent="-444500" defTabSz="895350">
              <a:buClr>
                <a:srgbClr val="234465"/>
              </a:buClr>
              <a:buFontTx/>
              <a:buAutoNum type="arabicPeriod"/>
            </a:pPr>
            <a:r>
              <a:rPr lang="en-US" sz="3600" b="1" dirty="0">
                <a:solidFill>
                  <a:srgbClr val="234465"/>
                </a:solidFill>
              </a:rPr>
              <a:t>Higher-Order Functions</a:t>
            </a:r>
            <a:endParaRPr lang="en-US" sz="3600" b="1" dirty="0"/>
          </a:p>
          <a:p>
            <a:pPr lvl="1" defTabSz="895350"/>
            <a:r>
              <a:rPr lang="en-US" sz="3400" dirty="0"/>
              <a:t>Passing Functions to Methods</a:t>
            </a:r>
          </a:p>
          <a:p>
            <a:pPr lvl="1" defTabSz="895350"/>
            <a:r>
              <a:rPr lang="en-US" sz="3400" dirty="0"/>
              <a:t>Returning a Function from a Method</a:t>
            </a:r>
            <a:endParaRPr lang="bg-BG" sz="3400" dirty="0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7" name="Picture 6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28254238-6905-44D1-8F0E-E3C672900B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4660" y="1371601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1035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35246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Read numbers from the console</a:t>
            </a:r>
          </a:p>
          <a:p>
            <a:r>
              <a:rPr lang="en-US" dirty="0"/>
              <a:t>Use your own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 to parse</a:t>
            </a:r>
            <a:r>
              <a:rPr lang="en-US" dirty="0"/>
              <a:t> each element</a:t>
            </a:r>
          </a:p>
          <a:p>
            <a:r>
              <a:rPr lang="en-US" dirty="0"/>
              <a:t>Print the</a:t>
            </a:r>
            <a:r>
              <a:rPr lang="en-US" b="1" dirty="0">
                <a:solidFill>
                  <a:schemeClr val="bg1"/>
                </a:solidFill>
              </a:rPr>
              <a:t> count </a:t>
            </a:r>
            <a:r>
              <a:rPr lang="en-US" dirty="0"/>
              <a:t>of numbers</a:t>
            </a:r>
          </a:p>
          <a:p>
            <a:r>
              <a:rPr lang="en-US" dirty="0"/>
              <a:t>Print the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Numbers 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812103" y="3646485"/>
            <a:ext cx="948763" cy="11021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defTabSz="1218438" latinLnBrk="1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41</a:t>
            </a:r>
            <a:endParaRPr lang="sv-SE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51000" y="3947396"/>
            <a:ext cx="5987692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lnSpc>
                <a:spcPct val="105000"/>
              </a:lnSpc>
            </a:pPr>
            <a:r>
              <a:rPr lang="sv-SE" sz="2800" b="1" noProof="1">
                <a:latin typeface="Consolas" pitchFamily="49" charset="0"/>
                <a:cs typeface="Consolas" pitchFamily="49" charset="0"/>
              </a:rPr>
              <a:t>4, 2, 1, 3, 5, 7, 1, 4, 2, 12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81A824-6C39-46DF-98BF-9257E5C8D90C}"/>
              </a:ext>
            </a:extLst>
          </p:cNvPr>
          <p:cNvSpPr txBox="1"/>
          <p:nvPr/>
        </p:nvSpPr>
        <p:spPr>
          <a:xfrm>
            <a:off x="1588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https://judge.softuni.org/Contests/Practice/Index/1472#1</a:t>
            </a:r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956DEE0-9070-4A81-AFA7-606E4B2982F7}"/>
              </a:ext>
            </a:extLst>
          </p:cNvPr>
          <p:cNvSpPr/>
          <p:nvPr/>
        </p:nvSpPr>
        <p:spPr bwMode="auto">
          <a:xfrm>
            <a:off x="6977747" y="4072871"/>
            <a:ext cx="4953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9DE025-38F3-422A-A580-913A1072B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104" y="5079713"/>
            <a:ext cx="948763" cy="11021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8</a:t>
            </a:r>
          </a:p>
          <a:p>
            <a:pPr defTabSz="1218438" latinLnBrk="1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496</a:t>
            </a:r>
            <a:endParaRPr lang="sv-SE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33068A-7C03-4C34-9C15-C0CB04BDB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0" y="5320292"/>
            <a:ext cx="5987692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lnSpc>
                <a:spcPct val="105000"/>
              </a:lnSpc>
            </a:pPr>
            <a:r>
              <a:rPr lang="sv-SE" sz="2800" b="1" noProof="1">
                <a:latin typeface="Consolas" pitchFamily="49" charset="0"/>
                <a:cs typeface="Consolas" pitchFamily="49" charset="0"/>
              </a:rPr>
              <a:t>85, 47, 91, 32, 83, 75, 81, 2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82ED06C-5811-40B5-9145-0C0AC293F43A}"/>
              </a:ext>
            </a:extLst>
          </p:cNvPr>
          <p:cNvSpPr/>
          <p:nvPr/>
        </p:nvSpPr>
        <p:spPr bwMode="auto">
          <a:xfrm>
            <a:off x="6973947" y="5454289"/>
            <a:ext cx="4953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DEFA7709-5038-4298-A86B-CF9B5C314E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24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9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Numbers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146000" y="2304000"/>
            <a:ext cx="9900000" cy="33643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string input = Console.ReadLine();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bg1"/>
                </a:solidFill>
              </a:rPr>
              <a:t>Func&lt;string, int&gt;</a:t>
            </a:r>
            <a:r>
              <a:rPr lang="en-US" sz="2800" noProof="1">
                <a:solidFill>
                  <a:schemeClr val="tx1"/>
                </a:solidFill>
              </a:rPr>
              <a:t> parser = </a:t>
            </a:r>
            <a:r>
              <a:rPr lang="en-US" sz="2800" noProof="1">
                <a:solidFill>
                  <a:schemeClr val="bg1"/>
                </a:solidFill>
              </a:rPr>
              <a:t>n =&gt; int.Parse(n)</a:t>
            </a:r>
            <a:r>
              <a:rPr lang="en-US" sz="2800" noProof="1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int[] numbers = input.Split(new string[] {", "},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StringSplitOptions.RemoveEmptyEntries)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.Select(</a:t>
            </a:r>
            <a:r>
              <a:rPr lang="en-US" sz="2800" noProof="1">
                <a:solidFill>
                  <a:schemeClr val="bg1"/>
                </a:solidFill>
              </a:rPr>
              <a:t>parser</a:t>
            </a:r>
            <a:r>
              <a:rPr lang="en-US" sz="2800" noProof="1">
                <a:solidFill>
                  <a:schemeClr val="tx1"/>
                </a:solidFill>
              </a:rPr>
              <a:t>).ToArray();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Console.WriteLine(numbers.Length);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Console.WriteLine(numbers.Sum());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F86301B-E49D-4C1D-85A7-4537366AAE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796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.NET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Predicate&lt;T&gt;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is a Boolean method: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Delegates: Predicate&lt;T&gt;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72000" y="2032990"/>
            <a:ext cx="10689000" cy="36910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Predicate&lt;int&gt;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isNegative = x =&gt; x &lt; 0;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isNegative(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  </a:t>
            </a:r>
            <a:r>
              <a:rPr lang="en-US" sz="28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false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isNegative(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-5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 </a:t>
            </a:r>
            <a:r>
              <a:rPr lang="en-US" sz="28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accent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nums = new List&lt;int&gt; { 3, 5, -2, 10, 0, -3 };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negs = nums.FindAll(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isNegative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Console.WriteLine(string.Join(", ", negs)); </a:t>
            </a:r>
            <a:r>
              <a:rPr lang="en-US" sz="28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-2, -3 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B4E1F4CE-A165-438F-AAE5-169B287B42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21265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35246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/>
              <a:t>Read a text from the console</a:t>
            </a:r>
          </a:p>
          <a:p>
            <a:r>
              <a:rPr lang="en-US" sz="3200" dirty="0"/>
              <a:t>Filter only words, that </a:t>
            </a:r>
            <a:r>
              <a:rPr lang="en-US" sz="3200" b="1" dirty="0">
                <a:solidFill>
                  <a:schemeClr val="bg1"/>
                </a:solidFill>
              </a:rPr>
              <a:t>start </a:t>
            </a:r>
            <a:r>
              <a:rPr lang="en-US" sz="3200" dirty="0"/>
              <a:t>with</a:t>
            </a:r>
            <a:r>
              <a:rPr lang="en-US" sz="3200" b="1" dirty="0"/>
              <a:t> </a:t>
            </a:r>
            <a:r>
              <a:rPr lang="en-US" sz="3200" dirty="0"/>
              <a:t>a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capital </a:t>
            </a:r>
            <a:r>
              <a:rPr lang="en-US" sz="3200" dirty="0"/>
              <a:t>letter</a:t>
            </a:r>
          </a:p>
          <a:p>
            <a:r>
              <a:rPr lang="en-US" sz="3200" dirty="0"/>
              <a:t>Use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Predicate&lt;T&gt;</a:t>
            </a:r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3200" dirty="0"/>
              <a:t>Print each of the words on a new line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Uppercase Words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89808" y="3901850"/>
            <a:ext cx="5601511" cy="11021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The following example shows how to use Predicate</a:t>
            </a:r>
            <a:endParaRPr lang="sv-SE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360227" y="3886200"/>
            <a:ext cx="2057400" cy="11021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The</a:t>
            </a:r>
          </a:p>
          <a:p>
            <a:pPr defTabSz="1218438" latinLnBrk="1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Predicate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506EDE-5C57-47D4-B715-0F0C78F00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836" y="4222717"/>
            <a:ext cx="523875" cy="4381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7BBA531-46CC-40AE-8720-8495D15CE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0226" y="5407251"/>
            <a:ext cx="4231093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 count of words</a:t>
            </a:r>
            <a:endParaRPr lang="sv-SE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69688C-84E6-4392-B1D1-9E55690B7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0227" y="5419820"/>
            <a:ext cx="20574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AB3442-EBE9-4F1C-A0A2-079649D80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801" y="5474221"/>
            <a:ext cx="523875" cy="4381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2E572C3-D51B-457A-AF35-65788B5D487B}"/>
              </a:ext>
            </a:extLst>
          </p:cNvPr>
          <p:cNvSpPr txBox="1"/>
          <p:nvPr/>
        </p:nvSpPr>
        <p:spPr>
          <a:xfrm>
            <a:off x="1588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4"/>
              </a:rPr>
              <a:t>https://judge.softuni.org/Contests/Practice/Index/1472#2</a:t>
            </a:r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DBC1097D-532B-44DF-BB8A-68B33D2656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157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Uppercase Words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58500" y="1854000"/>
            <a:ext cx="11475000" cy="42692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bg1"/>
                </a:solidFill>
              </a:rPr>
              <a:t>Predicate&lt;string&gt;</a:t>
            </a:r>
            <a:r>
              <a:rPr lang="en-US" sz="2800" noProof="1">
                <a:solidFill>
                  <a:schemeClr val="tx1"/>
                </a:solidFill>
              </a:rPr>
              <a:t> checker = </a:t>
            </a:r>
            <a:r>
              <a:rPr lang="en-US" sz="2800" noProof="1">
                <a:solidFill>
                  <a:schemeClr val="bg1"/>
                </a:solidFill>
              </a:rPr>
              <a:t>n =&gt; n[0] == n.ToUpper()[0]</a:t>
            </a:r>
            <a:r>
              <a:rPr lang="en-US" sz="2800" noProof="1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string[] words = Console.ReadLine()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   .Split(" ", StringSplitOptions.RemoveEmptyEntries)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   .Where(w =&gt; </a:t>
            </a:r>
            <a:r>
              <a:rPr lang="en-US" sz="2800" noProof="1">
                <a:solidFill>
                  <a:schemeClr val="bg1"/>
                </a:solidFill>
              </a:rPr>
              <a:t>checker(w)</a:t>
            </a:r>
            <a:r>
              <a:rPr lang="en-US" sz="2800" noProof="1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   .ToArray();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foreach (string word in words)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Console.WriteLine(word);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1669946-0F73-4CE8-964B-78CADE01E9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474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35246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/>
              <a:t>Read from</a:t>
            </a:r>
            <a:r>
              <a:rPr lang="bg-BG" sz="3200" dirty="0"/>
              <a:t> </a:t>
            </a:r>
            <a:r>
              <a:rPr lang="en-GB" sz="3200" dirty="0"/>
              <a:t>the </a:t>
            </a:r>
            <a:r>
              <a:rPr lang="en-US" sz="3200" dirty="0"/>
              <a:t>console </a:t>
            </a:r>
            <a:r>
              <a:rPr lang="en-US" sz="3200" b="1" dirty="0">
                <a:solidFill>
                  <a:schemeClr val="bg1"/>
                </a:solidFill>
              </a:rPr>
              <a:t>prices of items</a:t>
            </a:r>
          </a:p>
          <a:p>
            <a:r>
              <a:rPr lang="en-US" sz="3200" dirty="0"/>
              <a:t>Add </a:t>
            </a:r>
            <a:r>
              <a:rPr lang="en-US" sz="3200" b="1" dirty="0">
                <a:solidFill>
                  <a:schemeClr val="bg1"/>
                </a:solidFill>
              </a:rPr>
              <a:t>VAT</a:t>
            </a:r>
            <a:r>
              <a:rPr lang="en-US" sz="3200" dirty="0"/>
              <a:t> of 20% to all of them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Add VAT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62001" y="3253099"/>
            <a:ext cx="198420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sv-SE" sz="2400" b="1" noProof="1">
                <a:latin typeface="Consolas" pitchFamily="49" charset="0"/>
                <a:cs typeface="Consolas" pitchFamily="49" charset="0"/>
              </a:rPr>
              <a:t>1, 3, 5, 7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745948" y="3253098"/>
            <a:ext cx="1066800" cy="22132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1.20</a:t>
            </a:r>
          </a:p>
          <a:p>
            <a:pPr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3.60</a:t>
            </a:r>
          </a:p>
          <a:p>
            <a:pPr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6.00</a:t>
            </a:r>
          </a:p>
          <a:p>
            <a:pPr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8.40</a:t>
            </a:r>
            <a:endParaRPr lang="sv-SE" sz="24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FF6ED6-F466-4F62-B779-0EFDAE3C2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139" y="3327743"/>
            <a:ext cx="523875" cy="4381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8629B6D-BA9F-4D5A-B7C6-047245DCA62D}"/>
              </a:ext>
            </a:extLst>
          </p:cNvPr>
          <p:cNvSpPr txBox="1"/>
          <p:nvPr/>
        </p:nvSpPr>
        <p:spPr>
          <a:xfrm>
            <a:off x="1588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https://judge.softuni.org/Contests/Practice/Index/1472#3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DECB82-B06C-462A-B66D-90C3F9165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6840" y="3226972"/>
            <a:ext cx="271276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10</a:t>
            </a:r>
            <a:r>
              <a:rPr lang="sv-SE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24</a:t>
            </a:r>
            <a:r>
              <a:rPr lang="sv-SE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12</a:t>
            </a:r>
            <a:r>
              <a:rPr lang="sv-SE" sz="2400" b="1" noProof="1">
                <a:latin typeface="Consolas" pitchFamily="49" charset="0"/>
                <a:cs typeface="Consolas" pitchFamily="49" charset="0"/>
              </a:rPr>
              <a:t>, 7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1</a:t>
            </a:r>
            <a:endParaRPr lang="sv-SE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37391C-BE6A-4B54-B6B9-67FA4A0B9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9346" y="3226971"/>
            <a:ext cx="1133855" cy="22132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12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.00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28.80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14.40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8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5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0</a:t>
            </a:r>
            <a:endParaRPr lang="sv-SE" sz="24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59AB0BA-7437-4CBD-92CD-BE9DBF7D9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7537" y="3327742"/>
            <a:ext cx="523875" cy="438150"/>
          </a:xfrm>
          <a:prstGeom prst="rect">
            <a:avLst/>
          </a:prstGeom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DB2B00EF-7CF7-4D2D-8720-A4245A7930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35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7" grpId="0" animBg="1"/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Add VAT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438500" y="2079000"/>
            <a:ext cx="9315000" cy="38167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double[] prices = Console.ReadLine()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.Split(new string[] { ", " },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    StringSplitOptions.RemoveEmptyEntries)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.Select(</a:t>
            </a:r>
            <a:r>
              <a:rPr lang="en-US" sz="2800" noProof="1">
                <a:solidFill>
                  <a:schemeClr val="bg1"/>
                </a:solidFill>
              </a:rPr>
              <a:t>double.Parse</a:t>
            </a:r>
            <a:r>
              <a:rPr lang="en-US" sz="2800" noProof="1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.Select(</a:t>
            </a:r>
            <a:r>
              <a:rPr lang="en-US" sz="2800" noProof="1">
                <a:solidFill>
                  <a:schemeClr val="bg1"/>
                </a:solidFill>
              </a:rPr>
              <a:t>n =&gt; n * 1.2</a:t>
            </a:r>
            <a:r>
              <a:rPr lang="en-US" sz="2800" noProof="1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.ToArray();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foreach (var price in prices)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Console.WriteLine($"{price:f2}");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4A48364-5537-417C-8638-7773590AEC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942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525303-2DAA-45AB-AF5B-FF7C242324C5}"/>
              </a:ext>
            </a:extLst>
          </p:cNvPr>
          <p:cNvSpPr/>
          <p:nvPr/>
        </p:nvSpPr>
        <p:spPr>
          <a:xfrm>
            <a:off x="4464976" y="1859340"/>
            <a:ext cx="326204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/>
                <a:solidFill>
                  <a:schemeClr val="bg2"/>
                </a:solidFill>
              </a:rPr>
              <a:t>f(g(x))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DE7FEE-612F-4041-B37F-562E40BA656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Higher-Order Functions</a:t>
            </a:r>
            <a:endParaRPr lang="bg-BG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9345C62-AA48-489D-B29C-76A25B995F8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Functions as Parameters to Other Functions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78798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We can pass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Func&lt;T&gt;</a:t>
            </a:r>
            <a:r>
              <a:rPr lang="en-US" dirty="0"/>
              <a:t> to methods: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b="1" dirty="0"/>
              <a:t>Higher-order function</a:t>
            </a:r>
            <a:r>
              <a:rPr lang="en-US" dirty="0"/>
              <a:t>: take a function as parameter</a:t>
            </a:r>
          </a:p>
          <a:p>
            <a:pPr>
              <a:lnSpc>
                <a:spcPct val="100000"/>
              </a:lnSpc>
            </a:pPr>
            <a:r>
              <a:rPr lang="en-US" dirty="0"/>
              <a:t>We pass </a:t>
            </a:r>
            <a:r>
              <a:rPr lang="en-US" b="1" dirty="0"/>
              <a:t>lambda function </a:t>
            </a:r>
            <a:r>
              <a:rPr lang="en-US" dirty="0"/>
              <a:t>to the higher-order function: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Functions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2000" y="1883614"/>
            <a:ext cx="10554000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private int Operation(int number,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Func&lt;int, int&gt;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operation)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return operation(number);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62000" y="4890473"/>
            <a:ext cx="10554000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b = Operation(a,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=&gt; number * 5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25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c = Operation(a,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=&gt; number - 3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d = Operation(b,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=&gt; number % 2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AB9149D-5EB5-4175-8EC9-EED0AD2B42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98031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F56006-3EAE-D2AE-CDD4-680A24ED1C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2D4A2B-9789-8308-5107-10A1FC515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Functions: More Examples</a:t>
            </a:r>
            <a:endParaRPr lang="en-GB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E7CBEDC9-F910-9064-279D-B791B699FC9F}"/>
              </a:ext>
            </a:extLst>
          </p:cNvPr>
          <p:cNvSpPr txBox="1">
            <a:spLocks/>
          </p:cNvSpPr>
          <p:nvPr/>
        </p:nvSpPr>
        <p:spPr>
          <a:xfrm>
            <a:off x="602825" y="1404000"/>
            <a:ext cx="10983176" cy="2801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long Aggregate(int start, int end, </a:t>
            </a:r>
            <a:r>
              <a:rPr lang="en-US" dirty="0">
                <a:solidFill>
                  <a:schemeClr val="bg1"/>
                </a:solidFill>
              </a:rPr>
              <a:t>Func&lt;long, long, long&gt; op</a:t>
            </a:r>
            <a:r>
              <a:rPr lang="en-US" dirty="0"/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long result = start;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for (int i = start + 1; i &lt;= end; i++)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    result = </a:t>
            </a:r>
            <a:r>
              <a:rPr lang="en-US" dirty="0">
                <a:solidFill>
                  <a:schemeClr val="bg1"/>
                </a:solidFill>
              </a:rPr>
              <a:t>op</a:t>
            </a:r>
            <a:r>
              <a:rPr lang="en-US" dirty="0"/>
              <a:t>(result, i);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return result;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}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7DCBEF2B-A0FF-2A54-6184-DED4A4CCB91B}"/>
              </a:ext>
            </a:extLst>
          </p:cNvPr>
          <p:cNvSpPr txBox="1">
            <a:spLocks/>
          </p:cNvSpPr>
          <p:nvPr/>
        </p:nvSpPr>
        <p:spPr>
          <a:xfrm>
            <a:off x="602825" y="4419000"/>
            <a:ext cx="10983176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Aggregate(1, 10,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(a, b) =&gt; a + b</a:t>
            </a:r>
            <a:r>
              <a:rPr lang="en-US" sz="2400" dirty="0">
                <a:solidFill>
                  <a:schemeClr val="tx1"/>
                </a:solidFill>
              </a:rPr>
              <a:t>) 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// 55</a:t>
            </a:r>
            <a:endParaRPr lang="en-US" sz="2400" baseline="-250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EA7F4D02-16AD-2F44-CDDD-C9BA936280DE}"/>
              </a:ext>
            </a:extLst>
          </p:cNvPr>
          <p:cNvSpPr txBox="1">
            <a:spLocks/>
          </p:cNvSpPr>
          <p:nvPr/>
        </p:nvSpPr>
        <p:spPr>
          <a:xfrm>
            <a:off x="602825" y="5182959"/>
            <a:ext cx="10983176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Aggregate(1, 10,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(a, b) =&gt; a * b</a:t>
            </a:r>
            <a:r>
              <a:rPr lang="en-US" sz="2400" dirty="0">
                <a:solidFill>
                  <a:schemeClr val="tx1"/>
                </a:solidFill>
              </a:rPr>
              <a:t>) 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// 3628800</a:t>
            </a:r>
            <a:endParaRPr lang="en-US" sz="2400" baseline="-250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7DDAB13-D8B4-6BF7-5FBA-B524CBA0AD18}"/>
              </a:ext>
            </a:extLst>
          </p:cNvPr>
          <p:cNvSpPr txBox="1">
            <a:spLocks/>
          </p:cNvSpPr>
          <p:nvPr/>
        </p:nvSpPr>
        <p:spPr>
          <a:xfrm>
            <a:off x="602825" y="5946918"/>
            <a:ext cx="10983176" cy="5873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Aggregate(1, 10,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(a, b) =&gt;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</a:rPr>
              <a:t>long.Parse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("" + a + b)</a:t>
            </a:r>
            <a:r>
              <a:rPr lang="en-US" sz="2400" dirty="0">
                <a:solidFill>
                  <a:schemeClr val="tx1"/>
                </a:solidFill>
              </a:rPr>
              <a:t>)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// 12345678910</a:t>
            </a:r>
            <a:endParaRPr lang="en-US" sz="2400" baseline="-250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5128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noProof="1"/>
              <a:t>csharp-</a:t>
            </a:r>
            <a:r>
              <a:rPr lang="en-US" sz="11500" b="1" dirty="0"/>
              <a:t>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0005540-9178-4399-A84C-5C6F800625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427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35246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/>
              <a:t>Read from the console </a:t>
            </a:r>
            <a:r>
              <a:rPr lang="en-US" sz="3200" b="1" dirty="0">
                <a:solidFill>
                  <a:schemeClr val="bg1"/>
                </a:solidFill>
              </a:rPr>
              <a:t>n people</a:t>
            </a:r>
            <a:r>
              <a:rPr lang="en-US" sz="3200" dirty="0"/>
              <a:t> (name + age)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200" dirty="0"/>
              <a:t>Read a </a:t>
            </a:r>
            <a:r>
              <a:rPr lang="en-US" sz="3200" b="1" dirty="0">
                <a:solidFill>
                  <a:schemeClr val="bg1"/>
                </a:solidFill>
              </a:rPr>
              <a:t>condition</a:t>
            </a:r>
            <a:r>
              <a:rPr lang="en-US" sz="3200" dirty="0"/>
              <a:t> (older, younger) and an </a:t>
            </a:r>
            <a:r>
              <a:rPr lang="en-US" sz="3200" b="1" dirty="0">
                <a:solidFill>
                  <a:schemeClr val="bg1"/>
                </a:solidFill>
              </a:rPr>
              <a:t>age filter</a:t>
            </a:r>
          </a:p>
          <a:p>
            <a:r>
              <a:rPr lang="en-US" sz="3200" dirty="0"/>
              <a:t>Read a </a:t>
            </a:r>
            <a:r>
              <a:rPr lang="en-US" sz="3200" b="1" dirty="0"/>
              <a:t>format pattern </a:t>
            </a:r>
            <a:r>
              <a:rPr lang="en-US" sz="3200" dirty="0"/>
              <a:t>for the output </a:t>
            </a:r>
            <a:r>
              <a:rPr lang="en-US" sz="3200" dirty="0">
                <a:sym typeface="Wingdings" panose="05000000000000000000" pitchFamily="2" charset="2"/>
              </a:rPr>
              <a:t> p</a:t>
            </a:r>
            <a:r>
              <a:rPr lang="en-US" sz="3200" dirty="0"/>
              <a:t>rint the filtered people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Filter by Age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3601850" y="4672458"/>
            <a:ext cx="3691124" cy="409804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96000" y="3085100"/>
            <a:ext cx="1828800" cy="31769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4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Lucas, 20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Mia, 29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Noah, 31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Simo, 16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older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20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name age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463893" y="4054596"/>
            <a:ext cx="1946719" cy="12379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Lucas - 20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Mia - 29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Noah - 31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C794E1D-D2D1-4BF1-AF3C-2640F7779558}"/>
              </a:ext>
            </a:extLst>
          </p:cNvPr>
          <p:cNvSpPr/>
          <p:nvPr/>
        </p:nvSpPr>
        <p:spPr bwMode="auto">
          <a:xfrm>
            <a:off x="2765746" y="4483080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EC95EE-A118-4DC5-A294-7A5AF65F6023}"/>
              </a:ext>
            </a:extLst>
          </p:cNvPr>
          <p:cNvSpPr txBox="1"/>
          <p:nvPr/>
        </p:nvSpPr>
        <p:spPr>
          <a:xfrm>
            <a:off x="1588" y="6389668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https://judge.softuni.org/Contests/Practice/Index/1472#4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1014C4-6F93-4D7F-AB8E-E52E64220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7818" y="3085100"/>
            <a:ext cx="1828800" cy="31769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4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Lucas, 20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Noah, 18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Mia, 29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Simo, 16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younger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20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name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7A217C-6DE8-4C12-8213-BE1B899EA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7546" y="4248496"/>
            <a:ext cx="1123640" cy="8501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Noah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Simo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0E43158-CE5A-44C1-AE6B-14DBA9843909}"/>
              </a:ext>
            </a:extLst>
          </p:cNvPr>
          <p:cNvSpPr/>
          <p:nvPr/>
        </p:nvSpPr>
        <p:spPr bwMode="auto">
          <a:xfrm>
            <a:off x="7783162" y="4483080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E242ACEC-A60E-4D51-A3BB-2E32EA1A83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657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3" grpId="0" animBg="1"/>
      <p:bldP spid="16" grpId="0" animBg="1"/>
      <p:bldP spid="17" grpId="0" animBg="1"/>
      <p:bldP spid="1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Filter by Age (1)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51630" y="3197520"/>
            <a:ext cx="11201400" cy="35597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tx1"/>
                </a:solidFill>
              </a:rPr>
              <a:t>public static </a:t>
            </a:r>
            <a:r>
              <a:rPr lang="en-US" sz="2600" noProof="1">
                <a:solidFill>
                  <a:schemeClr val="bg1"/>
                </a:solidFill>
              </a:rPr>
              <a:t>Func&lt;Person, bool&gt; </a:t>
            </a:r>
            <a:r>
              <a:rPr lang="en-US" sz="2600" noProof="1">
                <a:solidFill>
                  <a:schemeClr val="tx1"/>
                </a:solidFill>
              </a:rPr>
              <a:t>CreateFilter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tx1"/>
                </a:solidFill>
              </a:rPr>
              <a:t>    (string condition, int ageThreshold) 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tx1"/>
                </a:solidFill>
              </a:rPr>
              <a:t>  switch (condition) 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tx1"/>
                </a:solidFill>
              </a:rPr>
              <a:t>    case "younger": return </a:t>
            </a:r>
            <a:r>
              <a:rPr lang="en-US" sz="2600" noProof="1">
                <a:solidFill>
                  <a:schemeClr val="bg1"/>
                </a:solidFill>
              </a:rPr>
              <a:t>x =&gt; x &lt; ageThreshold</a:t>
            </a:r>
            <a:r>
              <a:rPr lang="en-US" sz="2600" noProof="1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tx1"/>
                </a:solidFill>
              </a:rPr>
              <a:t>    case "older": return</a:t>
            </a:r>
            <a:r>
              <a:rPr lang="en-US" sz="2600" noProof="1">
                <a:solidFill>
                  <a:schemeClr val="bg1"/>
                </a:solidFill>
              </a:rPr>
              <a:t> x =&gt; x &gt;= ageThreshold</a:t>
            </a:r>
            <a:r>
              <a:rPr lang="en-US" sz="2600" noProof="1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tx1"/>
                </a:solidFill>
              </a:rPr>
              <a:t>    default: throw new ArgumentException(condition);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3DC811A-2007-4EC1-AE57-3482171178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F1FB33CB-9E5B-4B8D-87AB-5EB98AD66C3F}"/>
              </a:ext>
            </a:extLst>
          </p:cNvPr>
          <p:cNvSpPr txBox="1">
            <a:spLocks/>
          </p:cNvSpPr>
          <p:nvPr/>
        </p:nvSpPr>
        <p:spPr>
          <a:xfrm>
            <a:off x="551630" y="1244067"/>
            <a:ext cx="11201400" cy="18792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tx1"/>
                </a:solidFill>
              </a:rPr>
              <a:t>List&lt;Person&gt; people = ReadPeople();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bg1"/>
                </a:solidFill>
              </a:rPr>
              <a:t>Func&lt;Person, bool&gt;</a:t>
            </a:r>
            <a:r>
              <a:rPr lang="en-US" sz="2600" noProof="1"/>
              <a:t> </a:t>
            </a:r>
            <a:r>
              <a:rPr lang="en-US" sz="2600" noProof="1">
                <a:solidFill>
                  <a:schemeClr val="tx1"/>
                </a:solidFill>
              </a:rPr>
              <a:t>filter = CreateFilter(condition, age);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bg1"/>
                </a:solidFill>
              </a:rPr>
              <a:t>Action&lt;Person&gt;</a:t>
            </a:r>
            <a:r>
              <a:rPr lang="en-US" sz="2600" noProof="1"/>
              <a:t> </a:t>
            </a:r>
            <a:r>
              <a:rPr lang="en-US" sz="2600" noProof="1">
                <a:solidFill>
                  <a:schemeClr val="tx1"/>
                </a:solidFill>
              </a:rPr>
              <a:t>printer = CreatePrinter(format);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tx1"/>
                </a:solidFill>
              </a:rPr>
              <a:t>PrintFilteredPeople(people, filter, printer);</a:t>
            </a:r>
          </a:p>
        </p:txBody>
      </p:sp>
    </p:spTree>
    <p:extLst>
      <p:ext uri="{BB962C8B-B14F-4D97-AF65-F5344CB8AC3E}">
        <p14:creationId xmlns:p14="http://schemas.microsoft.com/office/powerpoint/2010/main" val="327723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Filter by Age (2)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38970" y="1494000"/>
            <a:ext cx="11314060" cy="35597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tx1"/>
                </a:solidFill>
              </a:rPr>
              <a:t>public static </a:t>
            </a:r>
            <a:r>
              <a:rPr lang="en-US" sz="2600" noProof="1">
                <a:solidFill>
                  <a:schemeClr val="bg1"/>
                </a:solidFill>
              </a:rPr>
              <a:t>Action&lt;Person&gt;</a:t>
            </a:r>
            <a:r>
              <a:rPr lang="en-US" sz="2600" noProof="1"/>
              <a:t> </a:t>
            </a:r>
            <a:r>
              <a:rPr lang="en-US" sz="2600" noProof="1">
                <a:solidFill>
                  <a:schemeClr val="tx1"/>
                </a:solidFill>
              </a:rPr>
              <a:t>CreatePrinter(string format)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tx1"/>
                </a:solidFill>
              </a:rPr>
              <a:t>  switch (format)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tx1"/>
                </a:solidFill>
              </a:rPr>
              <a:t>    case "name":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tx1"/>
                </a:solidFill>
              </a:rPr>
              <a:t>      return </a:t>
            </a:r>
            <a:r>
              <a:rPr lang="en-US" sz="2600" noProof="1">
                <a:solidFill>
                  <a:schemeClr val="bg1"/>
                </a:solidFill>
              </a:rPr>
              <a:t>person =&gt; Console.WriteLine($"{person.Name}")</a:t>
            </a:r>
            <a:r>
              <a:rPr lang="en-US" sz="2600" noProof="1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  </a:t>
            </a:r>
            <a:r>
              <a:rPr lang="en-US" sz="2600" i="1" noProof="1">
                <a:solidFill>
                  <a:schemeClr val="accent2"/>
                </a:solidFill>
              </a:rPr>
              <a:t>// TODO: complete the other cases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  </a:t>
            </a:r>
            <a:r>
              <a:rPr lang="en-US" sz="2600" noProof="1">
                <a:solidFill>
                  <a:schemeClr val="tx1"/>
                </a:solidFill>
              </a:rPr>
              <a:t>default: throw new ArgumentException(format);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0A71098-D256-4759-97FA-175336D1C2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6DAE04ED-4403-7F4A-1841-29B37C6BBEC7}"/>
              </a:ext>
            </a:extLst>
          </p:cNvPr>
          <p:cNvSpPr txBox="1">
            <a:spLocks/>
          </p:cNvSpPr>
          <p:nvPr/>
        </p:nvSpPr>
        <p:spPr>
          <a:xfrm>
            <a:off x="438970" y="5359960"/>
            <a:ext cx="11314060" cy="10390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tx1"/>
                </a:solidFill>
              </a:rPr>
              <a:t>public static void PrintFilteredPeople(List&lt;Person&gt; people,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bg1"/>
                </a:solidFill>
              </a:rPr>
              <a:t>  Func&lt;Person, bool&gt; </a:t>
            </a:r>
            <a:r>
              <a:rPr lang="en-US" sz="2600" noProof="1">
                <a:solidFill>
                  <a:schemeClr val="tx1"/>
                </a:solidFill>
              </a:rPr>
              <a:t>filter, </a:t>
            </a:r>
            <a:r>
              <a:rPr lang="en-US" sz="2600" noProof="1">
                <a:solidFill>
                  <a:schemeClr val="bg1"/>
                </a:solidFill>
              </a:rPr>
              <a:t>Action&lt;Person&gt;</a:t>
            </a:r>
            <a:r>
              <a:rPr lang="en-US" sz="2600" noProof="1"/>
              <a:t> </a:t>
            </a:r>
            <a:r>
              <a:rPr lang="en-US" sz="2600" noProof="1">
                <a:solidFill>
                  <a:schemeClr val="tx1"/>
                </a:solidFill>
              </a:rPr>
              <a:t>printer) { … }</a:t>
            </a:r>
          </a:p>
        </p:txBody>
      </p:sp>
    </p:spTree>
    <p:extLst>
      <p:ext uri="{BB962C8B-B14F-4D97-AF65-F5344CB8AC3E}">
        <p14:creationId xmlns:p14="http://schemas.microsoft.com/office/powerpoint/2010/main" val="286432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959405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71708" y="3587112"/>
            <a:ext cx="2620615" cy="2836165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51000" y="1789421"/>
            <a:ext cx="8820000" cy="470671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Lambda expressions </a:t>
            </a:r>
            <a:r>
              <a:rPr lang="en-US" sz="3200" dirty="0">
                <a:solidFill>
                  <a:schemeClr val="bg2"/>
                </a:solidFill>
              </a:rPr>
              <a:t>are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anonymous functions</a:t>
            </a:r>
            <a:r>
              <a:rPr lang="en-US" sz="3200" dirty="0">
                <a:solidFill>
                  <a:schemeClr val="bg2"/>
                </a:solidFill>
              </a:rPr>
              <a:t>,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often used with delegates</a:t>
            </a:r>
            <a:endParaRPr lang="en-US" sz="3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Func&lt;T, TResult&gt;</a:t>
            </a:r>
            <a:r>
              <a:rPr lang="en-US" sz="32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is a function  that takes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type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</a:t>
            </a:r>
            <a:r>
              <a:rPr lang="en-US" sz="3200" dirty="0">
                <a:solidFill>
                  <a:schemeClr val="bg2"/>
                </a:solidFill>
              </a:rPr>
              <a:t> and returns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TResult</a:t>
            </a:r>
            <a:r>
              <a:rPr lang="en-US" sz="3200" dirty="0">
                <a:solidFill>
                  <a:schemeClr val="bg2"/>
                </a:solidFill>
              </a:rPr>
              <a:t> type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Action&lt;T&gt;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is a void function (no return value)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Predicate&lt;T&gt;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is a Boolean function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Functions can be passed as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method parameters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and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returned as result </a:t>
            </a:r>
            <a:r>
              <a:rPr lang="en-US" sz="3200" dirty="0">
                <a:solidFill>
                  <a:schemeClr val="bg2"/>
                </a:solidFill>
              </a:rPr>
              <a:t>from a method invocation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6F656B09-DBF5-4594-B46B-28983F3B34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948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14688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9" name="Picture 18">
            <a:hlinkClick r:id="rId4"/>
            <a:extLst>
              <a:ext uri="{FF2B5EF4-FFF2-40B4-BE49-F238E27FC236}">
                <a16:creationId xmlns:a16="http://schemas.microsoft.com/office/drawing/2014/main" id="{B28BB6FA-2F86-40F2-8CA9-F9F73251E5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8" y="1804627"/>
            <a:ext cx="4042163" cy="399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6651162-66F0-4FD2-8FD2-EFD04B225D6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14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2318984-5E45-45C1-83E0-3EA30B8C51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7521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525303-2DAA-45AB-AF5B-FF7C242324C5}"/>
              </a:ext>
            </a:extLst>
          </p:cNvPr>
          <p:cNvSpPr/>
          <p:nvPr/>
        </p:nvSpPr>
        <p:spPr>
          <a:xfrm>
            <a:off x="4766149" y="1524001"/>
            <a:ext cx="2659702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/>
                <a:solidFill>
                  <a:schemeClr val="bg2"/>
                </a:solidFill>
              </a:rPr>
              <a:t>f(x)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DE7FEE-612F-4041-B37F-562E40BA656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  <a:endParaRPr lang="bg-BG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9345C62-AA48-489D-B29C-76A25B995F8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Paradigms and Concepts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8699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66000" y="954000"/>
            <a:ext cx="7560000" cy="554658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Mathematical</a:t>
            </a:r>
            <a:r>
              <a:rPr lang="en-US" dirty="0"/>
              <a:t> functions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function is a calculation (expression or transformation), which maps </a:t>
            </a:r>
            <a:r>
              <a:rPr lang="en-US" b="1" dirty="0">
                <a:solidFill>
                  <a:schemeClr val="bg1"/>
                </a:solidFill>
              </a:rPr>
              <a:t>input values </a:t>
            </a:r>
            <a:r>
              <a:rPr lang="en-US" dirty="0"/>
              <a:t>to an</a:t>
            </a:r>
            <a:r>
              <a:rPr lang="en-US" b="1" dirty="0">
                <a:solidFill>
                  <a:schemeClr val="bg1"/>
                </a:solidFill>
              </a:rPr>
              <a:t> output value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Function?</a:t>
            </a:r>
            <a:endParaRPr lang="bg-BG" dirty="0"/>
          </a:p>
        </p:txBody>
      </p:sp>
      <p:sp>
        <p:nvSpPr>
          <p:cNvPr id="9" name="Rectangle 8"/>
          <p:cNvSpPr/>
          <p:nvPr/>
        </p:nvSpPr>
        <p:spPr>
          <a:xfrm>
            <a:off x="3987522" y="1584000"/>
            <a:ext cx="284565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>
                <a:ln w="0"/>
              </a:rPr>
              <a:t>f(x) = x</a:t>
            </a:r>
            <a:r>
              <a:rPr lang="en-US" sz="6600" b="1" baseline="30000" dirty="0">
                <a:ln w="0"/>
              </a:rPr>
              <a:t>2</a:t>
            </a: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2406000" y="2093485"/>
            <a:ext cx="1324777" cy="582182"/>
          </a:xfrm>
          <a:prstGeom prst="wedgeRoundRectCallout">
            <a:avLst>
              <a:gd name="adj1" fmla="val 68882"/>
              <a:gd name="adj2" fmla="val -3157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Name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graphicFrame>
        <p:nvGraphicFramePr>
          <p:cNvPr id="14" name="Group 134">
            <a:extLst>
              <a:ext uri="{FF2B5EF4-FFF2-40B4-BE49-F238E27FC236}">
                <a16:creationId xmlns:a16="http://schemas.microsoft.com/office/drawing/2014/main" id="{B4E932B7-F495-4119-B906-28E90A20F1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7098472"/>
              </p:ext>
            </p:extLst>
          </p:nvPr>
        </p:nvGraphicFramePr>
        <p:xfrm>
          <a:off x="9602874" y="1264647"/>
          <a:ext cx="1983126" cy="390811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31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83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1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(x)</a:t>
                      </a:r>
                      <a:endParaRPr lang="en-US" sz="14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326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957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8910210"/>
                  </a:ext>
                </a:extLst>
              </a:tr>
              <a:tr h="671957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4197563"/>
                  </a:ext>
                </a:extLst>
              </a:tr>
              <a:tr h="6728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1870235"/>
                  </a:ext>
                </a:extLst>
              </a:tr>
            </a:tbl>
          </a:graphicData>
        </a:graphic>
      </p:graphicFrame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4085570" y="2893109"/>
            <a:ext cx="1324777" cy="582182"/>
          </a:xfrm>
          <a:prstGeom prst="wedgeRoundRectCallout">
            <a:avLst>
              <a:gd name="adj1" fmla="val -168"/>
              <a:gd name="adj2" fmla="val -1004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Input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6124641" y="2893109"/>
            <a:ext cx="1324777" cy="582182"/>
          </a:xfrm>
          <a:prstGeom prst="wedgeRoundRectCallout">
            <a:avLst>
              <a:gd name="adj1" fmla="val -40738"/>
              <a:gd name="adj2" fmla="val -1032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Output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63E240F9-D787-4506-9A13-CBC1E6642B5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54BF62-561A-5637-EE18-584EE231BA00}"/>
              </a:ext>
            </a:extLst>
          </p:cNvPr>
          <p:cNvSpPr txBox="1"/>
          <p:nvPr/>
        </p:nvSpPr>
        <p:spPr>
          <a:xfrm>
            <a:off x="1866000" y="5454000"/>
            <a:ext cx="9357313" cy="1168269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marR="0" lvl="0" indent="-360363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398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</a:t>
            </a:r>
            <a:r>
              <a:rPr kumimoji="0" lang="en-US" sz="3398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programming</a:t>
            </a:r>
            <a:r>
              <a:rPr kumimoji="0" lang="en-US" sz="3398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functions take </a:t>
            </a:r>
            <a:r>
              <a:rPr kumimoji="0" lang="en-US" sz="3398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parameters</a:t>
            </a:r>
            <a:r>
              <a:rPr kumimoji="0" lang="en-US" sz="3398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perform some </a:t>
            </a:r>
            <a:r>
              <a:rPr kumimoji="0" lang="en-US" sz="3398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work</a:t>
            </a:r>
            <a:r>
              <a:rPr kumimoji="0" lang="en-US" sz="3398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may return a </a:t>
            </a:r>
            <a:r>
              <a:rPr kumimoji="0" lang="en-US" sz="3398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result</a:t>
            </a:r>
            <a:endParaRPr kumimoji="0" lang="en-US" sz="3398" b="1" i="0" u="none" strike="noStrike" kern="1200" cap="none" spc="0" normalizeH="0" baseline="0" noProof="0" dirty="0">
              <a:ln>
                <a:noFill/>
              </a:ln>
              <a:solidFill>
                <a:srgbClr val="FFA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382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0" grpId="0" animBg="1"/>
      <p:bldP spid="21" grpId="0" animBg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991559-DE7B-4178-B6C6-B6716A1076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41CAF-69CC-4F31-B668-E48842837B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b="1" dirty="0">
                <a:solidFill>
                  <a:schemeClr val="bg1"/>
                </a:solidFill>
              </a:rPr>
              <a:t>Functional programming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/>
              <a:t>(FP)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Programming by composing </a:t>
            </a:r>
            <a:r>
              <a:rPr lang="en-US" b="1" dirty="0"/>
              <a:t>pure functions</a:t>
            </a:r>
            <a:r>
              <a:rPr lang="en-US" dirty="0"/>
              <a:t>, avoiding</a:t>
            </a:r>
            <a:br>
              <a:rPr lang="en-US" dirty="0"/>
            </a:br>
            <a:r>
              <a:rPr lang="en-US" b="1" dirty="0"/>
              <a:t>shared state</a:t>
            </a:r>
            <a:r>
              <a:rPr lang="en-US" dirty="0"/>
              <a:t>, </a:t>
            </a:r>
            <a:r>
              <a:rPr lang="en-US" b="1" dirty="0"/>
              <a:t>mutable data</a:t>
            </a:r>
            <a:r>
              <a:rPr lang="en-US" dirty="0"/>
              <a:t>, and </a:t>
            </a:r>
            <a:r>
              <a:rPr lang="en-US" b="1" dirty="0"/>
              <a:t>side-effects</a:t>
            </a:r>
          </a:p>
          <a:p>
            <a:pPr lvl="1">
              <a:lnSpc>
                <a:spcPct val="110000"/>
              </a:lnSpc>
            </a:pPr>
            <a:r>
              <a:rPr lang="en-US" b="1" dirty="0"/>
              <a:t>Declarative</a:t>
            </a:r>
            <a:r>
              <a:rPr lang="en-US" dirty="0"/>
              <a:t> programing approach (not </a:t>
            </a:r>
            <a:r>
              <a:rPr lang="en-US" b="1" dirty="0"/>
              <a:t>imperative</a:t>
            </a:r>
            <a:r>
              <a:rPr lang="en-US" dirty="0"/>
              <a:t>)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Program state flows through pure functions</a:t>
            </a:r>
          </a:p>
          <a:p>
            <a:pPr>
              <a:lnSpc>
                <a:spcPct val="110000"/>
              </a:lnSpc>
            </a:pPr>
            <a:r>
              <a:rPr lang="en-US" b="1" dirty="0">
                <a:solidFill>
                  <a:schemeClr val="bg1"/>
                </a:solidFill>
              </a:rPr>
              <a:t>Pure function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== function, which returns </a:t>
            </a:r>
            <a:r>
              <a:rPr lang="en-US" b="1" dirty="0"/>
              <a:t>value only</a:t>
            </a:r>
            <a:br>
              <a:rPr lang="en-US" b="1" dirty="0"/>
            </a:br>
            <a:r>
              <a:rPr lang="en-US" b="1" dirty="0"/>
              <a:t>determined by its input</a:t>
            </a:r>
            <a:r>
              <a:rPr lang="en-US" dirty="0"/>
              <a:t>, without side effects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Examples: </a:t>
            </a:r>
            <a:r>
              <a:rPr lang="en-US" i="1" dirty="0"/>
              <a:t>sqrt</a:t>
            </a:r>
            <a:r>
              <a:rPr lang="en-US" dirty="0"/>
              <a:t>(x), </a:t>
            </a:r>
            <a:r>
              <a:rPr lang="en-US" i="1" dirty="0"/>
              <a:t>sort</a:t>
            </a:r>
            <a:r>
              <a:rPr lang="en-US" dirty="0"/>
              <a:t>(list) </a:t>
            </a:r>
            <a:r>
              <a:rPr lang="en-US" dirty="0">
                <a:sym typeface="Wingdings" panose="05000000000000000000" pitchFamily="2" charset="2"/>
              </a:rPr>
              <a:t> sorted list (new list)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Pure function == consistent result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C84298-C4A6-45F5-99C7-F6F8F8CF7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 (FP)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E74D85-F234-4B17-8018-D382B6D0211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311779" y="1484648"/>
            <a:ext cx="1454221" cy="98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59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DA8C69-81C6-40B9-B4C1-B56CF228A1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8B26F96-98B5-4F64-AEDB-67725DB113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several numbers and </a:t>
            </a:r>
            <a:r>
              <a:rPr lang="en-US" b="1" dirty="0"/>
              <a:t>find the biggest </a:t>
            </a:r>
            <a:r>
              <a:rPr lang="en-US" dirty="0"/>
              <a:t>of them (in C#)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BCDA475-2B07-49A4-A982-EE230B072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 – Examples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01BE7A3F-CB18-4356-AC96-599D75CAB03D}"/>
              </a:ext>
            </a:extLst>
          </p:cNvPr>
          <p:cNvSpPr txBox="1">
            <a:spLocks/>
          </p:cNvSpPr>
          <p:nvPr/>
        </p:nvSpPr>
        <p:spPr>
          <a:xfrm>
            <a:off x="689848" y="2540355"/>
            <a:ext cx="4141091" cy="28180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399" dirty="0">
                <a:solidFill>
                  <a:schemeClr val="tx1"/>
                </a:solidFill>
              </a:rPr>
              <a:t>Console.WriteLine(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399" dirty="0">
                <a:solidFill>
                  <a:schemeClr val="tx1"/>
                </a:solidFill>
              </a:rPr>
              <a:t>  Console.ReadLine()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399" dirty="0">
                <a:solidFill>
                  <a:schemeClr val="tx1"/>
                </a:solidFill>
              </a:rPr>
              <a:t>    .Split(" ")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399" dirty="0">
                <a:solidFill>
                  <a:schemeClr val="tx1"/>
                </a:solidFill>
              </a:rPr>
              <a:t>    .Select(int.Parse)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399" dirty="0">
                <a:solidFill>
                  <a:schemeClr val="tx1"/>
                </a:solidFill>
              </a:rPr>
              <a:t>    .Max()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399" dirty="0">
                <a:solidFill>
                  <a:schemeClr val="tx1"/>
                </a:solidFill>
              </a:rPr>
              <a:t>);</a:t>
            </a:r>
            <a:endParaRPr lang="en-US" sz="2399" baseline="-25000" dirty="0">
              <a:solidFill>
                <a:schemeClr val="tx1"/>
              </a:solidFill>
            </a:endParaRP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FA6ECF9-4C1E-46DF-B058-4AB0C43BEE47}"/>
              </a:ext>
            </a:extLst>
          </p:cNvPr>
          <p:cNvSpPr txBox="1">
            <a:spLocks/>
          </p:cNvSpPr>
          <p:nvPr/>
        </p:nvSpPr>
        <p:spPr>
          <a:xfrm>
            <a:off x="562442" y="1837990"/>
            <a:ext cx="4858558" cy="4797873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199" b="1" dirty="0"/>
              <a:t>Functional</a:t>
            </a:r>
            <a:r>
              <a:rPr lang="en-US" sz="3199" dirty="0"/>
              <a:t> style</a:t>
            </a:r>
          </a:p>
          <a:p>
            <a:endParaRPr lang="en-US" sz="3199" dirty="0"/>
          </a:p>
          <a:p>
            <a:endParaRPr lang="en-US" sz="3199" dirty="0"/>
          </a:p>
          <a:p>
            <a:endParaRPr lang="en-US" sz="3199" dirty="0"/>
          </a:p>
          <a:p>
            <a:endParaRPr lang="en-US" sz="3199" dirty="0"/>
          </a:p>
          <a:p>
            <a:pPr>
              <a:spcBef>
                <a:spcPts val="3000"/>
              </a:spcBef>
            </a:pPr>
            <a:r>
              <a:rPr lang="en-US" sz="3199" dirty="0"/>
              <a:t>Sequence of functional </a:t>
            </a:r>
            <a:r>
              <a:rPr lang="en-US" sz="3199" b="1" dirty="0"/>
              <a:t>transformations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CF9CE53-53E8-4D01-84E3-570D3EA11CFD}"/>
              </a:ext>
            </a:extLst>
          </p:cNvPr>
          <p:cNvSpPr txBox="1">
            <a:spLocks/>
          </p:cNvSpPr>
          <p:nvPr/>
        </p:nvSpPr>
        <p:spPr>
          <a:xfrm>
            <a:off x="5291882" y="2540355"/>
            <a:ext cx="6208383" cy="237192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399" dirty="0">
                <a:solidFill>
                  <a:schemeClr val="tx1"/>
                </a:solidFill>
              </a:rPr>
              <a:t>var input = Console.ReadLine();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399" dirty="0">
                <a:solidFill>
                  <a:schemeClr val="tx1"/>
                </a:solidFill>
              </a:rPr>
              <a:t>var items = input.Split(" ");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399" dirty="0">
                <a:solidFill>
                  <a:schemeClr val="tx1"/>
                </a:solidFill>
              </a:rPr>
              <a:t>var nums = items.Select(int.Parse);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399" dirty="0">
                <a:solidFill>
                  <a:schemeClr val="tx1"/>
                </a:solidFill>
              </a:rPr>
              <a:t>var maxNum = nums.Max();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399" dirty="0">
                <a:solidFill>
                  <a:schemeClr val="tx1"/>
                </a:solidFill>
              </a:rPr>
              <a:t>Console.WriteLine(maxNum);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47F852FF-FF15-4AC8-B170-C29236078C42}"/>
              </a:ext>
            </a:extLst>
          </p:cNvPr>
          <p:cNvSpPr txBox="1">
            <a:spLocks/>
          </p:cNvSpPr>
          <p:nvPr/>
        </p:nvSpPr>
        <p:spPr>
          <a:xfrm>
            <a:off x="5196236" y="1837990"/>
            <a:ext cx="6304029" cy="4156009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199" b="1" dirty="0"/>
              <a:t>Imperative</a:t>
            </a:r>
            <a:r>
              <a:rPr lang="en-US" sz="3199" dirty="0"/>
              <a:t> style</a:t>
            </a:r>
          </a:p>
          <a:p>
            <a:endParaRPr lang="en-US" sz="3199" dirty="0"/>
          </a:p>
          <a:p>
            <a:endParaRPr lang="en-US" sz="3199" dirty="0"/>
          </a:p>
          <a:p>
            <a:endParaRPr lang="en-US" sz="3199" dirty="0"/>
          </a:p>
          <a:p>
            <a:endParaRPr lang="en-US" sz="3199" dirty="0"/>
          </a:p>
          <a:p>
            <a:pPr>
              <a:spcBef>
                <a:spcPts val="0"/>
              </a:spcBef>
            </a:pPr>
            <a:r>
              <a:rPr lang="en-US" sz="3199" dirty="0"/>
              <a:t>Describes an </a:t>
            </a:r>
            <a:r>
              <a:rPr lang="en-US" sz="3199" b="1" dirty="0"/>
              <a:t>algorithm</a:t>
            </a:r>
            <a:r>
              <a:rPr lang="en-US" sz="3199" dirty="0"/>
              <a:t> (steps)</a:t>
            </a:r>
          </a:p>
        </p:txBody>
      </p:sp>
    </p:spTree>
    <p:extLst>
      <p:ext uri="{BB962C8B-B14F-4D97-AF65-F5344CB8AC3E}">
        <p14:creationId xmlns:p14="http://schemas.microsoft.com/office/powerpoint/2010/main" val="88719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0" grpId="0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DA74C9-02DB-465E-ABBE-C9A3C0543C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6000" y="999000"/>
            <a:ext cx="9677698" cy="527605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Functional programming is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declarative</a:t>
            </a:r>
            <a:endParaRPr lang="bg-BG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Instead of statements, it makes use of expressions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bg1"/>
                </a:solidFill>
              </a:rPr>
              <a:t>First-class functions</a:t>
            </a:r>
            <a:r>
              <a:rPr lang="en-US" dirty="0"/>
              <a:t>: functions can be stored in variables and passed as arguments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3000"/>
              </a:spcBef>
            </a:pPr>
            <a:r>
              <a:rPr lang="en-US" b="1" dirty="0">
                <a:solidFill>
                  <a:schemeClr val="bg1"/>
                </a:solidFill>
              </a:rPr>
              <a:t>Higher-order functions</a:t>
            </a:r>
            <a:r>
              <a:rPr lang="en-US" dirty="0"/>
              <a:t>: either take other functions as arguments or return them as results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0F9B9-968A-4F6A-8076-44F0A6E9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Functional Programming Concepts</a:t>
            </a:r>
            <a:endParaRPr lang="bg-BG" sz="40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7913E01-1551-478B-BFD6-293C919050A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E4AA39CA-7A1D-688F-42F8-F603031D6BA1}"/>
              </a:ext>
            </a:extLst>
          </p:cNvPr>
          <p:cNvSpPr txBox="1">
            <a:spLocks/>
          </p:cNvSpPr>
          <p:nvPr/>
        </p:nvSpPr>
        <p:spPr>
          <a:xfrm>
            <a:off x="2315706" y="3474000"/>
            <a:ext cx="8910294" cy="9564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dirty="0">
                <a:solidFill>
                  <a:schemeClr val="tx1"/>
                </a:solidFill>
              </a:rPr>
              <a:t>Func&lt;int, int&gt; </a:t>
            </a:r>
            <a:r>
              <a:rPr lang="en-US" sz="2399" dirty="0">
                <a:solidFill>
                  <a:schemeClr val="bg1">
                    <a:lumMod val="75000"/>
                  </a:schemeClr>
                </a:solidFill>
              </a:rPr>
              <a:t>twice</a:t>
            </a:r>
            <a:r>
              <a:rPr lang="en-US" sz="2399" dirty="0">
                <a:solidFill>
                  <a:schemeClr val="tx1"/>
                </a:solidFill>
              </a:rPr>
              <a:t> = x =&gt; 2 * x;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dirty="0">
                <a:solidFill>
                  <a:schemeClr val="tx1"/>
                </a:solidFill>
              </a:rPr>
              <a:t>var d = </a:t>
            </a:r>
            <a:r>
              <a:rPr lang="en-US" sz="2399" dirty="0">
                <a:solidFill>
                  <a:schemeClr val="bg1">
                    <a:lumMod val="75000"/>
                  </a:schemeClr>
                </a:solidFill>
              </a:rPr>
              <a:t>twice</a:t>
            </a:r>
            <a:r>
              <a:rPr lang="en-US" sz="2399" dirty="0">
                <a:solidFill>
                  <a:schemeClr val="tx1"/>
                </a:solidFill>
              </a:rPr>
              <a:t>(5);  </a:t>
            </a:r>
            <a:r>
              <a:rPr lang="en-US" sz="2399" dirty="0">
                <a:solidFill>
                  <a:schemeClr val="accent2">
                    <a:lumMod val="75000"/>
                  </a:schemeClr>
                </a:solidFill>
              </a:rPr>
              <a:t>// 10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D0AB7E1B-8A0E-4021-EF2B-22581E8A9C22}"/>
              </a:ext>
            </a:extLst>
          </p:cNvPr>
          <p:cNvSpPr txBox="1">
            <a:spLocks/>
          </p:cNvSpPr>
          <p:nvPr/>
        </p:nvSpPr>
        <p:spPr>
          <a:xfrm>
            <a:off x="2315706" y="5634000"/>
            <a:ext cx="8910294" cy="9564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dirty="0">
                <a:solidFill>
                  <a:schemeClr val="tx1"/>
                </a:solidFill>
              </a:rPr>
              <a:t>int aggregate(start, end, </a:t>
            </a:r>
            <a:r>
              <a:rPr lang="en-US" sz="2399" dirty="0">
                <a:solidFill>
                  <a:schemeClr val="bg1">
                    <a:lumMod val="75000"/>
                  </a:schemeClr>
                </a:solidFill>
              </a:rPr>
              <a:t>func</a:t>
            </a:r>
            <a:r>
              <a:rPr lang="en-US" sz="2399" dirty="0">
                <a:solidFill>
                  <a:schemeClr val="tx1"/>
                </a:solidFill>
              </a:rPr>
              <a:t>) { …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dirty="0">
                <a:solidFill>
                  <a:schemeClr val="tx1"/>
                </a:solidFill>
              </a:rPr>
              <a:t>int sum = aggregate(1, 10, </a:t>
            </a:r>
            <a:r>
              <a:rPr lang="en-US" sz="2399" dirty="0">
                <a:solidFill>
                  <a:schemeClr val="bg1">
                    <a:lumMod val="75000"/>
                  </a:schemeClr>
                </a:solidFill>
              </a:rPr>
              <a:t>(a, b) =&gt; a + b</a:t>
            </a:r>
            <a:r>
              <a:rPr lang="en-US" sz="2399" dirty="0">
                <a:solidFill>
                  <a:schemeClr val="tx1"/>
                </a:solidFill>
              </a:rPr>
              <a:t>);  </a:t>
            </a:r>
            <a:r>
              <a:rPr lang="en-US" sz="2399" dirty="0">
                <a:solidFill>
                  <a:schemeClr val="accent2">
                    <a:lumMod val="75000"/>
                  </a:schemeClr>
                </a:solidFill>
              </a:rPr>
              <a:t>// 55</a:t>
            </a:r>
            <a:endParaRPr lang="en-US" sz="2399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32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DA74C9-02DB-465E-ABBE-C9A3C0543C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81000" y="1121144"/>
            <a:ext cx="9812698" cy="5636106"/>
          </a:xfrm>
        </p:spPr>
        <p:txBody>
          <a:bodyPr>
            <a:normAutofit lnSpcReduction="10000"/>
          </a:bodyPr>
          <a:lstStyle/>
          <a:p>
            <a:r>
              <a:rPr lang="en-US" sz="3400" b="1" dirty="0"/>
              <a:t>Pure FP </a:t>
            </a:r>
            <a:r>
              <a:rPr lang="en-US" sz="3400" dirty="0"/>
              <a:t>treats computation as the evaluation of </a:t>
            </a:r>
            <a:br>
              <a:rPr lang="en-US" sz="3400" dirty="0"/>
            </a:br>
            <a:r>
              <a:rPr lang="en-US" sz="3400" dirty="0"/>
              <a:t>mathematical functions, avoiding state and </a:t>
            </a:r>
            <a:br>
              <a:rPr lang="en-US" sz="3400" dirty="0"/>
            </a:br>
            <a:r>
              <a:rPr lang="en-US" sz="3400" dirty="0"/>
              <a:t>mutable data (variables are </a:t>
            </a:r>
            <a:r>
              <a:rPr lang="en-US" sz="3400" b="1" dirty="0">
                <a:solidFill>
                  <a:schemeClr val="bg1"/>
                </a:solidFill>
              </a:rPr>
              <a:t>immutable</a:t>
            </a:r>
            <a:r>
              <a:rPr lang="en-US" sz="3400" dirty="0"/>
              <a:t>)</a:t>
            </a:r>
            <a:endParaRPr lang="bg-BG" sz="3400" dirty="0"/>
          </a:p>
          <a:p>
            <a:r>
              <a:rPr lang="en-US" dirty="0"/>
              <a:t>Always produce the same output with the same arguments disregard of other factors</a:t>
            </a:r>
            <a:r>
              <a:rPr lang="bg-BG" dirty="0"/>
              <a:t> (</a:t>
            </a:r>
            <a:r>
              <a:rPr lang="en-US" b="1" dirty="0">
                <a:solidFill>
                  <a:schemeClr val="bg1"/>
                </a:solidFill>
              </a:rPr>
              <a:t>deterministic</a:t>
            </a:r>
            <a:r>
              <a:rPr lang="en-US" dirty="0"/>
              <a:t>)</a:t>
            </a:r>
            <a:endParaRPr lang="en-US" sz="3600" dirty="0"/>
          </a:p>
          <a:p>
            <a:pPr lvl="1"/>
            <a:r>
              <a:rPr lang="en-US" sz="3200" b="1" dirty="0"/>
              <a:t>No other input data </a:t>
            </a:r>
            <a:r>
              <a:rPr lang="en-US" sz="3200" dirty="0"/>
              <a:t>besides the input parameters</a:t>
            </a:r>
          </a:p>
          <a:p>
            <a:pPr lvl="1"/>
            <a:r>
              <a:rPr lang="en-US" sz="3200" dirty="0"/>
              <a:t>The output value of a function </a:t>
            </a:r>
            <a:r>
              <a:rPr lang="en-US" sz="3200" b="1" dirty="0"/>
              <a:t>depends only on </a:t>
            </a:r>
            <a:br>
              <a:rPr lang="en-US" sz="3200" b="1" dirty="0"/>
            </a:br>
            <a:r>
              <a:rPr lang="en-US" sz="3200" b="1" dirty="0"/>
              <a:t>the arguments</a:t>
            </a:r>
            <a:r>
              <a:rPr lang="en-US" sz="3200" dirty="0"/>
              <a:t> that are passed to the function</a:t>
            </a:r>
          </a:p>
          <a:p>
            <a:r>
              <a:rPr lang="en-US" dirty="0"/>
              <a:t>No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/>
              <a:t> and </a:t>
            </a:r>
            <a:r>
              <a:rPr lang="en-US" b="1" dirty="0">
                <a:latin typeface="Consolas" panose="020B0609020204030204" pitchFamily="49" charset="0"/>
              </a:rPr>
              <a:t>while</a:t>
            </a:r>
            <a:r>
              <a:rPr lang="en-US" dirty="0"/>
              <a:t> loops, instead, functional languages rely on </a:t>
            </a:r>
            <a:r>
              <a:rPr lang="en-US" b="1" dirty="0"/>
              <a:t>recursion</a:t>
            </a:r>
            <a:r>
              <a:rPr lang="en-US" dirty="0"/>
              <a:t> for iteration</a:t>
            </a:r>
            <a:endParaRPr lang="en-US" sz="3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0F9B9-968A-4F6A-8076-44F0A6E9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Pure Functional Programming (Pure FP)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F72513A-C782-4C08-AA43-E714FD6C20D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94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4253</TotalTime>
  <Words>3863</Words>
  <Application>Microsoft Office PowerPoint</Application>
  <PresentationFormat>Widescreen</PresentationFormat>
  <Paragraphs>513</Paragraphs>
  <Slides>38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Consolas</vt:lpstr>
      <vt:lpstr>Wingdings</vt:lpstr>
      <vt:lpstr>Wingdings 2</vt:lpstr>
      <vt:lpstr>SoftUni</vt:lpstr>
      <vt:lpstr>Functional Programming in C#</vt:lpstr>
      <vt:lpstr>Table of Contents</vt:lpstr>
      <vt:lpstr>Have a Question?</vt:lpstr>
      <vt:lpstr>Functional Programming</vt:lpstr>
      <vt:lpstr>What is a Function?</vt:lpstr>
      <vt:lpstr>Functional Programming (FP)</vt:lpstr>
      <vt:lpstr>Functional Programming – Examples</vt:lpstr>
      <vt:lpstr>Functional Programming Concepts</vt:lpstr>
      <vt:lpstr>Pure Functional Programming (Pure FP)</vt:lpstr>
      <vt:lpstr>Functional Programming Languages</vt:lpstr>
      <vt:lpstr>Lambda Expressions in C#</vt:lpstr>
      <vt:lpstr>Lambda Expressions in C# (1)</vt:lpstr>
      <vt:lpstr>Lambda Expressions in C# (2)</vt:lpstr>
      <vt:lpstr>Problem: Sort Even Numbers </vt:lpstr>
      <vt:lpstr>Solution: Sort Even Numbers</vt:lpstr>
      <vt:lpstr>Delegates, Functions, Actions, Predicates</vt:lpstr>
      <vt:lpstr>Delegates</vt:lpstr>
      <vt:lpstr>Generic Delegates: Func&lt;T, TResult&gt;</vt:lpstr>
      <vt:lpstr>Generic Delegates: Action&lt;T&gt;</vt:lpstr>
      <vt:lpstr>Problem: Sum Numbers </vt:lpstr>
      <vt:lpstr>Solution: Sum Numbers</vt:lpstr>
      <vt:lpstr>Generic Delegates: Predicate&lt;T&gt;</vt:lpstr>
      <vt:lpstr>Problem: Count Uppercase Words</vt:lpstr>
      <vt:lpstr>Solution: Count Uppercase Words</vt:lpstr>
      <vt:lpstr>Problem: Add VAT</vt:lpstr>
      <vt:lpstr>Solution: Add VAT</vt:lpstr>
      <vt:lpstr>Higher-Order Functions</vt:lpstr>
      <vt:lpstr>Higher-Order Functions</vt:lpstr>
      <vt:lpstr>Higher-Order Functions: More Examples</vt:lpstr>
      <vt:lpstr>Problem: Filter by Age</vt:lpstr>
      <vt:lpstr>Solution: Filter by Age (1)</vt:lpstr>
      <vt:lpstr>Solution: Filter by Age (2)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Advanced Functional Programming</dc:title>
  <dc:subject>C# Advanced – Practical Training Course @ SoftUni</dc:subject>
  <dc:creator>Software University</dc:creator>
  <cp:keywords>C# Advanced; C#; Advanced;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Svetlin Nakov</cp:lastModifiedBy>
  <cp:revision>179</cp:revision>
  <dcterms:created xsi:type="dcterms:W3CDTF">2018-05-23T13:08:44Z</dcterms:created>
  <dcterms:modified xsi:type="dcterms:W3CDTF">2022-05-30T18:41:25Z</dcterms:modified>
  <cp:category>programming;education;software engineering;software development</cp:category>
</cp:coreProperties>
</file>