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282" r:id="rId13"/>
    <p:sldId id="283" r:id="rId14"/>
    <p:sldId id="284" r:id="rId15"/>
    <p:sldId id="285" r:id="rId16"/>
    <p:sldId id="340" r:id="rId17"/>
    <p:sldId id="341" r:id="rId18"/>
    <p:sldId id="618" r:id="rId19"/>
    <p:sldId id="342" r:id="rId20"/>
    <p:sldId id="343" r:id="rId21"/>
    <p:sldId id="344" r:id="rId22"/>
    <p:sldId id="619" r:id="rId23"/>
    <p:sldId id="345" r:id="rId24"/>
    <p:sldId id="616" r:id="rId25"/>
    <p:sldId id="615" r:id="rId26"/>
    <p:sldId id="617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6" r:id="rId37"/>
    <p:sldId id="355" r:id="rId38"/>
    <p:sldId id="357" r:id="rId39"/>
    <p:sldId id="358" r:id="rId40"/>
    <p:sldId id="359" r:id="rId41"/>
    <p:sldId id="360" r:id="rId42"/>
    <p:sldId id="401" r:id="rId43"/>
    <p:sldId id="614" r:id="rId44"/>
    <p:sldId id="319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5B1158-6DE0-4E18-A09C-58D1A85845E3}">
          <p14:sldIdLst>
            <p14:sldId id="329"/>
            <p14:sldId id="330"/>
            <p14:sldId id="331"/>
          </p14:sldIdLst>
        </p14:section>
        <p14:section name="Dictionary&lt;K, V&gt; Overview" id="{10162A73-DC17-4936-8FC4-886D22A80F10}">
          <p14:sldIdLst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282"/>
            <p14:sldId id="283"/>
            <p14:sldId id="284"/>
            <p14:sldId id="285"/>
          </p14:sldIdLst>
        </p14:section>
        <p14:section name="Multi-Dictionaries" id="{FC1481EE-05F6-41AA-B312-0EA7E96BAD91}">
          <p14:sldIdLst>
            <p14:sldId id="340"/>
            <p14:sldId id="341"/>
            <p14:sldId id="618"/>
            <p14:sldId id="342"/>
            <p14:sldId id="343"/>
            <p14:sldId id="344"/>
          </p14:sldIdLst>
        </p14:section>
        <p14:section name="Nested Dictionaries" id="{C0D97D6E-4529-4CD4-9E34-5F387CE96AD1}">
          <p14:sldIdLst>
            <p14:sldId id="619"/>
            <p14:sldId id="345"/>
            <p14:sldId id="616"/>
            <p14:sldId id="615"/>
            <p14:sldId id="617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t&lt;T&gt;" id="{E4E13E55-7047-41D9-937E-391922B417DD}">
          <p14:sldIdLst>
            <p14:sldId id="353"/>
            <p14:sldId id="354"/>
            <p14:sldId id="356"/>
            <p14:sldId id="355"/>
            <p14:sldId id="357"/>
            <p14:sldId id="358"/>
            <p14:sldId id="359"/>
          </p14:sldIdLst>
        </p14:section>
        <p14:section name="Conclusion" id="{568795F9-FBEE-4EFE-AE1E-E976B15C92C9}">
          <p14:sldIdLst>
            <p14:sldId id="360"/>
            <p14:sldId id="401"/>
            <p14:sldId id="614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E29B0C"/>
    <a:srgbClr val="FFFFFF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033" autoAdjust="0"/>
  </p:normalViewPr>
  <p:slideViewPr>
    <p:cSldViewPr showGuides="1">
      <p:cViewPr>
        <p:scale>
          <a:sx n="75" d="100"/>
          <a:sy n="75" d="100"/>
        </p:scale>
        <p:origin x="893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0CFD833-C0B1-43A6-8901-9974AD2096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686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CB20111-8FCF-4A1D-B54A-1EA07D705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384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A8F939D-3A8C-4378-B07B-618ECCC8B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54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AE1783-A28D-40EE-88EE-5B5244888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280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AE1783-A28D-40EE-88EE-5B5244888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162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205A4EA-8613-465B-A8AA-BAF3B1ABE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1979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109C8A-E41D-457F-95DC-C84C4B7C77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66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CAE642-487C-493F-BEB4-5179D17260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876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4394E3-588E-41BF-A1D5-842A63646A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513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linq.enumerable.orderbydescending?view=net-6.0" TargetMode="External"/><Relationship Id="rId2" Type="http://schemas.openxmlformats.org/officeDocument/2006/relationships/hyperlink" Target="https://docs.microsoft.com/en-us/dotnet/api/system.linq.enumerable.orderby?view=net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cs.microsoft.com/en-us/dotnet/api/system.linq.enumerable.thenby?view=net-6.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2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2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3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hashset-1?view=net-5.0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list-1?view=net-6.0" TargetMode="External"/><Relationship Id="rId2" Type="http://schemas.openxmlformats.org/officeDocument/2006/relationships/hyperlink" Target="https://docs.microsoft.com/en-us/dotnet/api/system.collections.generic.hashset-1?view=net-6.0" TargetMode="Externa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4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virtualracingschool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dictionary-2?view=net-6.0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dictionary-2.remove?view=net-6.0" TargetMode="External"/><Relationship Id="rId2" Type="http://schemas.openxmlformats.org/officeDocument/2006/relationships/hyperlink" Target="https://docs.microsoft.com/en-us/dotnet/api/system.collections.generic.dictionary-2.add?view=net-6.0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dictionary-2.containsvalue?view=net-6.0" TargetMode="External"/><Relationship Id="rId2" Type="http://schemas.openxmlformats.org/officeDocument/2006/relationships/hyperlink" Target="https://docs.microsoft.com/en-us/dotnet/api/system.collections.generic.dictionary-2.containskey?view=net-6.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Multi-Dictionaries, Nested Dictionaries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191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55796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https://about.softuni.bg/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60" y="2010907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5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</a:t>
            </a:r>
            <a:r>
              <a:rPr lang="en-US" b="1" dirty="0"/>
              <a:t>real numbers </a:t>
            </a:r>
            <a:r>
              <a:rPr lang="en-US" dirty="0"/>
              <a:t>and print them</a:t>
            </a:r>
            <a:br>
              <a:rPr lang="bg-BG" dirty="0"/>
            </a:br>
            <a:r>
              <a:rPr lang="en-US" dirty="0"/>
              <a:t>along with their </a:t>
            </a:r>
            <a:r>
              <a:rPr lang="en-US" b="1" dirty="0"/>
              <a:t>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6305" y="2892014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956" y="2598506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738" y="2914976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6775" y="4703027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956" y="4220894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739" y="4725989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https://judge.softuni.org/Contests/Practice/Index/1465#0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608918BC-D30C-4BA6-876E-BD08D7B9F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74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50406" y="1404000"/>
            <a:ext cx="9790132" cy="51424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/>
              <a:t>double[] nums = Console.ReadLine().Split(' ')</a:t>
            </a:r>
            <a:br>
              <a:rPr lang="en-US" sz="2400" dirty="0"/>
            </a:br>
            <a:r>
              <a:rPr lang="en-US" sz="2400" dirty="0"/>
              <a:t>  .Select(double.Parse).ToArray();</a:t>
            </a:r>
          </a:p>
          <a:p>
            <a:r>
              <a:rPr lang="en-US" sz="2400" dirty="0"/>
              <a:t>var counts = new </a:t>
            </a:r>
            <a:r>
              <a:rPr lang="en-US" sz="2400" dirty="0">
                <a:solidFill>
                  <a:schemeClr val="bg1"/>
                </a:solidFill>
              </a:rPr>
              <a:t>Dictionary</a:t>
            </a:r>
            <a:r>
              <a:rPr lang="en-US" sz="2400" dirty="0"/>
              <a:t>&lt;double, int&gt;();</a:t>
            </a:r>
          </a:p>
          <a:p>
            <a:r>
              <a:rPr lang="en-US" sz="2400" dirty="0"/>
              <a:t>foreach (var num in nums)</a:t>
            </a:r>
          </a:p>
          <a:p>
            <a:r>
              <a:rPr lang="en-US" sz="2400" dirty="0"/>
              <a:t>   if (counts.</a:t>
            </a:r>
            <a:r>
              <a:rPr lang="en-US" sz="2400" dirty="0">
                <a:solidFill>
                  <a:schemeClr val="bg1"/>
                </a:solidFill>
              </a:rPr>
              <a:t>ContainsKey</a:t>
            </a:r>
            <a:r>
              <a:rPr lang="en-US" sz="2400" dirty="0"/>
              <a:t>(num))</a:t>
            </a:r>
          </a:p>
          <a:p>
            <a:r>
              <a:rPr lang="en-US" sz="2400" dirty="0"/>
              <a:t>      counts[num]++;</a:t>
            </a:r>
          </a:p>
          <a:p>
            <a:r>
              <a:rPr lang="en-US" sz="2400" dirty="0"/>
              <a:t>   else</a:t>
            </a:r>
          </a:p>
          <a:p>
            <a:r>
              <a:rPr lang="en-US" sz="2400" dirty="0"/>
              <a:t>      counts[num] = 1;</a:t>
            </a:r>
          </a:p>
          <a:p>
            <a:r>
              <a:rPr lang="en-US" sz="2400" dirty="0"/>
              <a:t>foreach (var num in counts)</a:t>
            </a:r>
          </a:p>
          <a:p>
            <a:r>
              <a:rPr lang="en-US" sz="2400" dirty="0"/>
              <a:t>    Console.WriteLine($"{num.</a:t>
            </a:r>
            <a:r>
              <a:rPr lang="en-US" sz="2400" dirty="0">
                <a:solidFill>
                  <a:schemeClr val="bg1"/>
                </a:solidFill>
              </a:rPr>
              <a:t>Key</a:t>
            </a:r>
            <a:r>
              <a:rPr lang="en-US" sz="2400" dirty="0"/>
              <a:t>} - {num.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331000" y="3969000"/>
            <a:ext cx="4410000" cy="983761"/>
          </a:xfrm>
          <a:prstGeom prst="wedgeRoundRectCallout">
            <a:avLst>
              <a:gd name="adj1" fmla="val -60951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counts[num]</a:t>
            </a:r>
            <a:r>
              <a:rPr lang="en-US" sz="2400" b="1" noProof="1">
                <a:solidFill>
                  <a:srgbClr val="FFFFFF"/>
                </a:solidFill>
              </a:rPr>
              <a:t> hold show many times num occurs in nums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3B4911-CEA6-4D68-8DCF-A03061DF9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266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OrderBy()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sort collections:</a:t>
            </a:r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OrderByDescending()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sort collections: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984640"/>
            <a:ext cx="9047356" cy="192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874968"/>
            <a:ext cx="9047356" cy="1479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ThenBy()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sort collections by multiple criteria: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Read a list of integers</a:t>
            </a:r>
          </a:p>
          <a:p>
            <a:r>
              <a:rPr lang="en-US" sz="3600" dirty="0"/>
              <a:t>Print the </a:t>
            </a:r>
            <a:r>
              <a:rPr lang="en-US" sz="3600" b="1" dirty="0"/>
              <a:t>largest 3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 them (or less for shorter lists)</a:t>
            </a:r>
          </a:p>
          <a:p>
            <a:r>
              <a:rPr lang="en-US" sz="3600" dirty="0"/>
              <a:t>Print them in </a:t>
            </a:r>
            <a:r>
              <a:rPr lang="en-US" sz="3600" b="1" dirty="0"/>
              <a:t>descending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3578651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5162598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4400938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3558183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5162598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357651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5210003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4400938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4400938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https://judge.softuni.org/Contests/Practice/Index/1465#2</a:t>
            </a:r>
            <a:endParaRPr lang="en-US" sz="20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8594" y="1288719"/>
            <a:ext cx="11084436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int[] numbers = Console.ReadLine()</a:t>
            </a:r>
          </a:p>
          <a:p>
            <a:r>
              <a:rPr lang="en-GB" sz="2800" dirty="0"/>
              <a:t>  .Split()</a:t>
            </a:r>
          </a:p>
          <a:p>
            <a:r>
              <a:rPr lang="en-GB" sz="2800" dirty="0"/>
              <a:t>  .</a:t>
            </a:r>
            <a:r>
              <a:rPr lang="en-GB" sz="2800" dirty="0">
                <a:solidFill>
                  <a:schemeClr val="bg1"/>
                </a:solidFill>
              </a:rPr>
              <a:t>Select</a:t>
            </a:r>
            <a:r>
              <a:rPr lang="en-GB" sz="2800" dirty="0"/>
              <a:t>(int.Parse)</a:t>
            </a:r>
          </a:p>
          <a:p>
            <a:r>
              <a:rPr lang="en-GB" sz="2800" dirty="0"/>
              <a:t>  .</a:t>
            </a:r>
            <a:r>
              <a:rPr lang="en-GB" sz="2800" dirty="0">
                <a:solidFill>
                  <a:schemeClr val="bg1"/>
                </a:solidFill>
              </a:rPr>
              <a:t>OrderByDescending</a:t>
            </a:r>
            <a:r>
              <a:rPr lang="en-GB" sz="2800" dirty="0"/>
              <a:t>(n =&gt; n)</a:t>
            </a:r>
          </a:p>
          <a:p>
            <a:r>
              <a:rPr lang="en-GB" sz="2800" dirty="0"/>
              <a:t>  .</a:t>
            </a:r>
            <a:r>
              <a:rPr lang="en-GB" sz="2800" dirty="0">
                <a:solidFill>
                  <a:schemeClr val="bg1"/>
                </a:solidFill>
              </a:rPr>
              <a:t>ToArray</a:t>
            </a:r>
            <a:r>
              <a:rPr lang="en-GB" sz="2800" dirty="0"/>
              <a:t>();</a:t>
            </a:r>
          </a:p>
          <a:p>
            <a:r>
              <a:rPr lang="en-GB" sz="2800" dirty="0"/>
              <a:t>int count = numbers.Length &gt;= 3 ? 3 : numbers.Length;</a:t>
            </a:r>
          </a:p>
          <a:p>
            <a:r>
              <a:rPr lang="nn-NO" sz="2800" dirty="0"/>
              <a:t>for (int i = 0; i &lt; count; i++)</a:t>
            </a:r>
          </a:p>
          <a:p>
            <a:r>
              <a:rPr lang="en-GB" sz="2800" dirty="0"/>
              <a:t>   Console.Write($"{numbers[i]} ");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</a:t>
            </a:r>
            <a:r>
              <a:rPr lang="en-US" sz="2000">
                <a:hlinkClick r:id="rId2"/>
              </a:rPr>
              <a:t>/1465#2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5091"/>
            <a:ext cx="2590800" cy="2590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BCB3485-32BD-495F-B28F-21EF7AF610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8DF9443-8009-4A6D-A6FB-713F81679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Dictionaries Holding a List of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6139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dictionary could hold a </a:t>
            </a:r>
            <a:r>
              <a:rPr lang="en-US" b="1" dirty="0">
                <a:solidFill>
                  <a:schemeClr val="bg1"/>
                </a:solidFill>
              </a:rPr>
              <a:t>set of values </a:t>
            </a:r>
            <a:r>
              <a:rPr lang="en-US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000" dirty="0">
                <a:sym typeface="Wingdings" panose="05000000000000000000" pitchFamily="2" charset="2"/>
              </a:rPr>
              <a:t>Peter 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sym typeface="Wingdings" panose="05000000000000000000" pitchFamily="2" charset="2"/>
              </a:rPr>
              <a:t>Kevin</a:t>
            </a:r>
            <a:r>
              <a:rPr lang="en-US" sz="3000" dirty="0">
                <a:sym typeface="Wingdings" panose="05000000000000000000" pitchFamily="2" charset="2"/>
              </a:rPr>
              <a:t> 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406000" y="3834000"/>
            <a:ext cx="9195382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grades = </a:t>
            </a:r>
            <a:r>
              <a:rPr lang="en-US" sz="2400" noProof="1">
                <a:solidFill>
                  <a:schemeClr val="bg1"/>
                </a:solidFill>
              </a:rPr>
              <a:t>new Dictionary&lt;string, List&lt;int&gt;&gt;()</a:t>
            </a:r>
            <a:r>
              <a:rPr lang="en-US" sz="2400" noProof="1"/>
              <a:t>;</a:t>
            </a:r>
          </a:p>
          <a:p>
            <a:r>
              <a:rPr lang="en-US" sz="2400" noProof="1"/>
              <a:t>grades["Peter"] = </a:t>
            </a:r>
            <a:r>
              <a:rPr lang="en-US" sz="2400" noProof="1">
                <a:solidFill>
                  <a:schemeClr val="bg1"/>
                </a:solidFill>
              </a:rPr>
              <a:t>new List&lt;int&gt;()</a:t>
            </a:r>
            <a:r>
              <a:rPr lang="en-US" sz="2400" noProof="1"/>
              <a:t>;</a:t>
            </a:r>
          </a:p>
          <a:p>
            <a:r>
              <a:rPr lang="en-US" sz="2400" noProof="1"/>
              <a:t>grades["Peter"].</a:t>
            </a:r>
            <a:r>
              <a:rPr lang="en-US" sz="2400" noProof="1">
                <a:solidFill>
                  <a:schemeClr val="bg1"/>
                </a:solidFill>
              </a:rPr>
              <a:t>Add(</a:t>
            </a:r>
            <a:r>
              <a:rPr lang="en-US" sz="2400" noProof="1"/>
              <a:t>5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/>
              <a:t>;</a:t>
            </a:r>
          </a:p>
          <a:p>
            <a:r>
              <a:rPr lang="en-US" sz="2400" noProof="1"/>
              <a:t>grades["Kevin"] = </a:t>
            </a:r>
            <a:r>
              <a:rPr lang="en-US" sz="2400" noProof="1">
                <a:solidFill>
                  <a:schemeClr val="bg1"/>
                </a:solidFill>
              </a:rPr>
              <a:t>new List&lt;int&gt;() </a:t>
            </a:r>
            <a:r>
              <a:rPr lang="en-US" sz="2400" noProof="1"/>
              <a:t>{</a:t>
            </a:r>
            <a:r>
              <a:rPr lang="en-US" sz="2400" noProof="1">
                <a:solidFill>
                  <a:schemeClr val="bg1"/>
                </a:solidFill>
              </a:rPr>
              <a:t> 6</a:t>
            </a:r>
            <a:r>
              <a:rPr lang="en-US" sz="2400" noProof="1"/>
              <a:t>,</a:t>
            </a:r>
            <a:r>
              <a:rPr lang="en-US" sz="2400" noProof="1">
                <a:solidFill>
                  <a:schemeClr val="bg1"/>
                </a:solidFill>
              </a:rPr>
              <a:t> 6</a:t>
            </a:r>
            <a:r>
              <a:rPr lang="en-US" sz="2400" noProof="1"/>
              <a:t>,</a:t>
            </a:r>
            <a:r>
              <a:rPr lang="en-US" sz="2400" noProof="1">
                <a:solidFill>
                  <a:schemeClr val="bg1"/>
                </a:solidFill>
              </a:rPr>
              <a:t> 3</a:t>
            </a:r>
            <a:r>
              <a:rPr lang="en-US" sz="2400" noProof="1"/>
              <a:t>,</a:t>
            </a:r>
            <a:r>
              <a:rPr lang="en-US" sz="2400" noProof="1">
                <a:solidFill>
                  <a:schemeClr val="bg1"/>
                </a:solidFill>
              </a:rPr>
              <a:t> 4</a:t>
            </a:r>
            <a:r>
              <a:rPr lang="en-US" sz="2400" noProof="1"/>
              <a:t>,</a:t>
            </a:r>
            <a:r>
              <a:rPr lang="en-US" sz="2400" noProof="1">
                <a:solidFill>
                  <a:schemeClr val="bg1"/>
                </a:solidFill>
              </a:rPr>
              <a:t> 6 </a:t>
            </a:r>
            <a:r>
              <a:rPr lang="en-US" sz="2400" noProof="1"/>
              <a:t>};</a:t>
            </a:r>
          </a:p>
          <a:p>
            <a:r>
              <a:rPr lang="en-US" sz="2400" noProof="1"/>
              <a:t>Console.WriteLine(string.Join(" ", grades["Kevin"]);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7CF507-D7F4-46C1-BAB9-5DBE5F26C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Elements to Multi-Dictionary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69200" y="1466548"/>
            <a:ext cx="11161800" cy="48424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static void AddStudentGrade(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Dictionary&lt;string, List&lt;double&gt;&gt; grades,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string studentName, double grade)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if (! grades.</a:t>
            </a:r>
            <a:r>
              <a:rPr lang="en-US" sz="2400" noProof="1">
                <a:solidFill>
                  <a:schemeClr val="bg1"/>
                </a:solidFill>
              </a:rPr>
              <a:t>ContainsKey</a:t>
            </a:r>
            <a:r>
              <a:rPr lang="en-US" sz="2400" noProof="1"/>
              <a:t>(studentName))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 grades.</a:t>
            </a:r>
            <a:r>
              <a:rPr lang="en-US" sz="2400" noProof="1">
                <a:solidFill>
                  <a:schemeClr val="bg1"/>
                </a:solidFill>
              </a:rPr>
              <a:t>Add</a:t>
            </a:r>
            <a:r>
              <a:rPr lang="en-US" sz="2400" noProof="1"/>
              <a:t>(studentName, new List&lt;double&gt;());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</a:t>
            </a:r>
            <a:r>
              <a:rPr lang="en-US" sz="2400" noProof="1">
                <a:solidFill>
                  <a:schemeClr val="bg1"/>
                </a:solidFill>
              </a:rPr>
              <a:t>grades[studentName].Add</a:t>
            </a:r>
            <a:r>
              <a:rPr lang="en-US" sz="2400" noProof="1"/>
              <a:t>(grade);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050" i="1" noProof="1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AddStudentGrade(grades, "Peter", 6);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AddStudentGrade(grades, "Maria", 5);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143348-7F1F-41A3-92A8-0853CACB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8F0DB21-7CC2-8518-FF45-3F18F0CDC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484" y="2304000"/>
            <a:ext cx="2810515" cy="1324320"/>
          </a:xfrm>
          <a:prstGeom prst="wedgeRoundRectCallout">
            <a:avLst>
              <a:gd name="adj1" fmla="val -70668"/>
              <a:gd name="adj2" fmla="val 5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Ensure that the list of grades </a:t>
            </a:r>
            <a:r>
              <a:rPr lang="en-US" sz="24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exist</a:t>
            </a:r>
            <a:r>
              <a:rPr lang="en-US" sz="2400" b="1" noProof="1">
                <a:solidFill>
                  <a:srgbClr val="FFFFFF"/>
                </a:solidFill>
              </a:rPr>
              <a:t> for the target student</a:t>
            </a:r>
          </a:p>
        </p:txBody>
      </p:sp>
    </p:spTree>
    <p:extLst>
      <p:ext uri="{BB962C8B-B14F-4D97-AF65-F5344CB8AC3E}">
        <p14:creationId xmlns:p14="http://schemas.microsoft.com/office/powerpoint/2010/main" val="415559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</a:t>
            </a:r>
            <a:r>
              <a:rPr lang="en-US" b="1" dirty="0"/>
              <a:t>names</a:t>
            </a:r>
            <a:r>
              <a:rPr lang="en-US" dirty="0"/>
              <a:t> + </a:t>
            </a:r>
            <a:r>
              <a:rPr lang="en-US" b="1" dirty="0"/>
              <a:t>grades</a:t>
            </a:r>
          </a:p>
          <a:p>
            <a:r>
              <a:rPr lang="en-US" dirty="0"/>
              <a:t>Print the </a:t>
            </a:r>
            <a:r>
              <a:rPr lang="en-US" b="1" dirty="0"/>
              <a:t>students</a:t>
            </a:r>
            <a:r>
              <a:rPr lang="en-US" dirty="0"/>
              <a:t> + </a:t>
            </a:r>
            <a:r>
              <a:rPr lang="en-US" b="1" dirty="0"/>
              <a:t>average grade </a:t>
            </a:r>
            <a:r>
              <a:rPr lang="en-US" dirty="0"/>
              <a:t>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06000" y="2662681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Barney 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Ted 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Ted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036029" y="4412528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0084" y="3814844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Barney 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Ted 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AA19B-F678-4799-8679-0439EDA112D0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https://judge.softuni.org/Contests/Practice/Index/1465#1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2E00F88-B83A-4DA8-BF52-378DCB78E8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26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b="1" dirty="0"/>
              <a:t>Dictionary&lt;K, V&gt;</a:t>
            </a:r>
            <a:r>
              <a:rPr lang="en-US" sz="3600" dirty="0"/>
              <a:t> Overview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b="1" dirty="0"/>
              <a:t>Multi-Dictionaries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A Key Holds Multiple Values</a:t>
            </a:r>
          </a:p>
          <a:p>
            <a:pPr marL="538163" indent="-538163">
              <a:lnSpc>
                <a:spcPct val="110000"/>
              </a:lnSpc>
              <a:buFont typeface="+mj-lt"/>
              <a:buAutoNum type="arabicPeriod"/>
            </a:pPr>
            <a:r>
              <a:rPr lang="en-US" sz="3600" b="1" dirty="0"/>
              <a:t>Nested Dictionaries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400" dirty="0"/>
              <a:t>A Dictionary Holding Another Dictionary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b="1" dirty="0"/>
              <a:t>Set&lt;T&gt;</a:t>
            </a:r>
          </a:p>
          <a:p>
            <a:pPr lvl="1">
              <a:lnSpc>
                <a:spcPct val="110000"/>
              </a:lnSpc>
            </a:pPr>
            <a:r>
              <a:rPr lang="en-US" sz="3400" b="1" noProof="1"/>
              <a:t>HashSet&lt;T&gt;</a:t>
            </a:r>
            <a:r>
              <a:rPr lang="en-US" sz="3400" noProof="1"/>
              <a:t> and </a:t>
            </a:r>
            <a:r>
              <a:rPr lang="en-US" sz="3400" b="1" noProof="1"/>
              <a:t>SortedSet&lt;T&gt;</a:t>
            </a:r>
          </a:p>
          <a:p>
            <a:pPr lvl="1">
              <a:lnSpc>
                <a:spcPct val="110000"/>
              </a:lnSpc>
            </a:pPr>
            <a:r>
              <a:rPr lang="en-US" sz="3400" b="1" noProof="1"/>
              <a:t>List&lt;T&gt; </a:t>
            </a:r>
            <a:r>
              <a:rPr lang="en-US" sz="3400" noProof="1"/>
              <a:t>vs </a:t>
            </a:r>
            <a:r>
              <a:rPr lang="en-US" sz="3400" b="1" noProof="1"/>
              <a:t>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857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(1)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1000" y="1410632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noProof="1"/>
              <a:t>var grades = new Dictionary&lt;string, List&lt;decimal&gt;&gt;();</a:t>
            </a:r>
          </a:p>
          <a:p>
            <a:pPr>
              <a:spcAft>
                <a:spcPts val="300"/>
              </a:spcAft>
            </a:pPr>
            <a:r>
              <a:rPr lang="en-US" noProof="1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noProof="1"/>
              <a:t>for (int i = 0; i &lt; n; i++) {</a:t>
            </a:r>
          </a:p>
          <a:p>
            <a:pPr>
              <a:spcAft>
                <a:spcPts val="300"/>
              </a:spcAft>
            </a:pPr>
            <a:r>
              <a:rPr lang="en-US" noProof="1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noProof="1"/>
              <a:t>  var name = tokens[0];</a:t>
            </a:r>
          </a:p>
          <a:p>
            <a:pPr>
              <a:spcAft>
                <a:spcPts val="300"/>
              </a:spcAft>
            </a:pPr>
            <a:r>
              <a:rPr lang="en-US" noProof="1"/>
              <a:t>  var grade = decimal.Parse(tokens[1]);</a:t>
            </a:r>
          </a:p>
          <a:p>
            <a:pPr>
              <a:spcAft>
                <a:spcPts val="300"/>
              </a:spcAft>
            </a:pPr>
            <a:r>
              <a:rPr lang="en-US" noProof="1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noProof="1"/>
              <a:t>    grades[name] = new List&lt;decimal&gt;();</a:t>
            </a:r>
          </a:p>
          <a:p>
            <a:pPr>
              <a:spcAft>
                <a:spcPts val="300"/>
              </a:spcAft>
            </a:pPr>
            <a:r>
              <a:rPr lang="en-US" noProof="1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noProof="1"/>
              <a:t>} </a:t>
            </a:r>
          </a:p>
          <a:p>
            <a:pPr>
              <a:spcAft>
                <a:spcPts val="300"/>
              </a:spcAft>
            </a:pPr>
            <a:r>
              <a:rPr lang="en-US" i="1" noProof="1">
                <a:solidFill>
                  <a:schemeClr val="accent2"/>
                </a:solidFill>
              </a:rPr>
              <a:t>// continues on next slide…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11000" y="3651674"/>
            <a:ext cx="2745000" cy="992326"/>
          </a:xfrm>
          <a:prstGeom prst="wedgeRoundRectCallout">
            <a:avLst>
              <a:gd name="adj1" fmla="val -73125"/>
              <a:gd name="adj2" fmla="val 32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591000" y="5123350"/>
            <a:ext cx="2610000" cy="992326"/>
          </a:xfrm>
          <a:prstGeom prst="wedgeRoundRectCallout">
            <a:avLst>
              <a:gd name="adj1" fmla="val -68532"/>
              <a:gd name="adj2" fmla="val -28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Add the grade </a:t>
            </a:r>
            <a:br>
              <a:rPr lang="nb-NO" sz="2800" b="1" noProof="1">
                <a:solidFill>
                  <a:srgbClr val="FFFFFF"/>
                </a:solidFill>
              </a:rPr>
            </a:br>
            <a:r>
              <a:rPr lang="nb-NO" sz="2800" b="1" noProof="1">
                <a:solidFill>
                  <a:srgbClr val="FFFFFF"/>
                </a:solidFill>
              </a:rPr>
              <a:t>into the list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143348-7F1F-41A3-92A8-0853CACB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12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91000" y="1584000"/>
            <a:ext cx="98100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noProof="1"/>
              <a:t>foreach (var (name, studentsGrades) in grades)</a:t>
            </a:r>
          </a:p>
          <a:p>
            <a:r>
              <a:rPr lang="en-US" sz="2800" noProof="1"/>
              <a:t>{</a:t>
            </a:r>
          </a:p>
          <a:p>
            <a:r>
              <a:rPr lang="en-US" sz="2800" noProof="1"/>
              <a:t>  var average = studentGrades.Average();</a:t>
            </a:r>
          </a:p>
          <a:p>
            <a:r>
              <a:rPr lang="en-US" sz="2800" noProof="1"/>
              <a:t>  Console.Write($"{name} -&gt; ");</a:t>
            </a:r>
          </a:p>
          <a:p>
            <a:r>
              <a:rPr lang="en-US" sz="2800" noProof="1"/>
              <a:t>  foreach (var grade in studentGrades)</a:t>
            </a:r>
          </a:p>
          <a:p>
            <a:r>
              <a:rPr lang="en-US" sz="2800" noProof="1"/>
              <a:t>    Console.Write($"{grade:f2} ");</a:t>
            </a:r>
          </a:p>
          <a:p>
            <a:r>
              <a:rPr lang="en-US" sz="2800" noProof="1"/>
              <a:t>  Console.WriteLine($"(avg: {average:f2})");</a:t>
            </a:r>
          </a:p>
          <a:p>
            <a:r>
              <a:rPr lang="en-US" sz="28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C3314B-F2D5-4BA4-84BA-38FAA0A53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371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E8EE493-C1D5-DAF2-A731-58F7CCF6FCA0}"/>
              </a:ext>
            </a:extLst>
          </p:cNvPr>
          <p:cNvSpPr/>
          <p:nvPr/>
        </p:nvSpPr>
        <p:spPr bwMode="auto">
          <a:xfrm>
            <a:off x="2676000" y="729000"/>
            <a:ext cx="6795000" cy="3735000"/>
          </a:xfrm>
          <a:custGeom>
            <a:avLst/>
            <a:gdLst>
              <a:gd name="connsiteX0" fmla="*/ 0 w 6795000"/>
              <a:gd name="connsiteY0" fmla="*/ 172109 h 3735000"/>
              <a:gd name="connsiteX1" fmla="*/ 172109 w 6795000"/>
              <a:gd name="connsiteY1" fmla="*/ 0 h 3735000"/>
              <a:gd name="connsiteX2" fmla="*/ 758544 w 6795000"/>
              <a:gd name="connsiteY2" fmla="*/ 0 h 3735000"/>
              <a:gd name="connsiteX3" fmla="*/ 1409486 w 6795000"/>
              <a:gd name="connsiteY3" fmla="*/ 0 h 3735000"/>
              <a:gd name="connsiteX4" fmla="*/ 1995921 w 6795000"/>
              <a:gd name="connsiteY4" fmla="*/ 0 h 3735000"/>
              <a:gd name="connsiteX5" fmla="*/ 2453340 w 6795000"/>
              <a:gd name="connsiteY5" fmla="*/ 0 h 3735000"/>
              <a:gd name="connsiteX6" fmla="*/ 3104283 w 6795000"/>
              <a:gd name="connsiteY6" fmla="*/ 0 h 3735000"/>
              <a:gd name="connsiteX7" fmla="*/ 3561702 w 6795000"/>
              <a:gd name="connsiteY7" fmla="*/ 0 h 3735000"/>
              <a:gd name="connsiteX8" fmla="*/ 4277152 w 6795000"/>
              <a:gd name="connsiteY8" fmla="*/ 0 h 3735000"/>
              <a:gd name="connsiteX9" fmla="*/ 4799079 w 6795000"/>
              <a:gd name="connsiteY9" fmla="*/ 0 h 3735000"/>
              <a:gd name="connsiteX10" fmla="*/ 5385514 w 6795000"/>
              <a:gd name="connsiteY10" fmla="*/ 0 h 3735000"/>
              <a:gd name="connsiteX11" fmla="*/ 6036456 w 6795000"/>
              <a:gd name="connsiteY11" fmla="*/ 0 h 3735000"/>
              <a:gd name="connsiteX12" fmla="*/ 6622891 w 6795000"/>
              <a:gd name="connsiteY12" fmla="*/ 0 h 3735000"/>
              <a:gd name="connsiteX13" fmla="*/ 6795000 w 6795000"/>
              <a:gd name="connsiteY13" fmla="*/ 172109 h 3735000"/>
              <a:gd name="connsiteX14" fmla="*/ 6795000 w 6795000"/>
              <a:gd name="connsiteY14" fmla="*/ 635516 h 3735000"/>
              <a:gd name="connsiteX15" fmla="*/ 6795000 w 6795000"/>
              <a:gd name="connsiteY15" fmla="*/ 1200646 h 3735000"/>
              <a:gd name="connsiteX16" fmla="*/ 6795000 w 6795000"/>
              <a:gd name="connsiteY16" fmla="*/ 1765777 h 3735000"/>
              <a:gd name="connsiteX17" fmla="*/ 6795000 w 6795000"/>
              <a:gd name="connsiteY17" fmla="*/ 2364815 h 3735000"/>
              <a:gd name="connsiteX18" fmla="*/ 6795000 w 6795000"/>
              <a:gd name="connsiteY18" fmla="*/ 2929945 h 3735000"/>
              <a:gd name="connsiteX19" fmla="*/ 6795000 w 6795000"/>
              <a:gd name="connsiteY19" fmla="*/ 3562891 h 3735000"/>
              <a:gd name="connsiteX20" fmla="*/ 6622891 w 6795000"/>
              <a:gd name="connsiteY20" fmla="*/ 3735000 h 3735000"/>
              <a:gd name="connsiteX21" fmla="*/ 5971948 w 6795000"/>
              <a:gd name="connsiteY21" fmla="*/ 3735000 h 3735000"/>
              <a:gd name="connsiteX22" fmla="*/ 5450022 w 6795000"/>
              <a:gd name="connsiteY22" fmla="*/ 3735000 h 3735000"/>
              <a:gd name="connsiteX23" fmla="*/ 4734571 w 6795000"/>
              <a:gd name="connsiteY23" fmla="*/ 3735000 h 3735000"/>
              <a:gd name="connsiteX24" fmla="*/ 4148136 w 6795000"/>
              <a:gd name="connsiteY24" fmla="*/ 3735000 h 3735000"/>
              <a:gd name="connsiteX25" fmla="*/ 3561702 w 6795000"/>
              <a:gd name="connsiteY25" fmla="*/ 3735000 h 3735000"/>
              <a:gd name="connsiteX26" fmla="*/ 2975267 w 6795000"/>
              <a:gd name="connsiteY26" fmla="*/ 3735000 h 3735000"/>
              <a:gd name="connsiteX27" fmla="*/ 2324324 w 6795000"/>
              <a:gd name="connsiteY27" fmla="*/ 3735000 h 3735000"/>
              <a:gd name="connsiteX28" fmla="*/ 1673382 w 6795000"/>
              <a:gd name="connsiteY28" fmla="*/ 3735000 h 3735000"/>
              <a:gd name="connsiteX29" fmla="*/ 1151455 w 6795000"/>
              <a:gd name="connsiteY29" fmla="*/ 3735000 h 3735000"/>
              <a:gd name="connsiteX30" fmla="*/ 172109 w 6795000"/>
              <a:gd name="connsiteY30" fmla="*/ 3735000 h 3735000"/>
              <a:gd name="connsiteX31" fmla="*/ 0 w 6795000"/>
              <a:gd name="connsiteY31" fmla="*/ 3562891 h 3735000"/>
              <a:gd name="connsiteX32" fmla="*/ 0 w 6795000"/>
              <a:gd name="connsiteY32" fmla="*/ 2997761 h 3735000"/>
              <a:gd name="connsiteX33" fmla="*/ 0 w 6795000"/>
              <a:gd name="connsiteY33" fmla="*/ 2466538 h 3735000"/>
              <a:gd name="connsiteX34" fmla="*/ 0 w 6795000"/>
              <a:gd name="connsiteY34" fmla="*/ 1901408 h 3735000"/>
              <a:gd name="connsiteX35" fmla="*/ 0 w 6795000"/>
              <a:gd name="connsiteY35" fmla="*/ 1370185 h 3735000"/>
              <a:gd name="connsiteX36" fmla="*/ 0 w 6795000"/>
              <a:gd name="connsiteY36" fmla="*/ 805055 h 3735000"/>
              <a:gd name="connsiteX37" fmla="*/ 0 w 6795000"/>
              <a:gd name="connsiteY37" fmla="*/ 172109 h 37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795000" h="3735000" fill="none" extrusionOk="0">
                <a:moveTo>
                  <a:pt x="0" y="172109"/>
                </a:moveTo>
                <a:cubicBezTo>
                  <a:pt x="16854" y="84186"/>
                  <a:pt x="86768" y="-20975"/>
                  <a:pt x="172109" y="0"/>
                </a:cubicBezTo>
                <a:cubicBezTo>
                  <a:pt x="376559" y="-61412"/>
                  <a:pt x="526112" y="51892"/>
                  <a:pt x="758544" y="0"/>
                </a:cubicBezTo>
                <a:cubicBezTo>
                  <a:pt x="990976" y="-51892"/>
                  <a:pt x="1222488" y="17435"/>
                  <a:pt x="1409486" y="0"/>
                </a:cubicBezTo>
                <a:cubicBezTo>
                  <a:pt x="1596484" y="-17435"/>
                  <a:pt x="1853404" y="27961"/>
                  <a:pt x="1995921" y="0"/>
                </a:cubicBezTo>
                <a:cubicBezTo>
                  <a:pt x="2138438" y="-27961"/>
                  <a:pt x="2344219" y="32098"/>
                  <a:pt x="2453340" y="0"/>
                </a:cubicBezTo>
                <a:cubicBezTo>
                  <a:pt x="2562461" y="-32098"/>
                  <a:pt x="2787149" y="49684"/>
                  <a:pt x="3104283" y="0"/>
                </a:cubicBezTo>
                <a:cubicBezTo>
                  <a:pt x="3421417" y="-49684"/>
                  <a:pt x="3432913" y="51255"/>
                  <a:pt x="3561702" y="0"/>
                </a:cubicBezTo>
                <a:cubicBezTo>
                  <a:pt x="3690491" y="-51255"/>
                  <a:pt x="4001598" y="12675"/>
                  <a:pt x="4277152" y="0"/>
                </a:cubicBezTo>
                <a:cubicBezTo>
                  <a:pt x="4552706" y="-12675"/>
                  <a:pt x="4538578" y="36035"/>
                  <a:pt x="4799079" y="0"/>
                </a:cubicBezTo>
                <a:cubicBezTo>
                  <a:pt x="5059580" y="-36035"/>
                  <a:pt x="5207064" y="11425"/>
                  <a:pt x="5385514" y="0"/>
                </a:cubicBezTo>
                <a:cubicBezTo>
                  <a:pt x="5563965" y="-11425"/>
                  <a:pt x="5773574" y="71450"/>
                  <a:pt x="6036456" y="0"/>
                </a:cubicBezTo>
                <a:cubicBezTo>
                  <a:pt x="6299338" y="-71450"/>
                  <a:pt x="6447331" y="31485"/>
                  <a:pt x="6622891" y="0"/>
                </a:cubicBezTo>
                <a:cubicBezTo>
                  <a:pt x="6713677" y="6983"/>
                  <a:pt x="6804120" y="66947"/>
                  <a:pt x="6795000" y="172109"/>
                </a:cubicBezTo>
                <a:cubicBezTo>
                  <a:pt x="6835220" y="400975"/>
                  <a:pt x="6781882" y="436837"/>
                  <a:pt x="6795000" y="635516"/>
                </a:cubicBezTo>
                <a:cubicBezTo>
                  <a:pt x="6808118" y="834195"/>
                  <a:pt x="6773433" y="943740"/>
                  <a:pt x="6795000" y="1200646"/>
                </a:cubicBezTo>
                <a:cubicBezTo>
                  <a:pt x="6816567" y="1457552"/>
                  <a:pt x="6747915" y="1546806"/>
                  <a:pt x="6795000" y="1765777"/>
                </a:cubicBezTo>
                <a:cubicBezTo>
                  <a:pt x="6842085" y="1984748"/>
                  <a:pt x="6733527" y="2090185"/>
                  <a:pt x="6795000" y="2364815"/>
                </a:cubicBezTo>
                <a:cubicBezTo>
                  <a:pt x="6856473" y="2639445"/>
                  <a:pt x="6787485" y="2671089"/>
                  <a:pt x="6795000" y="2929945"/>
                </a:cubicBezTo>
                <a:cubicBezTo>
                  <a:pt x="6802515" y="3188801"/>
                  <a:pt x="6755165" y="3369915"/>
                  <a:pt x="6795000" y="3562891"/>
                </a:cubicBezTo>
                <a:cubicBezTo>
                  <a:pt x="6795276" y="3677548"/>
                  <a:pt x="6689820" y="3737917"/>
                  <a:pt x="6622891" y="3735000"/>
                </a:cubicBezTo>
                <a:cubicBezTo>
                  <a:pt x="6413894" y="3772178"/>
                  <a:pt x="6132968" y="3702582"/>
                  <a:pt x="5971948" y="3735000"/>
                </a:cubicBezTo>
                <a:cubicBezTo>
                  <a:pt x="5810928" y="3767418"/>
                  <a:pt x="5580523" y="3675741"/>
                  <a:pt x="5450022" y="3735000"/>
                </a:cubicBezTo>
                <a:cubicBezTo>
                  <a:pt x="5319521" y="3794259"/>
                  <a:pt x="5008186" y="3714888"/>
                  <a:pt x="4734571" y="3735000"/>
                </a:cubicBezTo>
                <a:cubicBezTo>
                  <a:pt x="4460956" y="3755112"/>
                  <a:pt x="4336315" y="3677766"/>
                  <a:pt x="4148136" y="3735000"/>
                </a:cubicBezTo>
                <a:cubicBezTo>
                  <a:pt x="3959958" y="3792234"/>
                  <a:pt x="3796744" y="3725154"/>
                  <a:pt x="3561702" y="3735000"/>
                </a:cubicBezTo>
                <a:cubicBezTo>
                  <a:pt x="3326660" y="3744846"/>
                  <a:pt x="3211404" y="3711107"/>
                  <a:pt x="2975267" y="3735000"/>
                </a:cubicBezTo>
                <a:cubicBezTo>
                  <a:pt x="2739130" y="3758893"/>
                  <a:pt x="2550746" y="3680857"/>
                  <a:pt x="2324324" y="3735000"/>
                </a:cubicBezTo>
                <a:cubicBezTo>
                  <a:pt x="2097902" y="3789143"/>
                  <a:pt x="1878001" y="3705398"/>
                  <a:pt x="1673382" y="3735000"/>
                </a:cubicBezTo>
                <a:cubicBezTo>
                  <a:pt x="1468763" y="3764602"/>
                  <a:pt x="1334466" y="3722708"/>
                  <a:pt x="1151455" y="3735000"/>
                </a:cubicBezTo>
                <a:cubicBezTo>
                  <a:pt x="968444" y="3747292"/>
                  <a:pt x="534098" y="3649010"/>
                  <a:pt x="172109" y="3735000"/>
                </a:cubicBezTo>
                <a:cubicBezTo>
                  <a:pt x="87340" y="3741503"/>
                  <a:pt x="6765" y="3662049"/>
                  <a:pt x="0" y="3562891"/>
                </a:cubicBezTo>
                <a:cubicBezTo>
                  <a:pt x="-62479" y="3309028"/>
                  <a:pt x="30546" y="3173608"/>
                  <a:pt x="0" y="2997761"/>
                </a:cubicBezTo>
                <a:cubicBezTo>
                  <a:pt x="-30546" y="2821914"/>
                  <a:pt x="8047" y="2703371"/>
                  <a:pt x="0" y="2466538"/>
                </a:cubicBezTo>
                <a:cubicBezTo>
                  <a:pt x="-8047" y="2229705"/>
                  <a:pt x="56835" y="2181299"/>
                  <a:pt x="0" y="1901408"/>
                </a:cubicBezTo>
                <a:cubicBezTo>
                  <a:pt x="-56835" y="1621517"/>
                  <a:pt x="58357" y="1591200"/>
                  <a:pt x="0" y="1370185"/>
                </a:cubicBezTo>
                <a:cubicBezTo>
                  <a:pt x="-58357" y="1149170"/>
                  <a:pt x="63353" y="970195"/>
                  <a:pt x="0" y="805055"/>
                </a:cubicBezTo>
                <a:cubicBezTo>
                  <a:pt x="-63353" y="639915"/>
                  <a:pt x="58399" y="421709"/>
                  <a:pt x="0" y="172109"/>
                </a:cubicBezTo>
                <a:close/>
              </a:path>
              <a:path w="6795000" h="3735000" stroke="0" extrusionOk="0">
                <a:moveTo>
                  <a:pt x="0" y="172109"/>
                </a:moveTo>
                <a:cubicBezTo>
                  <a:pt x="-2015" y="71693"/>
                  <a:pt x="89907" y="3135"/>
                  <a:pt x="172109" y="0"/>
                </a:cubicBezTo>
                <a:cubicBezTo>
                  <a:pt x="384654" y="-39235"/>
                  <a:pt x="521032" y="28487"/>
                  <a:pt x="694036" y="0"/>
                </a:cubicBezTo>
                <a:cubicBezTo>
                  <a:pt x="867040" y="-28487"/>
                  <a:pt x="934649" y="33699"/>
                  <a:pt x="1086947" y="0"/>
                </a:cubicBezTo>
                <a:cubicBezTo>
                  <a:pt x="1239245" y="-33699"/>
                  <a:pt x="1632545" y="30649"/>
                  <a:pt x="1802398" y="0"/>
                </a:cubicBezTo>
                <a:cubicBezTo>
                  <a:pt x="1972251" y="-30649"/>
                  <a:pt x="2100385" y="7769"/>
                  <a:pt x="2195309" y="0"/>
                </a:cubicBezTo>
                <a:cubicBezTo>
                  <a:pt x="2290233" y="-7769"/>
                  <a:pt x="2612806" y="22206"/>
                  <a:pt x="2910759" y="0"/>
                </a:cubicBezTo>
                <a:cubicBezTo>
                  <a:pt x="3208712" y="-22206"/>
                  <a:pt x="3228530" y="32585"/>
                  <a:pt x="3368178" y="0"/>
                </a:cubicBezTo>
                <a:cubicBezTo>
                  <a:pt x="3507826" y="-32585"/>
                  <a:pt x="3692265" y="36660"/>
                  <a:pt x="3890105" y="0"/>
                </a:cubicBezTo>
                <a:cubicBezTo>
                  <a:pt x="4087945" y="-36660"/>
                  <a:pt x="4281329" y="49041"/>
                  <a:pt x="4605556" y="0"/>
                </a:cubicBezTo>
                <a:cubicBezTo>
                  <a:pt x="4929783" y="-49041"/>
                  <a:pt x="4971689" y="20464"/>
                  <a:pt x="5191990" y="0"/>
                </a:cubicBezTo>
                <a:cubicBezTo>
                  <a:pt x="5412291" y="-20464"/>
                  <a:pt x="5545353" y="662"/>
                  <a:pt x="5649409" y="0"/>
                </a:cubicBezTo>
                <a:cubicBezTo>
                  <a:pt x="5753465" y="-662"/>
                  <a:pt x="6262423" y="101090"/>
                  <a:pt x="6622891" y="0"/>
                </a:cubicBezTo>
                <a:cubicBezTo>
                  <a:pt x="6695396" y="-14403"/>
                  <a:pt x="6790687" y="68952"/>
                  <a:pt x="6795000" y="172109"/>
                </a:cubicBezTo>
                <a:cubicBezTo>
                  <a:pt x="6834878" y="424696"/>
                  <a:pt x="6763484" y="476232"/>
                  <a:pt x="6795000" y="737239"/>
                </a:cubicBezTo>
                <a:cubicBezTo>
                  <a:pt x="6826516" y="998246"/>
                  <a:pt x="6741442" y="1148492"/>
                  <a:pt x="6795000" y="1370185"/>
                </a:cubicBezTo>
                <a:cubicBezTo>
                  <a:pt x="6848558" y="1591878"/>
                  <a:pt x="6735631" y="1649874"/>
                  <a:pt x="6795000" y="1867500"/>
                </a:cubicBezTo>
                <a:cubicBezTo>
                  <a:pt x="6854369" y="2085127"/>
                  <a:pt x="6759416" y="2245488"/>
                  <a:pt x="6795000" y="2500446"/>
                </a:cubicBezTo>
                <a:cubicBezTo>
                  <a:pt x="6830584" y="2755404"/>
                  <a:pt x="6775954" y="2836015"/>
                  <a:pt x="6795000" y="3065576"/>
                </a:cubicBezTo>
                <a:cubicBezTo>
                  <a:pt x="6814046" y="3295137"/>
                  <a:pt x="6785325" y="3404209"/>
                  <a:pt x="6795000" y="3562891"/>
                </a:cubicBezTo>
                <a:cubicBezTo>
                  <a:pt x="6796841" y="3660211"/>
                  <a:pt x="6716681" y="3745647"/>
                  <a:pt x="6622891" y="3735000"/>
                </a:cubicBezTo>
                <a:cubicBezTo>
                  <a:pt x="6278353" y="3750711"/>
                  <a:pt x="6253090" y="3691823"/>
                  <a:pt x="5907441" y="3735000"/>
                </a:cubicBezTo>
                <a:cubicBezTo>
                  <a:pt x="5561792" y="3778177"/>
                  <a:pt x="5650003" y="3716800"/>
                  <a:pt x="5450022" y="3735000"/>
                </a:cubicBezTo>
                <a:cubicBezTo>
                  <a:pt x="5250041" y="3753200"/>
                  <a:pt x="5156484" y="3729570"/>
                  <a:pt x="5057110" y="3735000"/>
                </a:cubicBezTo>
                <a:cubicBezTo>
                  <a:pt x="4957736" y="3740430"/>
                  <a:pt x="4548874" y="3709846"/>
                  <a:pt x="4341660" y="3735000"/>
                </a:cubicBezTo>
                <a:cubicBezTo>
                  <a:pt x="4134446" y="3760154"/>
                  <a:pt x="3912364" y="3699885"/>
                  <a:pt x="3755225" y="3735000"/>
                </a:cubicBezTo>
                <a:cubicBezTo>
                  <a:pt x="3598087" y="3770115"/>
                  <a:pt x="3254582" y="3710492"/>
                  <a:pt x="3104283" y="3735000"/>
                </a:cubicBezTo>
                <a:cubicBezTo>
                  <a:pt x="2953984" y="3759508"/>
                  <a:pt x="2533531" y="3659958"/>
                  <a:pt x="2388832" y="3735000"/>
                </a:cubicBezTo>
                <a:cubicBezTo>
                  <a:pt x="2244133" y="3810042"/>
                  <a:pt x="1846899" y="3682397"/>
                  <a:pt x="1673382" y="3735000"/>
                </a:cubicBezTo>
                <a:cubicBezTo>
                  <a:pt x="1499865" y="3787603"/>
                  <a:pt x="1209238" y="3663493"/>
                  <a:pt x="1022439" y="3735000"/>
                </a:cubicBezTo>
                <a:cubicBezTo>
                  <a:pt x="835640" y="3806507"/>
                  <a:pt x="591809" y="3724860"/>
                  <a:pt x="172109" y="3735000"/>
                </a:cubicBezTo>
                <a:cubicBezTo>
                  <a:pt x="90891" y="3728307"/>
                  <a:pt x="9481" y="3651912"/>
                  <a:pt x="0" y="3562891"/>
                </a:cubicBezTo>
                <a:cubicBezTo>
                  <a:pt x="-61636" y="3294585"/>
                  <a:pt x="7605" y="3111410"/>
                  <a:pt x="0" y="2997761"/>
                </a:cubicBezTo>
                <a:cubicBezTo>
                  <a:pt x="-7605" y="2884112"/>
                  <a:pt x="8983" y="2748030"/>
                  <a:pt x="0" y="2534354"/>
                </a:cubicBezTo>
                <a:cubicBezTo>
                  <a:pt x="-8983" y="2320678"/>
                  <a:pt x="25693" y="2212260"/>
                  <a:pt x="0" y="2070947"/>
                </a:cubicBezTo>
                <a:cubicBezTo>
                  <a:pt x="-25693" y="1929634"/>
                  <a:pt x="34855" y="1639740"/>
                  <a:pt x="0" y="1471909"/>
                </a:cubicBezTo>
                <a:cubicBezTo>
                  <a:pt x="-34855" y="1304078"/>
                  <a:pt x="1034" y="1013542"/>
                  <a:pt x="0" y="838963"/>
                </a:cubicBezTo>
                <a:cubicBezTo>
                  <a:pt x="-1034" y="664384"/>
                  <a:pt x="79484" y="375636"/>
                  <a:pt x="0" y="172109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691131266">
                  <a:prstGeom prst="roundRect">
                    <a:avLst>
                      <a:gd name="adj" fmla="val 460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CB3485-32BD-495F-B28F-21EF7AF610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49825"/>
            <a:ext cx="10961783" cy="768084"/>
          </a:xfrm>
        </p:spPr>
        <p:txBody>
          <a:bodyPr/>
          <a:lstStyle/>
          <a:p>
            <a:r>
              <a:rPr lang="en-US" dirty="0"/>
              <a:t>Nested Dictionaries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8DF9443-8009-4A6D-A6FB-713F81679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en-US" dirty="0"/>
              <a:t>Dictionaries Holding Other Dictionaries</a:t>
            </a:r>
            <a:endParaRPr lang="bg-BG" dirty="0"/>
          </a:p>
        </p:txBody>
      </p:sp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9AEE1E4C-02E6-11D6-FBAB-A313D00DE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41749"/>
              </p:ext>
            </p:extLst>
          </p:nvPr>
        </p:nvGraphicFramePr>
        <p:xfrm>
          <a:off x="2906661" y="977640"/>
          <a:ext cx="6378677" cy="3261360"/>
        </p:xfrm>
        <a:graphic>
          <a:graphicData uri="http://schemas.openxmlformats.org/drawingml/2006/table">
            <a:tbl>
              <a:tblPr/>
              <a:tblGrid>
                <a:gridCol w="1749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Europe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{Bulgaria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Sofia}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{France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Paris}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{Germany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Berlin}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Asia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{China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Beijing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  <a:b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{India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New Delhi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Africa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{Nigeria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Abuja}</a:t>
                      </a:r>
                      <a:b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</a:b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{Kenya  Nairobi}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08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/>
          <a:lstStyle/>
          <a:p>
            <a:r>
              <a:rPr lang="en-US" dirty="0"/>
              <a:t>A dictionary may hold another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98861" y="2664000"/>
            <a:ext cx="4352139" cy="136851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Sofia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338,000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Varna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 335,000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98861" y="4271561"/>
            <a:ext cx="4352139" cy="9525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98861" y="5446432"/>
            <a:ext cx="4352139" cy="9525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New York City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Washington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659,000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788201" y="311965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829992" y="319585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788201" y="451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829992" y="458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788201" y="5694116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829992" y="5770316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FA8145CD-E598-4186-878F-CAB2FCEE45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4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C375D-8825-1EA9-EBB4-92C81FCA6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9ADB1C-8B6F-D29F-0A41-8E17FEB2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Dictionaries: Initialization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C31BD1-9842-FD12-0625-16198BFD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14" y="1334320"/>
            <a:ext cx="11191286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GB" sz="2200" b="1" noProof="1">
                <a:latin typeface="Consolas" pitchFamily="49" charset="0"/>
              </a:rPr>
              <a:t>var population = new </a:t>
            </a:r>
            <a:r>
              <a:rPr lang="en-GB" sz="2200" b="1" noProof="1">
                <a:solidFill>
                  <a:srgbClr val="F2A40D"/>
                </a:solidFill>
                <a:latin typeface="Consolas" pitchFamily="49" charset="0"/>
              </a:rPr>
              <a:t>Dictionary&lt;string, Dictionary&lt;string, int&gt;&gt;</a:t>
            </a:r>
            <a:r>
              <a:rPr lang="en-GB" sz="2200" b="1" noProof="1">
                <a:latin typeface="Consolas" pitchFamily="49" charset="0"/>
              </a:rPr>
              <a:t> {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{"BG",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new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Dictionary&lt;string, int&gt;</a:t>
            </a:r>
            <a:r>
              <a:rPr lang="en-GB" sz="2200" b="1" noProof="1">
                <a:latin typeface="Consolas" pitchFamily="49" charset="0"/>
              </a:rPr>
              <a:t> {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    { "Sofia", 1_211_000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    { "Plovdiv", 338_000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    { "Varna", 335_000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}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{"UK", 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new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Dictionary&lt;string, int&gt; </a:t>
            </a:r>
            <a:r>
              <a:rPr lang="en-GB" sz="22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    { "London", 8_674_000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    { "Manchester", 2_550_000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}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}, …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0111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C375D-8825-1EA9-EBB4-92C81FCA6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9ADB1C-8B6F-D29F-0A41-8E17FEB2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Dictionaries: Printing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C31BD1-9842-FD12-0625-16198BFD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469175"/>
            <a:ext cx="10651286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GB" sz="2600" b="1" noProof="1">
                <a:latin typeface="Consolas" pitchFamily="49" charset="0"/>
              </a:rPr>
              <a:t>foreach (var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(countryName, towns)</a:t>
            </a:r>
            <a:r>
              <a:rPr lang="en-GB" sz="2600" b="1" noProof="1">
                <a:latin typeface="Consolas" pitchFamily="49" charset="0"/>
              </a:rPr>
              <a:t> in population)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   Console.WriteLine("Country: " +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countryName</a:t>
            </a:r>
            <a:r>
              <a:rPr lang="en-GB" sz="2600" b="1" noProof="1">
                <a:latin typeface="Consolas" pitchFamily="49" charset="0"/>
              </a:rPr>
              <a:t>);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   foreach (var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(townName, townPop)</a:t>
            </a:r>
            <a:r>
              <a:rPr lang="en-GB" sz="2600" b="1" noProof="1">
                <a:latin typeface="Consolas" pitchFamily="49" charset="0"/>
              </a:rPr>
              <a:t> in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towns</a:t>
            </a:r>
            <a:r>
              <a:rPr lang="en-GB" sz="2600" b="1" noProof="1">
                <a:latin typeface="Consolas" pitchFamily="49" charset="0"/>
              </a:rPr>
              <a:t>)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      Console.WriteLine(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         $"\tTown {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townName</a:t>
            </a:r>
            <a:r>
              <a:rPr lang="en-GB" sz="2600" b="1" noProof="1">
                <a:latin typeface="Consolas" pitchFamily="49" charset="0"/>
              </a:rPr>
              <a:t>} --&gt; population {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townPop</a:t>
            </a:r>
            <a:r>
              <a:rPr lang="en-GB" sz="2600" b="1" noProof="1">
                <a:latin typeface="Consolas" pitchFamily="49" charset="0"/>
              </a:rPr>
              <a:t>}");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4BAE86-B591-3677-CB10-EC5B9FCB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50" y="4124175"/>
            <a:ext cx="6219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C375D-8825-1EA9-EBB4-92C81FCA6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9ADB1C-8B6F-D29F-0A41-8E17FEB2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Dictionaries: Adding New Entry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C31BD1-9842-FD12-0625-16198BFD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14" y="1408963"/>
            <a:ext cx="11313316" cy="445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GB" sz="2500" b="1" noProof="1">
                <a:latin typeface="Consolas" pitchFamily="49" charset="0"/>
              </a:rPr>
              <a:t>AddPopulation("China", "Shanghai", 24_300_000);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AddPopulation("China", "Beijing", 18_800_000);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AddPopulation("China", "Shenzhen", 12_700_000);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AddPopulation("BG", "Stara Zagora", 250_000);</a:t>
            </a:r>
          </a:p>
          <a:p>
            <a:pPr defTabSz="1218438" latinLnBrk="1"/>
            <a:endParaRPr lang="en-GB" sz="2500" b="1" noProof="1">
              <a:latin typeface="Consolas" pitchFamily="49" charset="0"/>
            </a:endParaRP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void AddPopulation(string country, string town, int townPop)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    if (! population.ContainsKey(country))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        population[country] = new Dictionary&lt;string, int&gt;();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    population[country][town] = townPop;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293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r>
              <a:rPr lang="en-US" dirty="0"/>
              <a:t>Write a program to keep information about </a:t>
            </a:r>
            <a:r>
              <a:rPr lang="en-US" b="1" dirty="0"/>
              <a:t>food shops</a:t>
            </a:r>
          </a:p>
          <a:p>
            <a:pPr lvl="1"/>
            <a:r>
              <a:rPr lang="en-US" dirty="0"/>
              <a:t>The input holds triples: </a:t>
            </a:r>
            <a:r>
              <a:rPr lang="en-US" b="1" dirty="0"/>
              <a:t>{shop, product, price}</a:t>
            </a:r>
          </a:p>
          <a:p>
            <a:pPr lvl="1"/>
            <a:r>
              <a:rPr lang="en-US" dirty="0"/>
              <a:t>If you receive an existing {shop + product}, </a:t>
            </a:r>
            <a:r>
              <a:rPr lang="en-US" b="1" dirty="0"/>
              <a:t>replace the price</a:t>
            </a:r>
          </a:p>
          <a:p>
            <a:r>
              <a:rPr lang="en-US" dirty="0"/>
              <a:t>Your output must be </a:t>
            </a:r>
            <a:r>
              <a:rPr lang="en-US" b="1" dirty="0"/>
              <a:t>ordered by shop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2D2-63AD-4677-9DED-790D3FA7AAA6}"/>
              </a:ext>
            </a:extLst>
          </p:cNvPr>
          <p:cNvSpPr txBox="1"/>
          <p:nvPr/>
        </p:nvSpPr>
        <p:spPr>
          <a:xfrm>
            <a:off x="623836" y="6399000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73789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787000" y="4917693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38" y="3979009"/>
            <a:ext cx="4681869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682" y="5751093"/>
            <a:ext cx="2351428" cy="463133"/>
          </a:xfrm>
          <a:prstGeom prst="wedgeRoundRectCallout">
            <a:avLst>
              <a:gd name="adj1" fmla="val -61651"/>
              <a:gd name="adj2" fmla="val -32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End command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639AD48-894E-4A33-82A7-A5BF4FB67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54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var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Console.ReadLine())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productsInfo = line.Split(",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productsInfo[0];</a:t>
            </a:r>
          </a:p>
          <a:p>
            <a:r>
              <a:rPr lang="en-GB" dirty="0"/>
              <a:t>  string product = productsInfo[1];</a:t>
            </a:r>
          </a:p>
          <a:p>
            <a:r>
              <a:rPr lang="en-GB" dirty="0"/>
              <a:t>  double price = double.Parse(productsInfo[2]);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D5FE5-5705-4057-A7C5-3F6D8AD37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42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(!shops.ContainsKey(shop))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shops.Add(shop,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/>
              <a:t>var orderedShops = </a:t>
            </a:r>
            <a:r>
              <a:rPr lang="en-GB" dirty="0" err="1"/>
              <a:t>shops.OrderBy</a:t>
            </a:r>
            <a:r>
              <a:rPr lang="en-GB" dirty="0"/>
              <a:t>(s =&gt; </a:t>
            </a:r>
            <a:r>
              <a:rPr lang="en-GB" dirty="0" err="1"/>
              <a:t>s.Key</a:t>
            </a:r>
            <a:r>
              <a:rPr lang="en-GB" dirty="0"/>
              <a:t>)</a:t>
            </a:r>
          </a:p>
          <a:p>
            <a:r>
              <a:rPr lang="en-GB" dirty="0"/>
              <a:t>  .ToDictionary(x =&gt; x.Key, x =&gt; x.Value);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 TODO: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19000"/>
            <a:ext cx="3810000" cy="996626"/>
          </a:xfrm>
          <a:prstGeom prst="wedgeRoundRectCallout">
            <a:avLst>
              <a:gd name="adj1" fmla="val -59676"/>
              <a:gd name="adj2" fmla="val 495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inner dictionary is initialized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92AD184-61A5-4247-AB48-BB98A5AA5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70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500" b="1" noProof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2887B1-F310-4DAB-890F-1A18C3566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94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/>
              <a:t>continents</a:t>
            </a:r>
            <a:r>
              <a:rPr lang="en-US" dirty="0"/>
              <a:t>, </a:t>
            </a:r>
            <a:r>
              <a:rPr lang="en-US" b="1" dirty="0"/>
              <a:t>countries</a:t>
            </a:r>
            <a:r>
              <a:rPr lang="en-US" dirty="0"/>
              <a:t> and their </a:t>
            </a:r>
            <a:r>
              <a:rPr lang="en-US" b="1" dirty="0"/>
              <a:t>cities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put them in a nested dictionary and print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7401" y="2520893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5508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200" y="2514601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25BC1-6F2D-41EA-B2E1-8210B6DA1EAB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https://judge.softuni.org/Contests/Practice/Index/1465#3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27CD18B-7577-405D-8EC6-AA3E5C560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823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1000" y="1506186"/>
            <a:ext cx="11025000" cy="4757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noProof="1"/>
              <a:t>var continentsData = </a:t>
            </a:r>
            <a:br>
              <a:rPr lang="en-US" sz="2500" noProof="1"/>
            </a:br>
            <a:r>
              <a:rPr lang="en-US" sz="2500" noProof="1"/>
              <a:t>  new </a:t>
            </a:r>
            <a:r>
              <a:rPr lang="en-US" sz="2500" noProof="1">
                <a:solidFill>
                  <a:srgbClr val="F2A40D"/>
                </a:solidFill>
              </a:rPr>
              <a:t>Dictionary&lt;string, Dictionary&lt;string, List&lt;string&gt;&gt;&gt;</a:t>
            </a:r>
            <a:r>
              <a:rPr lang="en-US" sz="2500" noProof="1"/>
              <a:t>();</a:t>
            </a:r>
          </a:p>
          <a:p>
            <a:r>
              <a:rPr lang="en-US" sz="2500" noProof="1"/>
              <a:t>var n = int.Parse(Console.ReadLine());</a:t>
            </a:r>
          </a:p>
          <a:p>
            <a:r>
              <a:rPr lang="en-US" sz="2500" noProof="1"/>
              <a:t>for (int i = 0; i &lt; n; i++) {</a:t>
            </a:r>
          </a:p>
          <a:p>
            <a:r>
              <a:rPr lang="en-US" sz="2500" noProof="1"/>
              <a:t>  var tokens = Console.ReadLine().Split();</a:t>
            </a:r>
          </a:p>
          <a:p>
            <a:r>
              <a:rPr lang="en-US" sz="2500" noProof="1"/>
              <a:t>  var continent = tokens[0];</a:t>
            </a:r>
          </a:p>
          <a:p>
            <a:r>
              <a:rPr lang="en-US" sz="2500" noProof="1"/>
              <a:t>  var country = tokens[1];</a:t>
            </a:r>
          </a:p>
          <a:p>
            <a:r>
              <a:rPr lang="en-US" sz="2500" noProof="1"/>
              <a:t>  var city = tokens[2];</a:t>
            </a:r>
          </a:p>
          <a:p>
            <a:r>
              <a:rPr lang="en-US" sz="2500" noProof="1"/>
              <a:t>  </a:t>
            </a:r>
            <a:r>
              <a:rPr lang="en-US" sz="2500" i="1" noProof="1">
                <a:solidFill>
                  <a:schemeClr val="accent2"/>
                </a:solidFill>
              </a:rPr>
              <a:t>// continues on next slide…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AEF609-3777-4BA7-A897-55B65764E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14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636" y="1760144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  if (!continentsData.ContainsKey(continent)) {</a:t>
            </a:r>
          </a:p>
          <a:p>
            <a:r>
              <a:rPr lang="en-US" noProof="1"/>
              <a:t>    continentsData[continent] = new Dictionary&lt;string, List&lt;string&gt;&gt;();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if (!continentsData[continent].ContainsKey(country)) {</a:t>
            </a:r>
          </a:p>
          <a:p>
            <a:r>
              <a:rPr lang="en-US" noProof="1"/>
              <a:t>    continentsData[continent][country] = new List&lt;string&gt;();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continentsData[continent][country].Add(city);</a:t>
            </a:r>
          </a:p>
          <a:p>
            <a:r>
              <a:rPr lang="en-US" noProof="1"/>
              <a:t>}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continues on next slide…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000" y="1674001"/>
            <a:ext cx="2880000" cy="565478"/>
          </a:xfrm>
          <a:prstGeom prst="wedgeRoundRectCallout">
            <a:avLst>
              <a:gd name="adj1" fmla="val -61974"/>
              <a:gd name="adj2" fmla="val 56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continent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827" y="5221553"/>
            <a:ext cx="2627032" cy="958273"/>
          </a:xfrm>
          <a:prstGeom prst="wedgeRoundRectCallout">
            <a:avLst>
              <a:gd name="adj1" fmla="val -62783"/>
              <a:gd name="adj2" fmla="val -53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Append the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859" y="3178523"/>
            <a:ext cx="2350171" cy="565477"/>
          </a:xfrm>
          <a:prstGeom prst="wedgeRoundRectCallout">
            <a:avLst>
              <a:gd name="adj1" fmla="val -63901"/>
              <a:gd name="adj2" fmla="val 62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cities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47855E-F5B0-4A63-8331-7513ECAD9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69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59800" y="1697521"/>
            <a:ext cx="10981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/>
              <a:t>foreach (var (continentName, countries) in continentsData)</a:t>
            </a:r>
          </a:p>
          <a:p>
            <a:r>
              <a:rPr lang="en-US" sz="2600" noProof="1"/>
              <a:t>{</a:t>
            </a:r>
          </a:p>
          <a:p>
            <a:r>
              <a:rPr lang="en-US" sz="2600" noProof="1"/>
              <a:t>  Console.WriteLine($"{continentName}:");</a:t>
            </a:r>
          </a:p>
          <a:p>
            <a:r>
              <a:rPr lang="en-US" sz="2600" noProof="1"/>
              <a:t>  foreach (var (countryName, cities) in countries)</a:t>
            </a:r>
          </a:p>
          <a:p>
            <a:r>
              <a:rPr lang="en-US" sz="2600" noProof="1"/>
              <a:t>  {</a:t>
            </a:r>
          </a:p>
          <a:p>
            <a:r>
              <a:rPr lang="en-US" sz="2600" i="1" noProof="1">
                <a:solidFill>
                  <a:schemeClr val="accent2"/>
                </a:solidFill>
              </a:rPr>
              <a:t>    // TODO: Print each country with its cities</a:t>
            </a:r>
          </a:p>
          <a:p>
            <a:r>
              <a:rPr lang="en-US" sz="2600" noProof="1"/>
              <a:t>  }</a:t>
            </a:r>
          </a:p>
          <a:p>
            <a:r>
              <a:rPr lang="en-US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D5F9E0B-70BF-41F7-98EF-6512C2B63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07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3884" y="1752601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9565E6B-C481-49C7-9067-35E5E2B16D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Set&lt;T&gt;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F452AC-B506-4078-B868-366CF7311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HashSet&lt;T&gt; and </a:t>
            </a:r>
            <a:r>
              <a:rPr lang="en-US" dirty="0" err="1"/>
              <a:t>SortedSet</a:t>
            </a:r>
            <a:r>
              <a:rPr lang="en-US" dirty="0"/>
              <a:t>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183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 A set keeps </a:t>
            </a:r>
            <a:r>
              <a:rPr lang="en-US" sz="3200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sz="3000" dirty="0"/>
              <a:t>Allows </a:t>
            </a:r>
            <a:r>
              <a:rPr lang="en-US" sz="3000" b="1" dirty="0">
                <a:solidFill>
                  <a:schemeClr val="bg1"/>
                </a:solidFill>
              </a:rPr>
              <a:t>add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search</a:t>
            </a:r>
            <a:r>
              <a:rPr lang="en-US" sz="3000" dirty="0"/>
              <a:t> elements</a:t>
            </a:r>
          </a:p>
          <a:p>
            <a:pPr lvl="1"/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fast performance</a:t>
            </a:r>
          </a:p>
          <a:p>
            <a:pPr lvl="1"/>
            <a:r>
              <a:rPr lang="en-US" sz="3000" dirty="0"/>
              <a:t>Example: Towns = {London, Tokyo, Paris, Rome}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HashSet&lt;T&gt;</a:t>
            </a:r>
            <a:endParaRPr lang="en-US" sz="3200" b="1" noProof="1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Keeps a set of elements in a </a:t>
            </a:r>
            <a:r>
              <a:rPr lang="en-US" sz="3000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sz="3000" dirty="0"/>
              <a:t>Elements are in </a:t>
            </a:r>
            <a:r>
              <a:rPr lang="en-US" sz="3000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sz="3000" dirty="0"/>
              <a:t>Similar to </a:t>
            </a:r>
            <a:r>
              <a:rPr lang="en-US" sz="3000" b="1" dirty="0"/>
              <a:t>List&lt;T&gt;</a:t>
            </a:r>
            <a:r>
              <a:rPr lang="bg-BG" sz="3000" dirty="0"/>
              <a:t>,</a:t>
            </a:r>
            <a:r>
              <a:rPr lang="en-US" sz="3000" dirty="0"/>
              <a:t> but more efficient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CF7E7D2-C768-4F28-BADF-BA2DEF10F3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1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3000" y="1524000"/>
            <a:ext cx="108060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HashSet&lt;string&gt;</a:t>
            </a:r>
            <a:r>
              <a:rPr lang="en-US" sz="2400" noProof="1"/>
              <a:t> set = </a:t>
            </a:r>
            <a:r>
              <a:rPr lang="en-US" sz="2400" noProof="1">
                <a:solidFill>
                  <a:schemeClr val="bg1"/>
                </a:solidFill>
              </a:rPr>
              <a:t>new HashSet&lt;string&gt;()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Add("Peter")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Add("Peter")</a:t>
            </a:r>
            <a:r>
              <a:rPr lang="en-US" sz="2400" noProof="1"/>
              <a:t>; </a:t>
            </a:r>
            <a:r>
              <a:rPr lang="en-US" sz="2400" i="1" noProof="1">
                <a:solidFill>
                  <a:schemeClr val="accent2"/>
                </a:solidFill>
              </a:rPr>
              <a:t>// Existing element </a:t>
            </a:r>
            <a:r>
              <a:rPr lang="en-US" sz="2400" i="1" noProof="1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2400" i="1" noProof="1">
                <a:solidFill>
                  <a:schemeClr val="accent2"/>
                </a:solidFill>
              </a:rPr>
              <a:t>not added again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Add("George")</a:t>
            </a:r>
            <a:r>
              <a:rPr lang="en-US" sz="2400" noProof="1"/>
              <a:t>;</a:t>
            </a:r>
          </a:p>
          <a:p>
            <a:r>
              <a:rPr lang="en-US" sz="2400" noProof="1"/>
              <a:t>Console.WriteLine(string.Join(", ", set)); </a:t>
            </a:r>
            <a:r>
              <a:rPr lang="en-US" sz="2400" i="1" noProof="1">
                <a:solidFill>
                  <a:schemeClr val="accent2"/>
                </a:solidFill>
              </a:rPr>
              <a:t>// Peter, George</a:t>
            </a:r>
          </a:p>
          <a:p>
            <a:r>
              <a:rPr lang="en-US" sz="2400" noProof="1"/>
              <a:t>Console.WriteLine(set.</a:t>
            </a:r>
            <a:r>
              <a:rPr lang="en-US" sz="2400" noProof="1">
                <a:solidFill>
                  <a:schemeClr val="bg1"/>
                </a:solidFill>
              </a:rPr>
              <a:t>Contains</a:t>
            </a:r>
            <a:r>
              <a:rPr lang="en-US" sz="2400" noProof="1"/>
              <a:t>("Maria")); </a:t>
            </a:r>
            <a:r>
              <a:rPr lang="en-US" sz="2400" i="1" noProof="1">
                <a:solidFill>
                  <a:schemeClr val="accent2"/>
                </a:solidFill>
              </a:rPr>
              <a:t>// False</a:t>
            </a:r>
          </a:p>
          <a:p>
            <a:r>
              <a:rPr lang="en-US" sz="2400" noProof="1"/>
              <a:t>Console.WriteLine(set.</a:t>
            </a:r>
            <a:r>
              <a:rPr lang="en-US" sz="2400" noProof="1">
                <a:solidFill>
                  <a:schemeClr val="bg1"/>
                </a:solidFill>
              </a:rPr>
              <a:t>Contains</a:t>
            </a:r>
            <a:r>
              <a:rPr lang="en-US" sz="2400" noProof="1"/>
              <a:t>("Peter")); </a:t>
            </a:r>
            <a:r>
              <a:rPr lang="en-US" sz="2400" i="1" noProof="1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Remove</a:t>
            </a:r>
            <a:r>
              <a:rPr lang="en-US" sz="2400" noProof="1"/>
              <a:t>("Peter");</a:t>
            </a:r>
          </a:p>
          <a:p>
            <a:r>
              <a:rPr lang="en-US" sz="2400" noProof="1"/>
              <a:t>Console.WriteLine(set.</a:t>
            </a:r>
            <a:r>
              <a:rPr lang="en-US" sz="2400" noProof="1">
                <a:solidFill>
                  <a:schemeClr val="bg1"/>
                </a:solidFill>
              </a:rPr>
              <a:t>Count</a:t>
            </a:r>
            <a:r>
              <a:rPr lang="en-US" sz="2400" noProof="1"/>
              <a:t>); </a:t>
            </a:r>
            <a:r>
              <a:rPr lang="en-US" sz="2400" i="1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102940-A5E7-4471-9EFB-9047D0398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08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269000"/>
            <a:ext cx="5545597" cy="4884004"/>
          </a:xfrm>
        </p:spPr>
        <p:txBody>
          <a:bodyPr>
            <a:normAutofit/>
          </a:bodyPr>
          <a:lstStyle/>
          <a:p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HashSet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&lt;T&gt;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/>
              <a:t>Fast</a:t>
            </a:r>
            <a:r>
              <a:rPr lang="en-US" dirty="0"/>
              <a:t> "add", "search" and "remove" thanks to </a:t>
            </a:r>
            <a:br>
              <a:rPr lang="en-US" dirty="0"/>
            </a:br>
            <a:r>
              <a:rPr lang="en-US" b="1" dirty="0"/>
              <a:t>hash-table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No duplicates </a:t>
            </a:r>
            <a:r>
              <a:rPr lang="en-US" dirty="0">
                <a:sym typeface="Wingdings" panose="05000000000000000000" pitchFamily="2" charset="2"/>
              </a:rPr>
              <a:t>are allowed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</a:t>
            </a:r>
            <a:r>
              <a:rPr lang="en-US" b="1" dirty="0">
                <a:sym typeface="Wingdings" panose="05000000000000000000" pitchFamily="2" charset="2"/>
              </a:rPr>
              <a:t>order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9000"/>
            <a:ext cx="5545598" cy="4884004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List&lt;T&gt;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Fast "add", </a:t>
            </a:r>
            <a:r>
              <a:rPr lang="en-US" b="1" dirty="0"/>
              <a:t>slow</a:t>
            </a:r>
            <a:r>
              <a:rPr lang="en-US" dirty="0"/>
              <a:t>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b="1" dirty="0"/>
              <a:t>Duplicates</a:t>
            </a:r>
            <a:r>
              <a:rPr lang="en-US" dirty="0"/>
              <a:t> are allowed</a:t>
            </a:r>
          </a:p>
          <a:p>
            <a:pPr lvl="1"/>
            <a:r>
              <a:rPr lang="en-US" dirty="0"/>
              <a:t>The insertion </a:t>
            </a:r>
            <a:r>
              <a:rPr lang="en-US" b="1" dirty="0"/>
              <a:t>order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is guaranteed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67FBB3C-C008-46F6-B8AD-430BCBB21F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0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names and print only the </a:t>
            </a:r>
            <a:r>
              <a:rPr lang="en-US" b="1" dirty="0"/>
              <a:t>unique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103" y="2026815"/>
            <a:ext cx="1437202" cy="400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Isabel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Isabel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Steven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00359" y="385635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2634" y="2766223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Isabel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Steven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384364" y="385635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876639" y="2766223"/>
            <a:ext cx="1326784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215225" y="385635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707501" y="3751108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000" y="1923680"/>
            <a:ext cx="1392692" cy="4211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9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541" y="2231540"/>
            <a:ext cx="1143690" cy="35958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7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4CA7F-3BC4-4797-AF0E-AB8DCB2A6E43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https://judge.softuni.org/Contests/Practice/Index/1465#4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D437EA1-C466-468D-98F8-284B988A8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65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56000" y="1723218"/>
            <a:ext cx="99000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noProof="1"/>
              <a:t>names.</a:t>
            </a:r>
            <a:r>
              <a:rPr lang="en-US" sz="2400" noProof="1">
                <a:solidFill>
                  <a:schemeClr val="bg1"/>
                </a:solidFill>
              </a:rPr>
              <a:t>Add(name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806000" y="1809000"/>
            <a:ext cx="2610000" cy="972286"/>
          </a:xfrm>
          <a:prstGeom prst="wedgeRoundRectCallout">
            <a:avLst>
              <a:gd name="adj1" fmla="val -70603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  <a:latin typeface="Consolas" panose="020B0609020204030204" pitchFamily="49" charset="0"/>
              </a:rPr>
              <a:t>HashSet</a:t>
            </a:r>
            <a:r>
              <a:rPr lang="nb-NO" sz="2600" b="1" noProof="1">
                <a:solidFill>
                  <a:srgbClr val="FFFFFF"/>
                </a:solidFill>
              </a:rPr>
              <a:t>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4836000" y="4509000"/>
            <a:ext cx="4545000" cy="630000"/>
          </a:xfrm>
          <a:prstGeom prst="wedgeRoundRectCallout">
            <a:avLst>
              <a:gd name="adj1" fmla="val -59186"/>
              <a:gd name="adj2" fmla="val -23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Adds non-existing names only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93B48BA-93EA-496A-B3F6-3F8BEFE04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42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06" y="1219777"/>
            <a:ext cx="2790963" cy="27909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8E4FF3-D329-4671-90F3-88FAA4F80C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Dictionary&lt;K, V&gt; Overview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EFB70AE-FCD5-45C2-836D-D13AAEF04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Collection of Keys Mapped </a:t>
            </a:r>
            <a:r>
              <a:rPr lang="en-US"/>
              <a:t>to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019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noProof="1">
                <a:solidFill>
                  <a:schemeClr val="bg1"/>
                </a:solidFill>
              </a:rPr>
              <a:t>SortedSet&lt;T&gt;</a:t>
            </a:r>
          </a:p>
          <a:p>
            <a:pPr lvl="1"/>
            <a:r>
              <a:rPr lang="en-US" sz="3000" dirty="0"/>
              <a:t>The elements are </a:t>
            </a:r>
            <a:r>
              <a:rPr lang="en-US" sz="3000" b="1" dirty="0">
                <a:solidFill>
                  <a:schemeClr val="bg1"/>
                </a:solidFill>
              </a:rPr>
              <a:t>ordered incrementally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SortedSet&lt;T</a:t>
            </a:r>
            <a:r>
              <a:rPr lang="en-GB" dirty="0"/>
              <a:t>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9401" y="2438401"/>
            <a:ext cx="8271599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/>
              <a:t>var set = </a:t>
            </a:r>
            <a:r>
              <a:rPr lang="en-US" sz="2400" noProof="1">
                <a:solidFill>
                  <a:schemeClr val="bg1"/>
                </a:solidFill>
              </a:rPr>
              <a:t>new SortedSet&lt;string&gt;()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</a:t>
            </a:r>
            <a:r>
              <a:rPr lang="en-US" sz="2400" noProof="1"/>
              <a:t>Peter</a:t>
            </a:r>
            <a:r>
              <a:rPr lang="en-US" sz="2400" noProof="1">
                <a:solidFill>
                  <a:schemeClr val="bg1"/>
                </a:solidFill>
              </a:rPr>
              <a:t>")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</a:t>
            </a:r>
            <a:r>
              <a:rPr lang="en-US" sz="2400" noProof="1"/>
              <a:t>Peter</a:t>
            </a:r>
            <a:r>
              <a:rPr lang="en-US" sz="2400" noProof="1">
                <a:solidFill>
                  <a:schemeClr val="bg1"/>
                </a:solidFill>
              </a:rPr>
              <a:t>")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</a:t>
            </a:r>
            <a:r>
              <a:rPr lang="en-US" sz="2400" noProof="1"/>
              <a:t>George</a:t>
            </a:r>
            <a:r>
              <a:rPr lang="en-US" sz="2400" noProof="1">
                <a:solidFill>
                  <a:schemeClr val="bg1"/>
                </a:solidFill>
              </a:rPr>
              <a:t>")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</a:t>
            </a:r>
            <a:r>
              <a:rPr lang="en-US" sz="2400" noProof="1"/>
              <a:t>Maria</a:t>
            </a:r>
            <a:r>
              <a:rPr lang="en-US" sz="2400" noProof="1">
                <a:solidFill>
                  <a:schemeClr val="bg1"/>
                </a:solidFill>
              </a:rPr>
              <a:t>")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</a:t>
            </a:r>
            <a:r>
              <a:rPr lang="en-US" sz="2400" noProof="1"/>
              <a:t>Alice</a:t>
            </a:r>
            <a:r>
              <a:rPr lang="en-US" sz="2400" noProof="1">
                <a:solidFill>
                  <a:schemeClr val="bg1"/>
                </a:solidFill>
              </a:rPr>
              <a:t>")</a:t>
            </a:r>
            <a:r>
              <a:rPr lang="en-US" sz="2400" noProof="1"/>
              <a:t>;</a:t>
            </a:r>
          </a:p>
          <a:p>
            <a:r>
              <a:rPr lang="en-US" sz="2400" noProof="1"/>
              <a:t>Console.WriteLine(string.Join(", ", set));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3FFC31C-39BB-4217-B88A-43C8D282EF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30E70-106B-99BF-9B15-471CBA0B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395" y="4540585"/>
            <a:ext cx="4472605" cy="95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1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5047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314000"/>
            <a:ext cx="864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782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9777" y="1903045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66000" y="2347835"/>
            <a:ext cx="2620615" cy="283616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494000"/>
            <a:ext cx="7336195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keeping a 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GB" sz="3600" dirty="0">
                <a:solidFill>
                  <a:schemeClr val="bg2"/>
                </a:solidFill>
              </a:rPr>
              <a:t> as a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Nested dictionaries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allow keeping a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0EEA186-1B3F-47E6-8194-4AD198569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40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27082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E997FD-E274-429E-B3B4-ABB9218476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1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9FCE5DD-0B02-42BD-873D-6B4D33D62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702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1210" y="1121143"/>
            <a:ext cx="1003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Associative arrays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Hold a set of pairs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4376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3865431"/>
                </p:ext>
              </p:extLst>
            </p:nvPr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26346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9333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White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226F5637-8374-481E-B429-9EDE8E07F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5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Dictionary</a:t>
            </a:r>
            <a:r>
              <a:rPr lang="en-US" sz="3600" dirty="0">
                <a:solidFill>
                  <a:schemeClr val="bg1"/>
                </a:solidFill>
              </a:rPr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>
                <a:solidFill>
                  <a:schemeClr val="bg1"/>
                </a:solidFill>
              </a:rPr>
              <a:t>&gt;</a:t>
            </a:r>
            <a:r>
              <a:rPr lang="en-US" sz="3600" dirty="0"/>
              <a:t>: collection of {</a:t>
            </a:r>
            <a:r>
              <a:rPr lang="en-US" sz="3600" b="1" dirty="0"/>
              <a:t>key</a:t>
            </a:r>
            <a:r>
              <a:rPr lang="en-US" sz="3600" dirty="0"/>
              <a:t>, </a:t>
            </a:r>
            <a:r>
              <a:rPr lang="en-US" sz="3600" b="1" dirty="0"/>
              <a:t>value</a:t>
            </a:r>
            <a:r>
              <a:rPr lang="en-US" sz="3600" dirty="0"/>
              <a:t>}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Keys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  <a:r>
              <a:rPr lang="en-US" sz="3600" dirty="0"/>
              <a:t>, each mapping to a value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Dictionary</a:t>
            </a:r>
            <a:r>
              <a:rPr lang="en-US" sz="3600" dirty="0">
                <a:solidFill>
                  <a:schemeClr val="bg1"/>
                </a:solidFill>
              </a:rPr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>
                <a:solidFill>
                  <a:schemeClr val="bg1"/>
                </a:solidFill>
              </a:rPr>
              <a:t>&gt; </a:t>
            </a:r>
            <a:r>
              <a:rPr lang="en-US" sz="3600" dirty="0"/>
              <a:t>keeps the keys in their </a:t>
            </a:r>
            <a:r>
              <a:rPr lang="en-US" sz="3600" b="1" dirty="0"/>
              <a:t>order of addition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3609000"/>
            <a:ext cx="8633295" cy="26787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Console.WriteLine(string.Join(", ", </a:t>
            </a:r>
            <a:r>
              <a:rPr lang="en-US" dirty="0">
                <a:solidFill>
                  <a:schemeClr val="bg1"/>
                </a:solidFill>
              </a:rPr>
              <a:t>fruits.Keys</a:t>
            </a:r>
            <a:r>
              <a:rPr lang="en-US" dirty="0"/>
              <a:t>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495280-D459-4F64-AB36-777301A08F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6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</a:rPr>
              <a:t>SortedDictionary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sz="3200" dirty="0"/>
              <a:t>: collection of {</a:t>
            </a:r>
            <a:r>
              <a:rPr lang="en-US" sz="3200" b="1" dirty="0"/>
              <a:t>key</a:t>
            </a:r>
            <a:r>
              <a:rPr lang="en-US" sz="3200" dirty="0"/>
              <a:t>, </a:t>
            </a:r>
            <a:r>
              <a:rPr lang="en-US" sz="3200" b="1" dirty="0"/>
              <a:t>value</a:t>
            </a:r>
            <a:r>
              <a:rPr lang="en-US" sz="3200" dirty="0"/>
              <a:t>} pairs</a:t>
            </a:r>
            <a:endParaRPr lang="en-US" dirty="0">
              <a:solidFill>
                <a:schemeClr val="bg1"/>
              </a:solidFill>
            </a:endParaRPr>
          </a:p>
          <a:p>
            <a:pPr marL="1066282" lvl="1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</a:t>
            </a:r>
            <a:r>
              <a:rPr lang="en-US" b="1" dirty="0"/>
              <a:t>keys</a:t>
            </a:r>
            <a:r>
              <a:rPr lang="en-US" dirty="0"/>
              <a:t> always </a:t>
            </a:r>
            <a:r>
              <a:rPr lang="en-US" b="1" dirty="0"/>
              <a:t>sorted</a:t>
            </a:r>
          </a:p>
          <a:p>
            <a:pPr marL="1066282" lvl="1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Implemented internally by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766" y="3384000"/>
            <a:ext cx="10539234" cy="29875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>
                <a:solidFill>
                  <a:schemeClr val="bg1"/>
                </a:solidFill>
              </a:rPr>
              <a:t>var</a:t>
            </a:r>
            <a:r>
              <a:rPr lang="en-US" sz="2799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799" dirty="0"/>
              <a:t>fruits = </a:t>
            </a:r>
            <a:r>
              <a:rPr lang="en-US" sz="2799" dirty="0">
                <a:solidFill>
                  <a:schemeClr val="bg1"/>
                </a:solidFill>
              </a:rPr>
              <a:t>new SortedDictionary&lt;string, double&gt;</a:t>
            </a:r>
            <a:r>
              <a:rPr lang="en-US" sz="2799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"kiwi"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"orange"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"banana"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Console.WriteLine(string.Join(", ", </a:t>
            </a:r>
            <a:r>
              <a:rPr lang="en-US" sz="2800" dirty="0">
                <a:solidFill>
                  <a:schemeClr val="bg1"/>
                </a:solidFill>
              </a:rPr>
              <a:t>fruits.Keys</a:t>
            </a:r>
            <a:r>
              <a:rPr lang="en-US" sz="2800" dirty="0"/>
              <a:t>));</a:t>
            </a:r>
            <a:endParaRPr lang="en-US" sz="27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B20D81-668E-4268-BBB9-EAA5DD4C59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2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808021" cy="5184275"/>
          </a:xfrm>
        </p:spPr>
        <p:txBody>
          <a:bodyPr/>
          <a:lstStyle/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(1)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635" y="1938377"/>
            <a:ext cx="8374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var airplanes = new Dictionary&lt;string,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airplanes.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"Boeing 737"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130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airplanes.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"Airbus A320"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150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736635" y="4451505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D7F1C-F53F-44CA-B7B9-17AA206AA0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799055" cy="545685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ContainsKey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sz="3200" noProof="1"/>
              <a:t> </a:t>
            </a:r>
            <a:r>
              <a:rPr lang="en-US" sz="3200" dirty="0"/>
              <a:t>– fast!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ContainsValue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sz="3200" dirty="0"/>
              <a:t> – slow!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986354"/>
            <a:ext cx="9132204" cy="18026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99" dirty="0"/>
              <a:t>var dictionary = new Dictionary&lt;string, int&gt;();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99" dirty="0"/>
              <a:t>dictionary.Add("Airbus A320", 150);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99" dirty="0"/>
              <a:t>if (dictionary.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</a:t>
            </a:r>
            <a:r>
              <a:rPr lang="en-US" sz="2199" dirty="0">
                <a:solidFill>
                  <a:schemeClr val="bg1"/>
                </a:solidFill>
              </a:rPr>
              <a:t>"Airbus A320"</a:t>
            </a:r>
            <a:r>
              <a:rPr lang="en-US" sz="2199" dirty="0"/>
              <a:t>))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99" dirty="0"/>
              <a:t>   Console.WriteLine($"Airbus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73795" y="4686411"/>
            <a:ext cx="9132205" cy="1802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True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EE02E9-B10F-4519-B508-0C4C6A43EE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4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4244</TotalTime>
  <Words>3223</Words>
  <Application>Microsoft Office PowerPoint</Application>
  <PresentationFormat>Widescreen</PresentationFormat>
  <Paragraphs>524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Sets and Dictionaries Advanced</vt:lpstr>
      <vt:lpstr>Table of Contents</vt:lpstr>
      <vt:lpstr>Have a Question?</vt:lpstr>
      <vt:lpstr>Dictionary&lt;K, V&gt; Overview</vt:lpstr>
      <vt:lpstr>Associative Arrays (Maps, Dictionaries)</vt:lpstr>
      <vt:lpstr>Dictionary</vt:lpstr>
      <vt:lpstr>Sorted Dictionary</vt:lpstr>
      <vt:lpstr>Built-In Methods (1)</vt:lpstr>
      <vt:lpstr>Built-In Methods (2)</vt:lpstr>
      <vt:lpstr>Problem: Count Same Values in Array</vt:lpstr>
      <vt:lpstr>Solution: Count Same Values in Array</vt:lpstr>
      <vt:lpstr>Sorting Collections</vt:lpstr>
      <vt:lpstr>Sorting Collections by Multiple Criteria</vt:lpstr>
      <vt:lpstr>Problem: Largest 3 Numbers</vt:lpstr>
      <vt:lpstr>Solution: Largest 3 Numbers</vt:lpstr>
      <vt:lpstr>Multi-Dictionaries</vt:lpstr>
      <vt:lpstr>Multi-Dictionaries</vt:lpstr>
      <vt:lpstr>Adding Elements to Multi-Dictionary</vt:lpstr>
      <vt:lpstr>Problem: Average Student Grades</vt:lpstr>
      <vt:lpstr>Solution: Average Student Grades (1)</vt:lpstr>
      <vt:lpstr>Solution: Average Student Grades (2)</vt:lpstr>
      <vt:lpstr>Nested Dictionaries</vt:lpstr>
      <vt:lpstr>Nested Dictionaries</vt:lpstr>
      <vt:lpstr>Nested Dictionaries: Initialization</vt:lpstr>
      <vt:lpstr>Nested Dictionaries: Printing</vt:lpstr>
      <vt:lpstr>Nested Dictionaries: Adding New Entry</vt:lpstr>
      <vt:lpstr>Problem: Product Shop</vt:lpstr>
      <vt:lpstr>Solution: Product Shop (1)</vt:lpstr>
      <vt:lpstr>Solution: Product Shop (2)</vt:lpstr>
      <vt:lpstr>Problem: Cities by Continent and Country</vt:lpstr>
      <vt:lpstr>Solution: Cities by Continent and Country (1)</vt:lpstr>
      <vt:lpstr>Solution: Cities by Continent and Country (2)</vt:lpstr>
      <vt:lpstr>Solution: Cities by Continent and Country (3)</vt:lpstr>
      <vt:lpstr>Set&lt;T&gt;</vt:lpstr>
      <vt:lpstr>Sets in C#</vt:lpstr>
      <vt:lpstr>HashSet&lt;T&gt; – Example</vt:lpstr>
      <vt:lpstr>List&lt;T&gt; vs HashSet&lt;T&gt;</vt:lpstr>
      <vt:lpstr>Problem: Record Unique Names</vt:lpstr>
      <vt:lpstr>Solution: Record Unique Names</vt:lpstr>
      <vt:lpstr>SortedSet&lt;T&gt;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Sets and Dictionaries</dc:title>
  <dc:subject>C# Advanced – Practical Training Course @ SoftUni</dc:subject>
  <dc:creator>Software University</dc:creator>
  <cp:keywords>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Svetlin Nakov</cp:lastModifiedBy>
  <cp:revision>166</cp:revision>
  <dcterms:created xsi:type="dcterms:W3CDTF">2018-05-23T13:08:44Z</dcterms:created>
  <dcterms:modified xsi:type="dcterms:W3CDTF">2022-05-23T20:32:29Z</dcterms:modified>
  <cp:category>programming;education;software engineering;software development</cp:category>
</cp:coreProperties>
</file>