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7"/>
  </p:notesMasterIdLst>
  <p:handoutMasterIdLst>
    <p:handoutMasterId r:id="rId38"/>
  </p:handout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401" r:id="rId32"/>
    <p:sldId id="498" r:id="rId33"/>
    <p:sldId id="494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BCAF3BA-0096-4154-BED2-C3CE537F0DCC}">
          <p14:sldIdLst>
            <p14:sldId id="291"/>
            <p14:sldId id="292"/>
            <p14:sldId id="293"/>
          </p14:sldIdLst>
        </p14:section>
        <p14:section name="Encapsulation" id="{7952EC72-790D-4217-A74E-0A9869159240}">
          <p14:sldIdLst>
            <p14:sldId id="294"/>
            <p14:sldId id="295"/>
            <p14:sldId id="296"/>
            <p14:sldId id="297"/>
          </p14:sldIdLst>
        </p14:section>
        <p14:section name="Access Modifiers" id="{7919869E-FBD6-4467-B4A7-F5872A6F8965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tate Validation" id="{1E2ACA83-A326-41E1-83C9-09E9E6FB6F18}">
          <p14:sldIdLst>
            <p14:sldId id="308"/>
            <p14:sldId id="309"/>
            <p14:sldId id="310"/>
            <p14:sldId id="311"/>
            <p14:sldId id="312"/>
          </p14:sldIdLst>
        </p14:section>
        <p14:section name="Mutable vs Immutable" id="{07E801FC-75A2-4E1F-A27C-3763363017DE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sion" id="{00549926-ABC6-45B1-A43F-45EF4C0E8B48}">
          <p14:sldIdLst>
            <p14:sldId id="319"/>
            <p14:sldId id="401"/>
            <p14:sldId id="498"/>
            <p14:sldId id="49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750" autoAdjust="0"/>
  </p:normalViewPr>
  <p:slideViewPr>
    <p:cSldViewPr showGuides="1">
      <p:cViewPr varScale="1">
        <p:scale>
          <a:sx n="75" d="100"/>
          <a:sy n="75" d="100"/>
        </p:scale>
        <p:origin x="582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A2B76E5E-101E-4657-ABB5-7476F651D2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6293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C405C7D-8245-42EF-821C-2F9511FC2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38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3A576B90-6F1D-4E92-9ADD-389F62426E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11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F1B246D-970D-4B52-BE57-2B672F93A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420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8A79255-BE66-4FA5-9B28-F38B5DCF4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0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3BE5925-DC92-4A8D-832D-089D9C546F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716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AD4CC6A-8702-4668-A18A-6CB080236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74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8AEBEB8-D339-4A0E-BD5C-BBB81D43C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40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76DB1385-CF12-46E9-A3B5-F4B88640D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3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D16CA6A-2BBC-4B6E-B51E-8355788F89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2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3DADB9E-E57F-48C6-8ED4-7AFA68F885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65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D4584C4-6295-40AA-8EBC-AB9EAC1D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2849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B74577C-92A3-460D-8296-2FED322BD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16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CE7EDF7-E484-45D5-AC9C-2E118449A4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30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EE15038-2676-46DC-A25F-BC7DBB3079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47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4FBF355-9CD3-4E74-A865-66610F828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20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-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4C8E3C5-0291-483A-B178-2B6A12A230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776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2CC3976-BD53-4C51-B05B-120428DF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6337404-5B6A-4CAC-8809-CCFD9A1CB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375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B30E117-6492-4355-81F2-A89C518B2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7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3FE3A48-9DF9-427C-8CC4-2D8886275E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0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7326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407092" y="1951568"/>
            <a:ext cx="1622252" cy="2986958"/>
            <a:chOff x="4137770" y="1871132"/>
            <a:chExt cx="1532491" cy="28216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4137770" y="1871132"/>
              <a:ext cx="1532491" cy="2127757"/>
              <a:chOff x="3426570" y="2482849"/>
              <a:chExt cx="1532491" cy="2127757"/>
            </a:xfrm>
          </p:grpSpPr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24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 userDrawn="1"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26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50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1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1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2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2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7/Encapsula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thi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lasses-and-structs/access-modifi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7" y="2425986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503" y="960411"/>
            <a:ext cx="10129234" cy="5546589"/>
          </a:xfrm>
        </p:spPr>
        <p:txBody>
          <a:bodyPr>
            <a:normAutofit/>
          </a:bodyPr>
          <a:lstStyle/>
          <a:p>
            <a:r>
              <a:rPr lang="en-GB" sz="3200" dirty="0"/>
              <a:t>The most </a:t>
            </a:r>
            <a:r>
              <a:rPr lang="en-GB" sz="3200" b="1" dirty="0">
                <a:solidFill>
                  <a:schemeClr val="bg1"/>
                </a:solidFill>
              </a:rPr>
              <a:t>permissive</a:t>
            </a:r>
            <a:r>
              <a:rPr lang="en-GB" sz="3200" dirty="0"/>
              <a:t> access level</a:t>
            </a:r>
          </a:p>
          <a:p>
            <a:r>
              <a:rPr lang="en-GB" sz="3200" dirty="0"/>
              <a:t>There are </a:t>
            </a:r>
            <a:r>
              <a:rPr lang="en-GB" sz="3200" b="1" dirty="0">
                <a:solidFill>
                  <a:schemeClr val="bg1"/>
                </a:solidFill>
              </a:rPr>
              <a:t>no restrictions </a:t>
            </a:r>
            <a:r>
              <a:rPr lang="en-GB" sz="3200" dirty="0"/>
              <a:t>on accessing public</a:t>
            </a:r>
            <a:r>
              <a:rPr lang="bg-BG" sz="3200" dirty="0"/>
              <a:t> </a:t>
            </a:r>
            <a:r>
              <a:rPr lang="en-GB" sz="3200" dirty="0"/>
              <a:t>members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To access class directly from a namespace</a:t>
            </a:r>
            <a:br>
              <a:rPr lang="en-GB" sz="3200" dirty="0"/>
            </a:br>
            <a:r>
              <a:rPr lang="en-GB" sz="3200" dirty="0"/>
              <a:t>use the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GB" sz="3200" dirty="0"/>
              <a:t> keyword to include the namespace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1000" y="2529000"/>
            <a:ext cx="678814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E043DCB0-C339-4A78-980F-656C49A12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is 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class access modifier</a:t>
            </a:r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Accessible to any other class in the same project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6596" y="1750717"/>
            <a:ext cx="6613592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6596" y="4573488"/>
            <a:ext cx="6613592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8614A2B5-B2C3-4281-BB5B-646A223DAA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3FE7292C-30A4-483D-8E09-07C4BCCAE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read-only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  <a:p>
            <a:r>
              <a:rPr lang="en-US" dirty="0"/>
              <a:t>Read and sort people by first name and age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People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85531" y="2811688"/>
            <a:ext cx="5115794" cy="2752917"/>
            <a:chOff x="-306388" y="2138257"/>
            <a:chExt cx="3137848" cy="2752917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3825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1552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xmlns="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98" y="1760165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45E60CC-E554-42B9-ADFC-4580AFC5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</a:t>
            </a:r>
            <a:r>
              <a:rPr lang="bg-BG" dirty="0"/>
              <a:t>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75745" y="1432809"/>
            <a:ext cx="1046100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class </a:t>
            </a:r>
            <a:r>
              <a:rPr lang="en-GB" dirty="0">
                <a:solidFill>
                  <a:schemeClr val="bg1"/>
                </a:solidFill>
              </a:rPr>
              <a:t>Person</a:t>
            </a:r>
            <a:r>
              <a:rPr lang="en-GB" dirty="0"/>
              <a:t>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Add a constructor</a:t>
            </a:r>
          </a:p>
          <a:p>
            <a:r>
              <a:rPr lang="en-US" dirty="0"/>
              <a:t>  public string FirstName { get; private set; }</a:t>
            </a:r>
          </a:p>
          <a:p>
            <a:r>
              <a:rPr lang="en-US" dirty="0"/>
              <a:t>  public string LastName { get; private set; }</a:t>
            </a:r>
          </a:p>
          <a:p>
            <a:r>
              <a:rPr lang="en-US" dirty="0"/>
              <a:t>  public int Age { get; private set; }</a:t>
            </a:r>
          </a:p>
          <a:p>
            <a:r>
              <a:rPr lang="en-GB" dirty="0"/>
              <a:t>  public override string ToString() {</a:t>
            </a:r>
          </a:p>
          <a:p>
            <a:r>
              <a:rPr lang="en-GB" dirty="0"/>
              <a:t>    return $"</a:t>
            </a:r>
            <a:r>
              <a:rPr lang="en-US" dirty="0"/>
              <a:t>{FirstName} {LastName} is {Age} years old.";</a:t>
            </a:r>
            <a:endParaRPr lang="en-GB" dirty="0"/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93540C9-5D34-4A79-8FE1-1A5662344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1674000"/>
            <a:ext cx="9063969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var lines = int.Parse(Console.ReadLine());</a:t>
            </a:r>
          </a:p>
          <a:p>
            <a:r>
              <a:rPr lang="en-US" dirty="0"/>
              <a:t>var people = new List&lt;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&gt;();</a:t>
            </a:r>
          </a:p>
          <a:p>
            <a:r>
              <a:rPr lang="en-US" dirty="0"/>
              <a:t>for (int i = 0; i &lt; lines; i++) {</a:t>
            </a:r>
          </a:p>
          <a:p>
            <a:r>
              <a:rPr lang="en-US" dirty="0"/>
              <a:t>  var cmdArgs = Console.ReadLine().Split();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i="1" dirty="0">
              <a:solidFill>
                <a:schemeClr val="accent2"/>
              </a:solidFill>
            </a:endParaRPr>
          </a:p>
          <a:p>
            <a:r>
              <a:rPr lang="bg-BG" i="1" dirty="0">
                <a:solidFill>
                  <a:schemeClr val="accent2"/>
                </a:solidFill>
              </a:rPr>
              <a:t>  // </a:t>
            </a:r>
            <a:r>
              <a:rPr lang="en-US" i="1" dirty="0">
                <a:solidFill>
                  <a:schemeClr val="accent2"/>
                </a:solidFill>
              </a:rPr>
              <a:t>Initialize a Person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Add it to the list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C674939-F757-4B19-A36C-05BA37114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 (3)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2387461"/>
            <a:ext cx="9063969" cy="30469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//continued from previous slide</a:t>
            </a:r>
          </a:p>
          <a:p>
            <a:r>
              <a:rPr lang="en-US" noProof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 = people.OrderBy(p =&gt; p.FirstName)</a:t>
            </a:r>
          </a:p>
          <a:p>
            <a:r>
              <a:rPr lang="en-US" dirty="0"/>
              <a:t>  .ThenBy(p =&gt; p.Age).ToList();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noProof="1"/>
              <a:t>Console.WriteLine(string.Join(</a:t>
            </a:r>
            <a:br>
              <a:rPr lang="en-US" noProof="1"/>
            </a:br>
            <a:r>
              <a:rPr lang="en-US" noProof="1"/>
              <a:t>  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DA2455D6-80B2-49F9-983D-466E081E0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988217"/>
          </a:xfrm>
        </p:spPr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getter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a method, which updates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dirty="0"/>
              <a:t> with a given percent</a:t>
            </a:r>
          </a:p>
          <a:p>
            <a:r>
              <a:rPr lang="en-US" sz="3400" dirty="0"/>
              <a:t>Persons younger than 30 get</a:t>
            </a:r>
            <a:br>
              <a:rPr lang="en-US" sz="3400" dirty="0"/>
            </a:br>
            <a:r>
              <a:rPr lang="en-US" sz="3400" dirty="0"/>
              <a:t>half of the normal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1149" y="1545092"/>
            <a:ext cx="5665588" cy="3290282"/>
            <a:chOff x="-306388" y="2128097"/>
            <a:chExt cx="3137848" cy="32902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0283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6784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81FB8A0-489B-4BDB-B9C1-CA2672EF8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629000"/>
            <a:ext cx="10138768" cy="4399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</a:t>
            </a:r>
            <a:r>
              <a:rPr lang="en-US" dirty="0"/>
              <a:t>decimal</a:t>
            </a:r>
            <a:r>
              <a:rPr lang="en-GB" dirty="0"/>
              <a:t> Salary { get; private set; }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noProof="1">
                <a:solidFill>
                  <a:schemeClr val="bg1"/>
                </a:solidFill>
              </a:rPr>
              <a:t>IncreaseSalary(decimal</a:t>
            </a:r>
            <a:r>
              <a:rPr lang="en-US" dirty="0"/>
              <a:t> percentage)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</a:t>
            </a:r>
            <a:r>
              <a:rPr lang="en-US" dirty="0" err="1"/>
              <a:t>this.Age</a:t>
            </a:r>
            <a:r>
              <a:rPr lang="en-US" dirty="0"/>
              <a:t> &gt;= 30)</a:t>
            </a:r>
          </a:p>
          <a:p>
            <a:r>
              <a:rPr lang="en-US" dirty="0"/>
              <a:t>     this.Salary += this.Salary * percentage / 100;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this.Salary += this.Salary * percentage / 200;</a:t>
            </a:r>
          </a:p>
          <a:p>
            <a:r>
              <a:rPr lang="en-GB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5781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78788438-F45B-46AD-836C-503A1426D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Setters are a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Callers 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2320" y="1824307"/>
            <a:ext cx="8310879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decimal Salary {</a:t>
            </a:r>
          </a:p>
          <a:p>
            <a:r>
              <a:rPr lang="en-US" dirty="0"/>
              <a:t>  get { return this.salary }</a:t>
            </a:r>
          </a:p>
          <a:p>
            <a:r>
              <a:rPr lang="en-US" dirty="0"/>
              <a:t>  set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</a:rPr>
              <a:t>value &lt; 650</a:t>
            </a:r>
            <a:r>
              <a:rPr lang="en-US" dirty="0"/>
              <a:t>)</a:t>
            </a:r>
          </a:p>
          <a:p>
            <a:r>
              <a:rPr lang="en-US" dirty="0"/>
              <a:t>      throw new </a:t>
            </a:r>
            <a:r>
              <a:rPr lang="en-US" dirty="0">
                <a:solidFill>
                  <a:schemeClr val="bg1"/>
                </a:solidFill>
              </a:rPr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this.salary = value;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07911" y="3273418"/>
            <a:ext cx="2758569" cy="668662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Throw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28B3D4B-A8A5-4EFC-91B7-56494FB00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65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A5E1BDB7-DFC7-4AAA-88EA-76212635F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098726"/>
            <a:ext cx="9003436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decimal salary) {</a:t>
            </a:r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98630" y="3210190"/>
            <a:ext cx="2879050" cy="863969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9FBF3757-1360-4224-8A38-1F04983F3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br>
              <a:rPr lang="en-US" sz="3400" dirty="0"/>
            </a:br>
            <a:r>
              <a:rPr lang="en-US" sz="3400" dirty="0"/>
              <a:t>validation for every field</a:t>
            </a:r>
          </a:p>
          <a:p>
            <a:r>
              <a:rPr lang="en-US" sz="3400" dirty="0"/>
              <a:t>Names must be </a:t>
            </a:r>
            <a:br>
              <a:rPr lang="en-US" sz="3400" dirty="0"/>
            </a:br>
            <a:r>
              <a:rPr lang="en-US" sz="3400" dirty="0"/>
              <a:t>at least 3 symbols</a:t>
            </a:r>
          </a:p>
          <a:p>
            <a:r>
              <a:rPr lang="en-US" sz="3400" dirty="0"/>
              <a:t>Age cannot be zero or </a:t>
            </a:r>
            <a:r>
              <a:rPr lang="en-US" sz="3400" dirty="0" smtClean="0"/>
              <a:t>negative</a:t>
            </a:r>
            <a:endParaRPr lang="en-US" sz="3400" dirty="0"/>
          </a:p>
          <a:p>
            <a:r>
              <a:rPr lang="en-US" sz="3400" dirty="0"/>
              <a:t>Salary cannot be less than 650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42545" y="1378706"/>
            <a:ext cx="4433454" cy="4355670"/>
            <a:chOff x="-306388" y="2077297"/>
            <a:chExt cx="3137848" cy="435567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73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6953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368255"/>
              <a:ext cx="3137848" cy="20647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+Salary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27EBB82-0A0B-4B50-831F-BF20CC6DA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386008"/>
            <a:ext cx="7813828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noProof="1"/>
              <a:t>int</a:t>
            </a:r>
            <a:r>
              <a:rPr lang="en-US" dirty="0"/>
              <a:t> Age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=&gt; </a:t>
            </a:r>
            <a:r>
              <a:rPr lang="en-US" noProof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  private set {</a:t>
            </a:r>
          </a:p>
          <a:p>
            <a:r>
              <a:rPr lang="en-US" dirty="0"/>
              <a:t>    if (age &lt; 1)</a:t>
            </a:r>
          </a:p>
          <a:p>
            <a:r>
              <a:rPr lang="en-US" dirty="0"/>
              <a:t>      throw new </a:t>
            </a:r>
            <a:r>
              <a:rPr lang="en-US" noProof="1"/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</a:t>
            </a:r>
            <a:r>
              <a:rPr lang="en-US" noProof="1"/>
              <a:t>this.age</a:t>
            </a:r>
            <a:r>
              <a:rPr lang="en-US" dirty="0"/>
              <a:t> = value; }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sz="3200" dirty="0"/>
              <a:t>Immutable == </a:t>
            </a:r>
            <a:br>
              <a:rPr lang="en-GB" sz="3200" dirty="0"/>
            </a:br>
            <a:r>
              <a:rPr lang="en-GB" sz="3200" dirty="0"/>
              <a:t>unchangeable (read-only)</a:t>
            </a:r>
          </a:p>
          <a:p>
            <a:pPr lvl="1"/>
            <a:r>
              <a:rPr lang="en-GB" sz="3200" dirty="0"/>
              <a:t>Create new memory </a:t>
            </a:r>
            <a:br>
              <a:rPr lang="en-GB" sz="3200" dirty="0"/>
            </a:br>
            <a:r>
              <a:rPr lang="en-GB" sz="3200" dirty="0"/>
              <a:t>every time they're </a:t>
            </a:r>
            <a:br>
              <a:rPr lang="en-GB" sz="3200" dirty="0"/>
            </a:br>
            <a:r>
              <a:rPr lang="en-GB" sz="3200" dirty="0"/>
              <a:t>modified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Tuples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sz="3200" dirty="0"/>
              <a:t>Mutable == </a:t>
            </a:r>
            <a:br>
              <a:rPr lang="en-US" sz="3200" dirty="0"/>
            </a:br>
            <a:r>
              <a:rPr lang="en-US" sz="3200" dirty="0"/>
              <a:t>changeable</a:t>
            </a:r>
          </a:p>
          <a:p>
            <a:pPr lvl="1"/>
            <a:r>
              <a:rPr lang="en-US" sz="3200" dirty="0"/>
              <a:t>Use the same memory </a:t>
            </a:r>
            <a:br>
              <a:rPr lang="en-US" sz="3200" dirty="0"/>
            </a:br>
            <a:r>
              <a:rPr lang="en-US" sz="3200" dirty="0"/>
              <a:t>location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81E37B1-54A9-4A27-ADAF-84433E7C06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field methods </a:t>
            </a:r>
            <a:br>
              <a:rPr lang="en-US" dirty="0"/>
            </a:br>
            <a:r>
              <a:rPr lang="en-US" dirty="0"/>
              <a:t>through 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6418" y="1796050"/>
            <a:ext cx="659821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get { return this.players;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3DD39160-09F1-448E-904C-5D3EE8F4A5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en-US" dirty="0"/>
              <a:t> to encapsulate collections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87754" y="2397931"/>
            <a:ext cx="8485726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mutable now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9FAB6E57-A059-4B00-924B-26357125B3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6E422322-EBF3-4F97-95D8-C11875B0C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196130"/>
            <a:ext cx="11818096" cy="5201066"/>
          </a:xfrm>
        </p:spPr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First team &amp; Reserve 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691000" y="1228351"/>
            <a:ext cx="6055523" cy="3988253"/>
            <a:chOff x="-306388" y="2077297"/>
            <a:chExt cx="3137848" cy="39882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247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03081"/>
              <a:ext cx="3137848" cy="20624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+FirstTeam: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3DD0F0C-4443-4761-9EC9-C6BA0FE55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73638" y="1432809"/>
            <a:ext cx="7849580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name) {</a:t>
            </a:r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List&lt;Person&gt;(); 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CFADFBA-57D6-4F95-B5FE-B689F55FD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78778" y="1359000"/>
            <a:ext cx="9234443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</a:t>
            </a:r>
            <a:r>
              <a:rPr lang="en-US" noProof="1">
                <a:solidFill>
                  <a:schemeClr val="bg1"/>
                </a:solidFill>
              </a:rPr>
              <a:t>IReadOnlyCollection</a:t>
            </a:r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>
                <a:solidFill>
                  <a:schemeClr val="tx2"/>
                </a:solidFill>
              </a:rPr>
              <a:t>&gt;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FirstTeam {</a:t>
            </a:r>
          </a:p>
          <a:p>
            <a:r>
              <a:rPr lang="en-US" noProof="1"/>
              <a:t>  get { return this.firstTeam.</a:t>
            </a:r>
            <a:r>
              <a:rPr lang="en-US" noProof="1">
                <a:solidFill>
                  <a:schemeClr val="bg1"/>
                </a:solidFill>
              </a:rPr>
              <a:t>AsReadOnly</a:t>
            </a:r>
            <a:r>
              <a:rPr lang="en-US" noProof="1"/>
              <a:t>(); }</a:t>
            </a:r>
          </a:p>
          <a:p>
            <a:r>
              <a:rPr lang="en-US" noProof="1"/>
              <a:t>}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TODO:</a:t>
            </a:r>
            <a:r>
              <a:rPr lang="en-US" i="1" noProof="1">
                <a:solidFill>
                  <a:schemeClr val="accent2"/>
                </a:solidFill>
              </a:rPr>
              <a:t> Implement reserve team getter</a:t>
            </a:r>
          </a:p>
          <a:p>
            <a:r>
              <a:rPr lang="en-US" noProof="1"/>
              <a:t>public void AddPlayer(</a:t>
            </a:r>
            <a:r>
              <a:rPr lang="en-US" noProof="1">
                <a:solidFill>
                  <a:schemeClr val="bg1"/>
                </a:solidFill>
              </a:rPr>
              <a:t>Person player</a:t>
            </a:r>
            <a:r>
              <a:rPr lang="en-US" noProof="1"/>
              <a:t>) {</a:t>
            </a:r>
          </a:p>
          <a:p>
            <a:r>
              <a:rPr lang="en-US" noProof="1"/>
              <a:t>  if (player.Age &lt; 40)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firstTeam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</a:t>
            </a:r>
          </a:p>
          <a:p>
            <a:r>
              <a:rPr lang="en-US" noProof="1"/>
              <a:t>  else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reserveTeam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533BC895-43D9-4890-B484-3F68EB043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8DAA36C-37BF-4A44-A648-C507CCCAA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051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549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6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xmlns="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B30FA26-390B-4885-AEF5-1E95DE2B5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D8BCDE93-61E1-4CEF-ABE2-1979F55EB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11" y="1194791"/>
            <a:ext cx="2975889" cy="2975889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798A6F21-224B-4098-B560-161DC35A8F3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 Hiding Implementation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862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binding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5E5A0B4-3E00-4A09-9ECD-90B09D8451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Example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2809DB7-0C99-48BB-81BC-AA20BF94CAE4}"/>
              </a:ext>
            </a:extLst>
          </p:cNvPr>
          <p:cNvGrpSpPr/>
          <p:nvPr/>
        </p:nvGrpSpPr>
        <p:grpSpPr>
          <a:xfrm>
            <a:off x="2585193" y="1815456"/>
            <a:ext cx="6036284" cy="3407982"/>
            <a:chOff x="2478562" y="1839196"/>
            <a:chExt cx="6036284" cy="340798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552695"/>
              <a:ext cx="6036284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207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8207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A5510F21-38CD-45D7-8104-9F547B3568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Reference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1447DBA-FF8F-4E05-8FD0-3325A1703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6487C7E-8DD7-423A-89A5-326D0B0DF3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6701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36278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It's the main way to perform </a:t>
            </a:r>
            <a:r>
              <a:rPr lang="en-US" sz="3500" dirty="0">
                <a:hlinkClick r:id="rId3"/>
              </a:rPr>
              <a:t>encapsulation</a:t>
            </a:r>
            <a:r>
              <a:rPr lang="en-US" sz="3500" dirty="0"/>
              <a:t> and hide </a:t>
            </a:r>
            <a:br>
              <a:rPr lang="en-US" sz="3500" dirty="0"/>
            </a:br>
            <a:r>
              <a:rPr lang="en-US" sz="3500" dirty="0"/>
              <a:t>data from the outside world</a:t>
            </a:r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The default field and method modifier is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accessible 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2304000"/>
            <a:ext cx="4674790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(string name)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D83AB66-75B2-445E-956C-3DFFF69ED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4117</TotalTime>
  <Words>1811</Words>
  <Application>Microsoft Office PowerPoint</Application>
  <PresentationFormat>Widescreen</PresentationFormat>
  <Paragraphs>416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Visibility of Class Members</vt:lpstr>
      <vt:lpstr>Private Access Modifier</vt:lpstr>
      <vt:lpstr>Public Access Modifier</vt:lpstr>
      <vt:lpstr>Internal Access Modifier</vt:lpstr>
      <vt:lpstr>Problem: Sort People by Name and Age</vt:lpstr>
      <vt:lpstr>Solution: Sort People by Name and Age (1)</vt:lpstr>
      <vt:lpstr>Solution: Sort People by Name and Age (2)</vt:lpstr>
      <vt:lpstr>Solution: Sort People by Name and Age (3)</vt:lpstr>
      <vt:lpstr>Problem: Salary Increase</vt:lpstr>
      <vt:lpstr>Solution: Salary Increase</vt:lpstr>
      <vt:lpstr>Validation</vt:lpstr>
      <vt:lpstr>Validation (1)</vt:lpstr>
      <vt:lpstr>Validation (2)</vt:lpstr>
      <vt:lpstr>Problem: Validate Data</vt:lpstr>
      <vt:lpstr>Solution: Validate Data</vt:lpstr>
      <vt:lpstr>Mutable vs Immutable Objects</vt:lpstr>
      <vt:lpstr>Mutable Fields</vt:lpstr>
      <vt:lpstr>Immutable Fields</vt:lpstr>
      <vt:lpstr>Problem: Team</vt:lpstr>
      <vt:lpstr>Solution: Team (1)</vt:lpstr>
      <vt:lpstr>Solution: Team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61</cp:revision>
  <dcterms:created xsi:type="dcterms:W3CDTF">2018-05-23T13:08:44Z</dcterms:created>
  <dcterms:modified xsi:type="dcterms:W3CDTF">2022-04-27T05:38:05Z</dcterms:modified>
  <cp:category>programming;education;software engineering;software development</cp:category>
</cp:coreProperties>
</file>