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97" r:id="rId2"/>
    <p:sldId id="298" r:id="rId3"/>
    <p:sldId id="299" r:id="rId4"/>
    <p:sldId id="303" r:id="rId5"/>
    <p:sldId id="304" r:id="rId6"/>
    <p:sldId id="305" r:id="rId7"/>
    <p:sldId id="496" r:id="rId8"/>
    <p:sldId id="497" r:id="rId9"/>
    <p:sldId id="308" r:id="rId10"/>
    <p:sldId id="310" r:id="rId11"/>
    <p:sldId id="616" r:id="rId12"/>
    <p:sldId id="617" r:id="rId13"/>
    <p:sldId id="615" r:id="rId14"/>
    <p:sldId id="311" r:id="rId15"/>
    <p:sldId id="312" r:id="rId16"/>
    <p:sldId id="313" r:id="rId17"/>
    <p:sldId id="314" r:id="rId18"/>
    <p:sldId id="498" r:id="rId19"/>
    <p:sldId id="315" r:id="rId20"/>
    <p:sldId id="316" r:id="rId21"/>
    <p:sldId id="317" r:id="rId22"/>
    <p:sldId id="318" r:id="rId23"/>
    <p:sldId id="319" r:id="rId24"/>
    <p:sldId id="320" r:id="rId25"/>
    <p:sldId id="499" r:id="rId26"/>
    <p:sldId id="323" r:id="rId27"/>
    <p:sldId id="500" r:id="rId28"/>
    <p:sldId id="327" r:id="rId29"/>
    <p:sldId id="328" r:id="rId30"/>
    <p:sldId id="329" r:id="rId31"/>
    <p:sldId id="501" r:id="rId32"/>
    <p:sldId id="330" r:id="rId33"/>
    <p:sldId id="331" r:id="rId34"/>
    <p:sldId id="332" r:id="rId35"/>
    <p:sldId id="333" r:id="rId36"/>
    <p:sldId id="334" r:id="rId37"/>
    <p:sldId id="335" r:id="rId38"/>
    <p:sldId id="401" r:id="rId39"/>
    <p:sldId id="614" r:id="rId40"/>
    <p:sldId id="495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80A48C7-F3DD-4880-9256-138D8DD91394}">
          <p14:sldIdLst>
            <p14:sldId id="297"/>
            <p14:sldId id="298"/>
            <p14:sldId id="299"/>
          </p14:sldIdLst>
        </p14:section>
        <p14:section name="What are Streams?" id="{61B1CECF-2161-43BB-8574-930400E926B9}">
          <p14:sldIdLst>
            <p14:sldId id="303"/>
            <p14:sldId id="304"/>
            <p14:sldId id="305"/>
            <p14:sldId id="496"/>
            <p14:sldId id="497"/>
          </p14:sldIdLst>
        </p14:section>
        <p14:section name="Readers and Writers" id="{990718D6-B9BA-4A21-A904-7A0CD10D52A8}">
          <p14:sldIdLst>
            <p14:sldId id="308"/>
            <p14:sldId id="310"/>
            <p14:sldId id="616"/>
            <p14:sldId id="617"/>
            <p14:sldId id="615"/>
            <p14:sldId id="311"/>
            <p14:sldId id="312"/>
            <p14:sldId id="313"/>
            <p14:sldId id="314"/>
            <p14:sldId id="498"/>
          </p14:sldIdLst>
        </p14:section>
        <p14:section name="Base Streams" id="{3CADBCAA-B7DC-4BEE-B5AB-AE936340B4B8}">
          <p14:sldIdLst>
            <p14:sldId id="315"/>
            <p14:sldId id="316"/>
            <p14:sldId id="317"/>
            <p14:sldId id="318"/>
            <p14:sldId id="319"/>
          </p14:sldIdLst>
        </p14:section>
        <p14:section name="File Streams" id="{2AFF27F0-07A4-4DCC-89A8-A322D8F84596}">
          <p14:sldIdLst>
            <p14:sldId id="320"/>
            <p14:sldId id="499"/>
            <p14:sldId id="323"/>
            <p14:sldId id="500"/>
          </p14:sldIdLst>
        </p14:section>
        <p14:section name="File Class" id="{AF6DD270-CCB4-47EA-89DB-85C8B61959E7}">
          <p14:sldIdLst>
            <p14:sldId id="327"/>
            <p14:sldId id="328"/>
            <p14:sldId id="329"/>
            <p14:sldId id="501"/>
          </p14:sldIdLst>
        </p14:section>
        <p14:section name="Directory Class" id="{FB6497FD-0BAA-4172-8B7C-188C7AEBC047}">
          <p14:sldIdLst>
            <p14:sldId id="330"/>
            <p14:sldId id="331"/>
            <p14:sldId id="332"/>
            <p14:sldId id="333"/>
            <p14:sldId id="334"/>
          </p14:sldIdLst>
        </p14:section>
        <p14:section name="Conclusion" id="{88C19DB7-892B-4271-A4BD-483D5D07DCC4}">
          <p14:sldIdLst>
            <p14:sldId id="335"/>
            <p14:sldId id="401"/>
            <p14:sldId id="61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5033" autoAdjust="0"/>
  </p:normalViewPr>
  <p:slideViewPr>
    <p:cSldViewPr showGuides="1">
      <p:cViewPr>
        <p:scale>
          <a:sx n="75" d="100"/>
          <a:sy n="75" d="100"/>
        </p:scale>
        <p:origin x="926" y="1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26-May-22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B88D9-1B31-4611-95F4-2B64420ED8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7696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4C02F9D-90EF-44D6-A20B-76894E9420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767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F2006-2A9C-4A8D-A908-EE06F8B095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149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DEFC8F-52DE-41BE-83E3-6ABA76435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21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7A6EA8-8C7A-4739-839F-E850D6A610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5025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CF99C7-3CDC-4F9B-9ACE-112FF91048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331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6551B-1B24-469D-A56B-0465523F23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149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1FD9CA-58CD-43B6-BE7D-DA1C96B5A0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61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5F0F71-7E90-4D0B-A89F-BB3D6A72B0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866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A7B6E-643C-49FB-BDE7-0770A414F0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66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21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ADC74-4B16-4166-BF64-8CD6B5B619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612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22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5F157-B878-4971-A9D5-AC14E70322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38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5128B-E633-4DBD-B24C-A79DB9C07F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119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EF5A3BF-B1F1-4A45-B9AF-EFF0F059EB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05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stream?view=net-5.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io.filestream?view=net-6.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nakov/1d39c4513cff83b8a735d7dc883dfe1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file.readalllines?view=net-6.0" TargetMode="External"/><Relationship Id="rId2" Type="http://schemas.openxmlformats.org/officeDocument/2006/relationships/hyperlink" Target="https://docs.microsoft.com/en-us/dotnet/api/system.io.file.readalltext?view=net-6.0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file.writealllines?view=net-6.0" TargetMode="External"/><Relationship Id="rId2" Type="http://schemas.openxmlformats.org/officeDocument/2006/relationships/hyperlink" Target="https://docs.microsoft.com/en-us/dotnet/api/system.io.file.writealltext?view=net-6.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api/system.io.file.appendalltext?view=net-6.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directory?view=net-6.0" TargetMode="External"/><Relationship Id="rId2" Type="http://schemas.openxmlformats.org/officeDocument/2006/relationships/hyperlink" Target="https://docs.microsoft.com/en-us/dotnet/api/system.io.directory.createdirectory?view=net-6.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en-us/dotnet/api/system.io.directory.move?view=net-6.0" TargetMode="External"/><Relationship Id="rId4" Type="http://schemas.openxmlformats.org/officeDocument/2006/relationships/hyperlink" Target="https://docs.microsoft.com/en-us/dotnet/api/system.io.directory.delete?view=net-6.0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virtualracingschool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stream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Types, Using Streams and Manipulating Files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Streams, Files and Directories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D49B12-8F3B-0DC1-051D-BCE8370E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0" y="2304000"/>
            <a:ext cx="8460000" cy="22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dirty="0"/>
              <a:t> in C# reads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from a file / stream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using(…)</a:t>
            </a:r>
            <a:r>
              <a:rPr lang="en-US" dirty="0"/>
              <a:t> statement closes properly the stream at the 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noProof="1"/>
              <a:t>StreamReader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67608" y="3262119"/>
            <a:ext cx="8331830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var reader = </a:t>
            </a:r>
            <a:r>
              <a:rPr lang="en-US" sz="2799" dirty="0">
                <a:solidFill>
                  <a:schemeClr val="bg1"/>
                </a:solidFill>
              </a:rPr>
              <a:t>new StreamReader</a:t>
            </a:r>
            <a:r>
              <a:rPr lang="en-US" sz="2799" dirty="0">
                <a:solidFill>
                  <a:schemeClr val="tx1"/>
                </a:solidFill>
              </a:rPr>
              <a:t>(fileName);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using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(reader)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i="1" dirty="0">
                <a:solidFill>
                  <a:schemeClr val="accent2"/>
                </a:solidFill>
              </a:rPr>
              <a:t>// Use the </a:t>
            </a:r>
            <a:r>
              <a:rPr lang="en-US" sz="2799" dirty="0">
                <a:solidFill>
                  <a:schemeClr val="accent2"/>
                </a:solidFill>
              </a:rPr>
              <a:t>reader</a:t>
            </a:r>
            <a:r>
              <a:rPr lang="en-US" sz="2799" i="1" dirty="0">
                <a:solidFill>
                  <a:schemeClr val="accent2"/>
                </a:solidFill>
              </a:rPr>
              <a:t> here, e.g.</a:t>
            </a:r>
            <a:br>
              <a:rPr lang="en-US" sz="2799" i="1" dirty="0">
                <a:solidFill>
                  <a:schemeClr val="accent2"/>
                </a:solidFill>
              </a:rPr>
            </a:br>
            <a:r>
              <a:rPr lang="en-US" sz="2799" i="1" dirty="0">
                <a:solidFill>
                  <a:schemeClr val="accent2"/>
                </a:solidFill>
              </a:rPr>
              <a:t>  </a:t>
            </a:r>
            <a:r>
              <a:rPr lang="en-US" sz="2799" dirty="0">
                <a:solidFill>
                  <a:schemeClr val="tx1"/>
                </a:solidFill>
              </a:rPr>
              <a:t>string line = reader.ReadLine();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C9BC95-0C80-4255-9F4F-4CC0D7793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15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the content from a text file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input.txt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Print on the console each </a:t>
            </a:r>
            <a:r>
              <a:rPr lang="en-US" b="1" dirty="0"/>
              <a:t>line number </a:t>
            </a:r>
            <a:r>
              <a:rPr lang="en-US" dirty="0"/>
              <a:t>+ </a:t>
            </a:r>
            <a:r>
              <a:rPr lang="en-US" b="1" dirty="0"/>
              <a:t>line text </a:t>
            </a:r>
            <a:r>
              <a:rPr lang="en-US" dirty="0"/>
              <a:t>(start from 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Reading a Text File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7084" y="2636961"/>
            <a:ext cx="7998916" cy="16949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First line</a:t>
            </a:r>
          </a:p>
          <a:p>
            <a:r>
              <a:rPr lang="en-US" sz="2399" dirty="0">
                <a:solidFill>
                  <a:schemeClr val="tx1"/>
                </a:solidFill>
              </a:rPr>
              <a:t>Second Line</a:t>
            </a:r>
          </a:p>
          <a:p>
            <a:r>
              <a:rPr lang="en-US" sz="2399" dirty="0">
                <a:solidFill>
                  <a:schemeClr val="tx1"/>
                </a:solidFill>
              </a:rPr>
              <a:t>Third line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707256" y="4456026"/>
            <a:ext cx="391674" cy="3239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915945" y="4904094"/>
            <a:ext cx="7998915" cy="1633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1. First line</a:t>
            </a:r>
          </a:p>
          <a:p>
            <a:r>
              <a:rPr lang="en-US" sz="2399" dirty="0">
                <a:solidFill>
                  <a:schemeClr val="tx1"/>
                </a:solidFill>
              </a:rPr>
              <a:t>2. Second Line</a:t>
            </a:r>
          </a:p>
          <a:p>
            <a:r>
              <a:rPr lang="en-US" sz="2399" dirty="0">
                <a:solidFill>
                  <a:schemeClr val="tx1"/>
                </a:solidFill>
              </a:rPr>
              <a:t>3. Third line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322C425-FD1B-4A47-ABE1-F10601178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59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Reading a Text File – C# Code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7431" y="1426172"/>
            <a:ext cx="10977141" cy="5017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var reader = </a:t>
            </a:r>
            <a:r>
              <a:rPr lang="en-US" sz="2599" noProof="1">
                <a:solidFill>
                  <a:schemeClr val="bg1"/>
                </a:solidFill>
              </a:rPr>
              <a:t>new StreamReader</a:t>
            </a:r>
            <a:r>
              <a:rPr lang="en-US" sz="2599" noProof="1">
                <a:solidFill>
                  <a:schemeClr val="tx1"/>
                </a:solidFill>
              </a:rPr>
              <a:t>("../../../input.txt");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using (reader)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int counter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while (true)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string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if (line ==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Console.WriteLine(++counter + ". " + line);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90B167A-4915-47CE-943D-197026602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04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dirty="0"/>
              <a:t> in C# writes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to a file / stream</a:t>
            </a:r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using(…)</a:t>
            </a:r>
            <a:r>
              <a:rPr lang="en-US" dirty="0"/>
              <a:t> statement closes properly the stream at the end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noProof="1"/>
              <a:t>StreamWriter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67608" y="3262119"/>
            <a:ext cx="8331830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var writer = </a:t>
            </a:r>
            <a:r>
              <a:rPr lang="en-US" sz="2799" dirty="0">
                <a:solidFill>
                  <a:schemeClr val="bg1"/>
                </a:solidFill>
              </a:rPr>
              <a:t>new StreamWriter</a:t>
            </a:r>
            <a:r>
              <a:rPr lang="en-US" sz="2799" dirty="0">
                <a:solidFill>
                  <a:schemeClr val="tx1"/>
                </a:solidFill>
              </a:rPr>
              <a:t>(fileName);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using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(writer)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i="1" dirty="0">
                <a:solidFill>
                  <a:schemeClr val="accent2"/>
                </a:solidFill>
              </a:rPr>
              <a:t>// Use the </a:t>
            </a:r>
            <a:r>
              <a:rPr lang="en-US" sz="2799" dirty="0">
                <a:solidFill>
                  <a:schemeClr val="accent2"/>
                </a:solidFill>
              </a:rPr>
              <a:t>writer</a:t>
            </a:r>
            <a:r>
              <a:rPr lang="en-US" sz="2799" i="1" dirty="0">
                <a:solidFill>
                  <a:schemeClr val="accent2"/>
                </a:solidFill>
              </a:rPr>
              <a:t> here, e.g.</a:t>
            </a:r>
            <a:br>
              <a:rPr lang="en-US" sz="2799" i="1" dirty="0">
                <a:solidFill>
                  <a:schemeClr val="accent2"/>
                </a:solidFill>
              </a:rPr>
            </a:br>
            <a:r>
              <a:rPr lang="en-US" sz="2799" i="1" dirty="0">
                <a:solidFill>
                  <a:schemeClr val="accent2"/>
                </a:solidFill>
              </a:rPr>
              <a:t>  </a:t>
            </a:r>
            <a:r>
              <a:rPr lang="en-US" sz="2799" dirty="0">
                <a:solidFill>
                  <a:schemeClr val="tx1"/>
                </a:solidFill>
              </a:rPr>
              <a:t>writer.WriteLine("Some text");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C9BC95-0C80-4255-9F4F-4CC0D7793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92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the content from a text file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input.txt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odd lines </a:t>
            </a:r>
            <a:r>
              <a:rPr lang="en-US" dirty="0"/>
              <a:t>in a text file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output.txt</a:t>
            </a:r>
          </a:p>
          <a:p>
            <a:pPr>
              <a:lnSpc>
                <a:spcPct val="100000"/>
              </a:lnSpc>
            </a:pPr>
            <a:r>
              <a:rPr lang="en-US" dirty="0"/>
              <a:t>Counting starts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Odd Lines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99991" y="3294722"/>
            <a:ext cx="7998916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625283" y="5129887"/>
            <a:ext cx="391674" cy="3239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99995" y="5563904"/>
            <a:ext cx="7998915" cy="1033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</a:p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322C425-FD1B-4A47-ABE1-F10601178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77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7431" y="1425099"/>
            <a:ext cx="10977141" cy="501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var reader = </a:t>
            </a:r>
            <a:r>
              <a:rPr lang="en-US" sz="2599" noProof="1">
                <a:solidFill>
                  <a:schemeClr val="bg1"/>
                </a:solidFill>
              </a:rPr>
              <a:t>new StreamReader</a:t>
            </a:r>
            <a:r>
              <a:rPr lang="en-US" sz="2599" noProof="1">
                <a:solidFill>
                  <a:schemeClr val="tx1"/>
                </a:solidFill>
              </a:rPr>
              <a:t>("input.txt");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using (reader)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int counter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string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</a:t>
            </a:r>
            <a:r>
              <a:rPr lang="en-US" sz="2599" noProof="1">
                <a:solidFill>
                  <a:schemeClr val="tx1"/>
                </a:solidFill>
              </a:rPr>
              <a:t>using (var writer = </a:t>
            </a:r>
            <a:r>
              <a:rPr lang="en-US" sz="2599" noProof="1">
                <a:solidFill>
                  <a:schemeClr val="bg1"/>
                </a:solidFill>
              </a:rPr>
              <a:t>new StreamWriter</a:t>
            </a:r>
            <a:r>
              <a:rPr lang="en-US" sz="2599" noProof="1">
                <a:solidFill>
                  <a:schemeClr val="tx1"/>
                </a:solidFill>
              </a:rPr>
              <a:t>("output.txt"))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while (line !=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  if (counter % 2 ==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    writer.WriteLine(line);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counter++;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 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90B167A-4915-47CE-943D-197026602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94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199" dirty="0"/>
              <a:t>Read the text file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input.txt</a:t>
            </a:r>
            <a:endParaRPr lang="en-US" sz="3199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3199" dirty="0"/>
              <a:t>Insert a </a:t>
            </a:r>
            <a:r>
              <a:rPr lang="en-US" sz="3199" b="1" dirty="0">
                <a:solidFill>
                  <a:schemeClr val="bg1"/>
                </a:solidFill>
              </a:rPr>
              <a:t>line number </a:t>
            </a:r>
            <a:r>
              <a:rPr lang="en-US" sz="3199" dirty="0"/>
              <a:t>in front of each line of the file</a:t>
            </a:r>
          </a:p>
          <a:p>
            <a:pPr>
              <a:lnSpc>
                <a:spcPct val="95000"/>
              </a:lnSpc>
            </a:pPr>
            <a:r>
              <a:rPr lang="en-US" sz="3199" dirty="0"/>
              <a:t>Save the result in a text file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output.txt</a:t>
            </a:r>
            <a:endParaRPr lang="bg-BG" sz="3199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Line Numbers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6093" y="3114084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6093" y="4930248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1. 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4. 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EF46C1AF-68EB-4F38-B27E-FF843863CA97}"/>
              </a:ext>
            </a:extLst>
          </p:cNvPr>
          <p:cNvSpPr/>
          <p:nvPr/>
        </p:nvSpPr>
        <p:spPr bwMode="auto">
          <a:xfrm flipH="1">
            <a:off x="1012325" y="3960371"/>
            <a:ext cx="702977" cy="1754543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EA60A51-AEF0-4385-A4A5-EAEEE02DA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302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Solution: Line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7079" y="1359540"/>
            <a:ext cx="10777844" cy="52388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using (var reader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599" b="1" dirty="0">
                <a:latin typeface="Consolas" panose="020B0609020204030204" pitchFamily="49" charset="0"/>
              </a:rPr>
              <a:t>("input.txt"))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string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int counter = 1;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using (var writer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599" b="1" dirty="0">
                <a:latin typeface="Consolas" panose="020B0609020204030204" pitchFamily="49" charset="0"/>
              </a:rPr>
              <a:t>("output.txt"))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while (line != null)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writer.WriteLine($"{counter}. {line}");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counter++;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}   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}</a:t>
            </a:r>
            <a:endParaRPr lang="en-US" sz="25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488CF8-4A03-49BC-8B9F-9DC4B9AD9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4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>
                <a:sym typeface="Wingdings" panose="05000000000000000000" pitchFamily="2" charset="2"/>
              </a:rPr>
              <a:t> Read  Close with </a:t>
            </a:r>
            <a:r>
              <a:rPr lang="en-US" dirty="0"/>
              <a:t>Try-Catch-Finally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0443" y="1404306"/>
            <a:ext cx="11311114" cy="5128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StreamReader reader = null;</a:t>
            </a:r>
            <a:endParaRPr lang="en-US" sz="2399" noProof="1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int linesCount = 0;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try</a:t>
            </a:r>
            <a:r>
              <a:rPr lang="en-US" sz="2399" noProof="1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399" noProof="1">
                <a:solidFill>
                  <a:schemeClr val="tx1"/>
                </a:solidFill>
              </a:rPr>
              <a:t>  </a:t>
            </a:r>
            <a:r>
              <a:rPr lang="en-US" sz="2399" noProof="1">
                <a:solidFill>
                  <a:schemeClr val="tx1"/>
                </a:solidFill>
              </a:rPr>
              <a:t>reader = new StreamReader("input.txt");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while (reader.ReadLine() != null)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  linesCount++;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Console.WriteLine("Lines count: {0}", linesCount);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catch</a:t>
            </a:r>
            <a:r>
              <a:rPr lang="en-US" sz="2399" noProof="1">
                <a:solidFill>
                  <a:schemeClr val="tx1"/>
                </a:solidFill>
              </a:rPr>
              <a:t> (Exception ex)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Console.Error.WriteLine("Error reading file: {0}", ex);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finally </a:t>
            </a:r>
            <a:r>
              <a:rPr lang="en-US" sz="23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if (reader != null) reader.Close();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8221FCC-E162-4D3F-BB51-2F622888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000" y="5094000"/>
            <a:ext cx="4140000" cy="899541"/>
          </a:xfrm>
          <a:prstGeom prst="wedgeRoundRectCallout">
            <a:avLst>
              <a:gd name="adj1" fmla="val -61080"/>
              <a:gd name="adj2" fmla="val 32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Instead of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try-finally</a:t>
            </a:r>
            <a:r>
              <a:rPr lang="en-US" sz="2399" b="1" dirty="0">
                <a:solidFill>
                  <a:srgbClr val="FFFFFF"/>
                </a:solidFill>
              </a:rPr>
              <a:t>, you can use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using(reader)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2E0439-FDDA-4665-9138-4E0EDD6B3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49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95400"/>
            <a:ext cx="4724400" cy="250598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D454969-5863-52E3-3FC4-412098BB7E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noProof="1"/>
              <a:t>System.IO.Stream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3EC4D-B544-4324-9A6C-36BD13F908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Base Streams in 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016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2780" indent="-442780">
              <a:spcBef>
                <a:spcPts val="1200"/>
              </a:spcBef>
              <a:buFontTx/>
              <a:buAutoNum type="arabicPeriod"/>
            </a:pPr>
            <a:r>
              <a:rPr lang="en-US" sz="4000" dirty="0"/>
              <a:t>What are </a:t>
            </a:r>
            <a:r>
              <a:rPr lang="en-US" sz="4000" b="1" dirty="0">
                <a:solidFill>
                  <a:schemeClr val="bg1"/>
                </a:solidFill>
              </a:rPr>
              <a:t>Streams</a:t>
            </a:r>
            <a:r>
              <a:rPr lang="en-US" sz="4000" dirty="0"/>
              <a:t>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2. </a:t>
            </a:r>
            <a:r>
              <a:rPr lang="en-US" sz="4000" b="1" noProof="1">
                <a:solidFill>
                  <a:schemeClr val="bg1"/>
                </a:solidFill>
              </a:rPr>
              <a:t>Readers</a:t>
            </a:r>
            <a:r>
              <a:rPr lang="en-US" sz="4000" noProof="1"/>
              <a:t> and </a:t>
            </a:r>
            <a:r>
              <a:rPr lang="en-US" sz="4000" b="1" noProof="1">
                <a:solidFill>
                  <a:schemeClr val="bg1"/>
                </a:solidFill>
              </a:rPr>
              <a:t>Writers</a:t>
            </a:r>
            <a:endParaRPr lang="en-US" sz="4000" b="1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3. </a:t>
            </a:r>
            <a:r>
              <a:rPr lang="en-US" sz="4000" b="1" dirty="0">
                <a:solidFill>
                  <a:schemeClr val="bg1"/>
                </a:solidFill>
              </a:rPr>
              <a:t>File Streams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4. </a:t>
            </a:r>
            <a:r>
              <a:rPr lang="en-US" sz="4000" b="1" dirty="0">
                <a:solidFill>
                  <a:schemeClr val="bg1"/>
                </a:solidFill>
              </a:rPr>
              <a:t>File</a:t>
            </a:r>
            <a:r>
              <a:rPr lang="en-US" sz="4000" dirty="0"/>
              <a:t> Class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4000" dirty="0"/>
              <a:t>5. </a:t>
            </a:r>
            <a:r>
              <a:rPr lang="en-US" sz="4000" b="1" dirty="0">
                <a:solidFill>
                  <a:schemeClr val="bg1"/>
                </a:solidFill>
              </a:rPr>
              <a:t>Directory</a:t>
            </a:r>
            <a:r>
              <a:rPr lang="en-US" sz="4000" dirty="0"/>
              <a:t> Class</a:t>
            </a:r>
            <a:endParaRPr lang="en-US" sz="4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5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269000"/>
            <a:ext cx="11815018" cy="5355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400" noProof="1"/>
              <a:t>The base class for all streams is </a:t>
            </a:r>
            <a:r>
              <a:rPr lang="en-US" alt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System.IO.Stream</a:t>
            </a:r>
            <a:endParaRPr lang="en-US" altLang="en-US" sz="34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sz="3200" noProof="1"/>
              <a:t>Provides the basic read / write functionality</a:t>
            </a:r>
          </a:p>
          <a:p>
            <a:pPr lvl="1">
              <a:defRPr/>
            </a:pP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Read(buffer)</a:t>
            </a:r>
            <a:r>
              <a:rPr lang="en-US" altLang="en-US" sz="3200" noProof="1"/>
              <a:t>,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Write(buffer,</a:t>
            </a:r>
            <a:r>
              <a:rPr lang="en-US" altLang="en-US" sz="3200" noProof="1"/>
              <a:t>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offset,</a:t>
            </a:r>
            <a:r>
              <a:rPr lang="en-US" altLang="en-US" sz="3200" noProof="1"/>
              <a:t>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count)</a:t>
            </a:r>
          </a:p>
          <a:p>
            <a:pPr>
              <a:defRPr/>
            </a:pPr>
            <a:r>
              <a:rPr lang="en-US" altLang="en-US" sz="3400" noProof="1"/>
              <a:t>Some streams do not support read, write or positioning operations </a:t>
            </a:r>
            <a:endParaRPr lang="en-US" altLang="en-US" sz="3400" dirty="0"/>
          </a:p>
          <a:p>
            <a:pPr lvl="1">
              <a:defRPr/>
            </a:pPr>
            <a:r>
              <a:rPr lang="en-US" altLang="en-US" sz="3200" dirty="0"/>
              <a:t>P</a:t>
            </a:r>
            <a:r>
              <a:rPr lang="en-US" altLang="en-US" sz="3200" noProof="1"/>
              <a:t>roperties</a:t>
            </a:r>
            <a:r>
              <a:rPr lang="en-US" altLang="en-US" sz="3200" dirty="0"/>
              <a:t>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sz="3200" noProof="1"/>
              <a:t>,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200" noProof="1"/>
              <a:t>and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r>
              <a:rPr lang="en-US" alt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3200" dirty="0"/>
              <a:t>are provided</a:t>
            </a:r>
            <a:r>
              <a:rPr lang="en-US" altLang="en-US" sz="3200" noProof="1"/>
              <a:t> </a:t>
            </a:r>
          </a:p>
          <a:p>
            <a:pPr lvl="1">
              <a:defRPr/>
            </a:pPr>
            <a:r>
              <a:rPr lang="en-US" altLang="en-US" sz="3200" noProof="1"/>
              <a:t>Streams which support positioning, have also the properties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sz="3200" noProof="1"/>
              <a:t> and </a:t>
            </a:r>
            <a:r>
              <a:rPr lang="en-US" alt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noProof="1"/>
              <a:t>System.IO.Stream</a:t>
            </a:r>
            <a:r>
              <a:rPr lang="en-US" altLang="en-US" dirty="0"/>
              <a:t> Class </a:t>
            </a:r>
            <a:endParaRPr lang="bg-BG" alt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91639A-557D-4369-AFEA-F43CFEC2F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9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altLang="en-US" dirty="0"/>
              <a:t>Read as many as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/>
              <a:t> </a:t>
            </a:r>
            <a:r>
              <a:rPr lang="en-US" altLang="en-US" dirty="0"/>
              <a:t>bytes from input stream, </a:t>
            </a:r>
            <a:br>
              <a:rPr lang="en-US" altLang="en-US" dirty="0"/>
            </a:br>
            <a:r>
              <a:rPr lang="en-US" altLang="en-US" dirty="0"/>
              <a:t>starting from the given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dirty="0"/>
              <a:t>Returns the number of read bytes or 0, </a:t>
            </a:r>
            <a:br>
              <a:rPr lang="en-US" altLang="en-US" dirty="0"/>
            </a:br>
            <a:r>
              <a:rPr lang="en-US" altLang="en-US" dirty="0"/>
              <a:t>if end of stream is reached</a:t>
            </a:r>
            <a:endParaRPr lang="bg-BG" altLang="en-US" dirty="0"/>
          </a:p>
          <a:p>
            <a:pPr lvl="1">
              <a:lnSpc>
                <a:spcPct val="100000"/>
              </a:lnSpc>
              <a:defRPr/>
            </a:pPr>
            <a:r>
              <a:rPr lang="en-US" altLang="en-US" dirty="0"/>
              <a:t>Can freeze for undefined time while reading at least 1 byte</a:t>
            </a:r>
            <a:endParaRPr lang="bg-BG" altLang="en-US" dirty="0"/>
          </a:p>
          <a:p>
            <a:pPr lvl="1">
              <a:lnSpc>
                <a:spcPct val="100000"/>
              </a:lnSpc>
              <a:defRPr/>
            </a:pPr>
            <a:r>
              <a:rPr lang="en-US" altLang="en-US" dirty="0"/>
              <a:t>Can read less than the claimed number of bytes</a:t>
            </a:r>
            <a:endParaRPr lang="bg-BG" altLang="en-US" dirty="0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>
                <a:cs typeface="Consolas" panose="020B0609020204030204" pitchFamily="49" charset="0"/>
              </a:rPr>
              <a:t>System.IO.Stream</a:t>
            </a:r>
            <a:r>
              <a:rPr lang="en-US" altLang="en-US" dirty="0"/>
              <a:t> Class (1)</a:t>
            </a:r>
            <a:endParaRPr lang="bg-BG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DA446E-9F9A-4A1F-8C5B-12D046EFBEBC}"/>
              </a:ext>
            </a:extLst>
          </p:cNvPr>
          <p:cNvGrpSpPr/>
          <p:nvPr/>
        </p:nvGrpSpPr>
        <p:grpSpPr>
          <a:xfrm>
            <a:off x="1101000" y="5409000"/>
            <a:ext cx="8686800" cy="1185799"/>
            <a:chOff x="1293812" y="5138801"/>
            <a:chExt cx="8686800" cy="11857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FC27666-C33E-4FD3-BC71-6B65FB2E1E8C}"/>
                </a:ext>
              </a:extLst>
            </p:cNvPr>
            <p:cNvGrpSpPr/>
            <p:nvPr/>
          </p:nvGrpSpPr>
          <p:grpSpPr>
            <a:xfrm>
              <a:off x="1293812" y="5138801"/>
              <a:ext cx="8686800" cy="1185799"/>
              <a:chOff x="1293812" y="5138801"/>
              <a:chExt cx="8686800" cy="1185799"/>
            </a:xfrm>
          </p:grpSpPr>
          <p:sp>
            <p:nvSpPr>
              <p:cNvPr id="8" name="Rectangle 27"/>
              <p:cNvSpPr>
                <a:spLocks noChangeArrowheads="1"/>
              </p:cNvSpPr>
              <p:nvPr/>
            </p:nvSpPr>
            <p:spPr bwMode="auto">
              <a:xfrm>
                <a:off x="1293812" y="5138802"/>
                <a:ext cx="8686800" cy="118579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1522412" y="5138801"/>
                <a:ext cx="8167800" cy="52322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F    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i   l</a:t>
                </a:r>
                <a:r>
                  <a:rPr lang="en-US" sz="2800" b="1" dirty="0">
                    <a:latin typeface="Consolas" pitchFamily="49" charset="0"/>
                    <a:cs typeface="Consolas" pitchFamily="49" charset="0"/>
                  </a:rPr>
                  <a:t>    e    s        a    n   d</a:t>
                </a:r>
                <a:endParaRPr lang="bg-BG" sz="2800" b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aphicFrame>
          <p:nvGraphicFramePr>
            <p:cNvPr id="10" name="Group 134"/>
            <p:cNvGraphicFramePr>
              <a:graphicFrameLocks/>
            </p:cNvGraphicFramePr>
            <p:nvPr/>
          </p:nvGraphicFramePr>
          <p:xfrm>
            <a:off x="1566862" y="5675375"/>
            <a:ext cx="8108946" cy="496824"/>
          </p:xfrm>
          <a:graphic>
            <a:graphicData uri="http://schemas.openxmlformats.org/drawingml/2006/table">
              <a:tbl>
                <a:tblPr/>
                <a:tblGrid>
                  <a:gridCol w="90099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90099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683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69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6c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65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73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20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64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1">
                          <a:alpha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2BE3F492-D929-4BDD-A89D-FB6D00F7F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67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altLang="en-US" sz="3200" dirty="0"/>
              <a:t>Writes a sequence of</a:t>
            </a:r>
            <a:r>
              <a:rPr lang="bg-BG" altLang="en-US" sz="3200" dirty="0"/>
              <a:t> </a:t>
            </a:r>
            <a:r>
              <a:rPr lang="en-US" alt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sz="3200" dirty="0"/>
              <a:t> bytes to an output stream, starting from the given </a:t>
            </a:r>
            <a:r>
              <a:rPr lang="en-US" alt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sz="3200" dirty="0"/>
              <a:t> position</a:t>
            </a:r>
            <a:endParaRPr lang="en-US" altLang="en-US" sz="3200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sz="3200" dirty="0"/>
              <a:t>Can freeze for undefined time, until it sends all bytes to their destination</a:t>
            </a:r>
            <a:endParaRPr lang="bg-BG" altLang="en-US" sz="3200" dirty="0"/>
          </a:p>
          <a:p>
            <a:pPr>
              <a:spcBef>
                <a:spcPts val="1800"/>
              </a:spcBef>
              <a:buClr>
                <a:schemeClr val="tx1"/>
              </a:buClr>
              <a:defRPr/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en-US" dirty="0"/>
              <a:t>Sends the internal buffers data to its destination (data storage, I/O device, etc.)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Methods of</a:t>
            </a:r>
            <a:r>
              <a:rPr lang="bg-BG" altLang="en-US" dirty="0"/>
              <a:t> </a:t>
            </a:r>
            <a:r>
              <a:rPr lang="en-US" altLang="en-US" noProof="1"/>
              <a:t>System.IO.Stream</a:t>
            </a:r>
            <a:r>
              <a:rPr lang="bg-BG" altLang="en-US" dirty="0"/>
              <a:t> </a:t>
            </a:r>
            <a:r>
              <a:rPr lang="en-US" altLang="en-US" dirty="0"/>
              <a:t>Class </a:t>
            </a:r>
            <a:r>
              <a:rPr lang="bg-BG" altLang="en-US" dirty="0"/>
              <a:t>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5ECB58-9295-40B3-A7B0-5A043AFE6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45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69000"/>
            <a:ext cx="11818096" cy="5445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Calls</a:t>
            </a:r>
            <a:r>
              <a:rPr lang="bg-BG" altLang="en-US" dirty="0"/>
              <a:t>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Closes the connection to the device (mechanism) 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Releases the used resources</a:t>
            </a:r>
            <a:endParaRPr lang="bg-BG" alt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/>
              <a:t>Moves the position (if supported) with given offset towards the beginning, the end or the current position</a:t>
            </a: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</a:t>
            </a:r>
            <a:r>
              <a:rPr lang="bg-BG" altLang="en-US"/>
              <a:t> </a:t>
            </a:r>
            <a:r>
              <a:rPr lang="en-US" altLang="en-US" noProof="1"/>
              <a:t>System.IO.Stream</a:t>
            </a:r>
            <a:r>
              <a:rPr lang="bg-BG" altLang="en-US"/>
              <a:t> </a:t>
            </a:r>
            <a:r>
              <a:rPr lang="en-US" altLang="en-US"/>
              <a:t>Class </a:t>
            </a:r>
            <a:r>
              <a:rPr lang="bg-BG" altLang="en-US"/>
              <a:t>(</a:t>
            </a:r>
            <a:r>
              <a:rPr lang="en-US" altLang="en-US"/>
              <a:t>3</a:t>
            </a:r>
            <a:r>
              <a:rPr lang="bg-BG" altLang="en-US"/>
              <a:t>)</a:t>
            </a:r>
            <a:endParaRPr lang="bg-BG" alt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0774269-0316-4B82-A560-4016A6C89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108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72" y="1413753"/>
            <a:ext cx="2541656" cy="2541656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2C87B50-4653-F776-D923-2A95255DBC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Reading / Writing Binary Files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77CA89-029F-4614-98F9-2D5C678821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File Streams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34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9AE80-6ACA-41BD-A0F0-C21B22738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 streams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reads / writes sequences of bytes from a file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 Creating</a:t>
            </a:r>
            <a:r>
              <a:rPr lang="en-US" sz="3600" dirty="0"/>
              <a:t> a new binary file: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 Opening</a:t>
            </a:r>
            <a:r>
              <a:rPr lang="en-US" sz="3600" dirty="0"/>
              <a:t> an existing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44479-EF47-4EEC-8AC6-803C44B3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68C2B-0D85-4E9F-8244-18BC12E4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2676082"/>
            <a:ext cx="10572246" cy="18330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fs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("file.bin",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FileMode.Create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3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 to the file: fs.Write(byte[]) …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BB4A1-AC6A-4643-BE07-CCEF0C80B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452128"/>
            <a:ext cx="10572246" cy="946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fs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FileStream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("file.bin",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FileMode.Open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en-US" sz="23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 from file or write to the file … 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E0F1FE-2F92-4567-A50F-599D1EBEB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93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Writing Text to File – Example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4487" y="1583977"/>
            <a:ext cx="11125072" cy="4190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string text = "Кирилица";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FileStream(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"log.txt", FileMode.Create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using(fileStream)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01128" y="3184217"/>
            <a:ext cx="5534871" cy="990342"/>
          </a:xfrm>
          <a:prstGeom prst="wedgeRoundRectCallout">
            <a:avLst>
              <a:gd name="adj1" fmla="val -58621"/>
              <a:gd name="adj2" fmla="val 58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Encoding.UTF8.GetBytes()</a:t>
            </a:r>
            <a:r>
              <a:rPr lang="en-US" sz="2399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2399" b="1" noProof="1">
                <a:solidFill>
                  <a:schemeClr val="bg2"/>
                </a:solidFill>
              </a:rPr>
              <a:t>returns the underlying bytes of the characters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8586C7-5B70-4538-9DDE-96B69B650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2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46886" y="6453337"/>
            <a:ext cx="9098228" cy="4607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9" dirty="0">
                <a:hlinkClick r:id="rId3"/>
              </a:rPr>
              <a:t>https://gist.github.com/nakov/1d39c4513cff83b8a735d7dc883dfe18</a:t>
            </a:r>
            <a:endParaRPr lang="en-US" sz="1999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Encrypt / Decrypt File with XOR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2418" y="1207953"/>
            <a:ext cx="10987222" cy="52352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fin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FileMode.Open))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fout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"example-encrypted.png"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FileMode.Create))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buffer = new byte[4096];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int bytesRead = fin.Read(buffer);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(bytesRead == 0) break;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byte secret = 183;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i = 0; i &lt; bytesRead; i++)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buffer[i] = (byte) (buffer[i] ^ secret);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fout.Write(buffer, 0, bytesRead);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040754" y="3653941"/>
            <a:ext cx="4093934" cy="1259672"/>
          </a:xfrm>
          <a:prstGeom prst="wedgeRoundRectCallout">
            <a:avLst>
              <a:gd name="adj1" fmla="val -57877"/>
              <a:gd name="adj2" fmla="val 465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Encrypting the read bytes</a:t>
            </a:r>
            <a:r>
              <a:rPr lang="en-US" sz="2399" b="1" noProof="1">
                <a:solidFill>
                  <a:schemeClr val="bg1"/>
                </a:solidFill>
              </a:rPr>
              <a:t> </a:t>
            </a:r>
            <a:r>
              <a:rPr lang="en-US" sz="2399" b="1" noProof="1">
                <a:solidFill>
                  <a:schemeClr val="bg2"/>
                </a:solidFill>
              </a:rPr>
              <a:t>with the constant parameter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secret</a:t>
            </a:r>
            <a:r>
              <a:rPr lang="en-US" sz="2399" b="1" noProof="1">
                <a:solidFill>
                  <a:schemeClr val="bg2"/>
                </a:solidFill>
              </a:rPr>
              <a:t> using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XOR</a:t>
            </a:r>
            <a:r>
              <a:rPr lang="en-US" sz="2399" b="1" noProof="1">
                <a:solidFill>
                  <a:schemeClr val="bg2"/>
                </a:solidFill>
              </a:rPr>
              <a:t> operator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8F2E98-5077-417C-A9D4-150020CE8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3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488" y="1127125"/>
            <a:ext cx="2119153" cy="230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5" y="2515395"/>
            <a:ext cx="1093738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361F722-A087-4869-8971-F02633F77A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.NET API for Easily Working with Files</a:t>
            </a:r>
            <a:endParaRPr lang="bg-BG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E08AD4C-4263-407F-BE30-699FEF7695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File Class in .NET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532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File.ReadAllText()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noProof="1">
                <a:sym typeface="Wingdings" panose="05000000000000000000" pitchFamily="2" charset="2"/>
              </a:rPr>
              <a:t> -</a:t>
            </a:r>
            <a:r>
              <a:rPr lang="en-US" noProof="1"/>
              <a:t> reads a text file at once</a:t>
            </a:r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File.ReadAllLines()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string[]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noProof="1"/>
              <a:t>- reads a text file's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Text Files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7611" y="2047533"/>
            <a:ext cx="1065360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 text = File.</a:t>
            </a:r>
            <a:r>
              <a:rPr lang="en-US" dirty="0">
                <a:solidFill>
                  <a:schemeClr val="bg1"/>
                </a:solidFill>
              </a:rPr>
              <a:t>ReadAllText</a:t>
            </a:r>
            <a:r>
              <a:rPr lang="en-US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7611" y="4734000"/>
            <a:ext cx="10653602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string[] lines = File.</a:t>
            </a:r>
            <a:r>
              <a:rPr lang="en-US" dirty="0">
                <a:solidFill>
                  <a:schemeClr val="bg1"/>
                </a:solidFill>
              </a:rPr>
              <a:t>ReadAllLines</a:t>
            </a:r>
            <a:r>
              <a:rPr lang="en-US" dirty="0"/>
              <a:t>("file.txt");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87BBF29-220C-47E5-8133-FE1DCB3F4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17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0F675B9-F01C-418E-9610-F72E9D45A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05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Writing</a:t>
            </a:r>
            <a:r>
              <a:rPr lang="en-US" noProof="1"/>
              <a:t> a </a:t>
            </a:r>
            <a:r>
              <a:rPr lang="en-US" b="1" noProof="1">
                <a:solidFill>
                  <a:schemeClr val="bg1"/>
                </a:solidFill>
              </a:rPr>
              <a:t>string</a:t>
            </a:r>
            <a:r>
              <a:rPr lang="en-US" noProof="1"/>
              <a:t> to a text file:</a:t>
            </a:r>
          </a:p>
          <a:p>
            <a:endParaRPr lang="en-US" noProof="1"/>
          </a:p>
          <a:p>
            <a:pPr>
              <a:spcBef>
                <a:spcPts val="1800"/>
              </a:spcBef>
            </a:pP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Writing</a:t>
            </a:r>
            <a:r>
              <a:rPr lang="en-US" noProof="1"/>
              <a:t> a </a:t>
            </a:r>
            <a:r>
              <a:rPr lang="en-US" b="1" noProof="1">
                <a:solidFill>
                  <a:schemeClr val="bg1"/>
                </a:solidFill>
              </a:rPr>
              <a:t>sequence</a:t>
            </a:r>
            <a:r>
              <a:rPr lang="en-US" noProof="1"/>
              <a:t>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Appending</a:t>
            </a:r>
            <a:r>
              <a:rPr lang="en-US" noProof="1"/>
              <a:t> additional text to an existing file: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Text Files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7178" y="4395502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5801" y="3564000"/>
            <a:ext cx="10820400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string[] </a:t>
            </a:r>
            <a:r>
              <a:rPr lang="en-US" dirty="0"/>
              <a:t>names = { "peter", "irina", "george", "</a:t>
            </a:r>
            <a:r>
              <a:rPr lang="en-US" noProof="1"/>
              <a:t>mary</a:t>
            </a:r>
            <a:r>
              <a:rPr lang="en-US" dirty="0"/>
              <a:t>"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WriteAllLines</a:t>
            </a:r>
            <a:r>
              <a:rPr lang="en-US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5801" y="1986559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WriteAllText</a:t>
            </a:r>
            <a:r>
              <a:rPr lang="en-US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5801" y="5544000"/>
            <a:ext cx="10820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File.</a:t>
            </a:r>
            <a:r>
              <a:rPr lang="en-US" dirty="0">
                <a:solidFill>
                  <a:schemeClr val="bg1"/>
                </a:solidFill>
              </a:rPr>
              <a:t>AppendAllText</a:t>
            </a:r>
            <a:r>
              <a:rPr lang="en-US" dirty="0"/>
              <a:t>("output.txt", "\nMore text\n");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959E395-0C38-403E-8086-545575D39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7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Writing a </a:t>
            </a:r>
            <a:r>
              <a:rPr lang="en-US" b="1" noProof="1">
                <a:solidFill>
                  <a:schemeClr val="bg1"/>
                </a:solidFill>
              </a:rPr>
              <a:t>byte[]</a:t>
            </a:r>
            <a:r>
              <a:rPr lang="en-US" noProof="1"/>
              <a:t> to a text file:</a:t>
            </a:r>
          </a:p>
          <a:p>
            <a:pPr>
              <a:lnSpc>
                <a:spcPct val="250000"/>
              </a:lnSpc>
            </a:pPr>
            <a:endParaRPr lang="bg-BG" noProof="1"/>
          </a:p>
          <a:p>
            <a:pPr marL="0" indent="0">
              <a:lnSpc>
                <a:spcPct val="100000"/>
              </a:lnSpc>
              <a:buNone/>
            </a:pPr>
            <a:endParaRPr lang="en-US" noProof="1"/>
          </a:p>
          <a:p>
            <a:pPr>
              <a:spcBef>
                <a:spcPts val="1200"/>
              </a:spcBef>
            </a:pPr>
            <a:r>
              <a:rPr lang="en-US" noProof="1"/>
              <a:t>Reading a binary file into </a:t>
            </a:r>
            <a:r>
              <a:rPr lang="en-US" b="1" noProof="1">
                <a:solidFill>
                  <a:schemeClr val="bg1"/>
                </a:solidFill>
              </a:rPr>
              <a:t>byte[]</a:t>
            </a:r>
            <a:r>
              <a:rPr lang="en-US" noProof="1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/ Writing Binary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7431" y="4844776"/>
            <a:ext cx="11032327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byte[] bytesRead = File.</a:t>
            </a:r>
            <a:r>
              <a:rPr lang="en-US" sz="2799" noProof="1">
                <a:solidFill>
                  <a:schemeClr val="bg1"/>
                </a:solidFill>
              </a:rPr>
              <a:t>ReadAllBytes</a:t>
            </a:r>
            <a:r>
              <a:rPr lang="en-US" sz="2799" noProof="1"/>
              <a:t>("binaryFile.txt");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7431" y="1917333"/>
            <a:ext cx="11032327" cy="20065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byte[] bytesToWrite </a:t>
            </a:r>
            <a:r>
              <a:rPr lang="en-US" sz="2799" noProof="1"/>
              <a:t>= { 0, 183, 255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File.</a:t>
            </a:r>
            <a:r>
              <a:rPr lang="en-US" sz="2799" noProof="1">
                <a:solidFill>
                  <a:schemeClr val="bg1"/>
                </a:solidFill>
              </a:rPr>
              <a:t>WriteAllBytes</a:t>
            </a:r>
            <a:r>
              <a:rPr lang="en-US" sz="2799" noProof="1"/>
              <a:t>("output.txt",</a:t>
            </a:r>
            <a:r>
              <a:rPr lang="en-US" sz="2799" noProof="1">
                <a:solidFill>
                  <a:schemeClr val="bg1"/>
                </a:solidFill>
              </a:rPr>
              <a:t> bytesToWrite</a:t>
            </a:r>
            <a:r>
              <a:rPr lang="en-US" sz="2799" noProof="1"/>
              <a:t>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1B550C7-58F3-4716-A862-EC7453A02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67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95400"/>
            <a:ext cx="1751366" cy="1901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438400"/>
            <a:ext cx="1447801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9C80061-DD5F-4F92-8546-ED47D7976D2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.NET API for Working with Directories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F66558B-80F8-4371-ADA8-E326B4102A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Directory Class in 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821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</a:t>
            </a:r>
            <a:r>
              <a:rPr lang="en-US" dirty="0"/>
              <a:t> a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directory</a:t>
            </a:r>
            <a:r>
              <a:rPr lang="en-US" dirty="0"/>
              <a:t> (with all its subdirectories at the specified path), unless they already exists: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Deleting</a:t>
            </a:r>
            <a:r>
              <a:rPr lang="en-US" dirty="0"/>
              <a:t> a directory (with its contents):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Moving</a:t>
            </a:r>
            <a:r>
              <a:rPr lang="en-US" dirty="0"/>
              <a:t> a file or a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Directory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526559"/>
            <a:ext cx="1050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CreateDirectory</a:t>
            </a:r>
            <a:r>
              <a:rPr lang="en-US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4101559"/>
            <a:ext cx="1050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Directory.</a:t>
            </a: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5631559"/>
            <a:ext cx="1050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Directory.</a:t>
            </a:r>
            <a:r>
              <a:rPr lang="en-US" noProof="1">
                <a:solidFill>
                  <a:schemeClr val="bg1"/>
                </a:solidFill>
              </a:rPr>
              <a:t>Move</a:t>
            </a:r>
            <a:r>
              <a:rPr lang="en-US" noProof="1"/>
              <a:t>("Test", "New Folder");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81DEF17-0805-403D-9175-ACCEF0451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4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258109"/>
            <a:ext cx="11818096" cy="550089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GetFiles()</a:t>
            </a:r>
            <a:endParaRPr lang="en-US" sz="3200" noProof="1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Returns the names of the files in the specified directory (including their paths)</a:t>
            </a:r>
          </a:p>
          <a:p>
            <a:pPr>
              <a:buClr>
                <a:schemeClr val="tx1"/>
              </a:buClr>
            </a:pPr>
            <a:endParaRPr lang="en-US" noProof="1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GetDirectories()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Returns the names of the subdirectories </a:t>
            </a:r>
            <a:br>
              <a:rPr lang="en-US" dirty="0"/>
            </a:br>
            <a:r>
              <a:rPr lang="en-US" dirty="0"/>
              <a:t>(including their paths) in the specified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Directory Contents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1794" y="3144963"/>
            <a:ext cx="10545686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string[] filesInDir = Directory.</a:t>
            </a:r>
            <a:r>
              <a:rPr lang="en-US" noProof="1">
                <a:solidFill>
                  <a:schemeClr val="bg1"/>
                </a:solidFill>
              </a:rPr>
              <a:t>GetFiles</a:t>
            </a:r>
            <a:r>
              <a:rPr lang="en-US" noProof="1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800" y="5855853"/>
            <a:ext cx="10540199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string[] subDirs = Directory.</a:t>
            </a:r>
            <a:r>
              <a:rPr lang="en-US" noProof="1">
                <a:solidFill>
                  <a:schemeClr val="bg1"/>
                </a:solidFill>
              </a:rPr>
              <a:t>GetDirectories</a:t>
            </a:r>
            <a:r>
              <a:rPr lang="en-US" noProof="1"/>
              <a:t>("TestFolder");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110918A-29F1-4BA5-BED5-36E54C913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31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You are given a folder named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TestFolder</a:t>
            </a:r>
          </a:p>
          <a:p>
            <a:pPr>
              <a:spcBef>
                <a:spcPts val="1200"/>
              </a:spcBef>
            </a:pPr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size of all files in the folder </a:t>
            </a:r>
            <a:r>
              <a:rPr lang="en-US" dirty="0"/>
              <a:t>(with its subfolders)</a:t>
            </a:r>
          </a:p>
          <a:p>
            <a:pPr>
              <a:spcBef>
                <a:spcPts val="1200"/>
              </a:spcBef>
            </a:pPr>
            <a:r>
              <a:rPr lang="en-US" dirty="0"/>
              <a:t>Print the result in a file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output.txt</a:t>
            </a:r>
            <a:r>
              <a:rPr lang="en-US" dirty="0"/>
              <a:t>" in </a:t>
            </a:r>
            <a:r>
              <a:rPr lang="en-US" b="1" dirty="0"/>
              <a:t>megabytes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Calculate Folder Size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3621164"/>
            <a:ext cx="3104191" cy="587994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output.txt</a:t>
            </a:r>
            <a:endParaRPr lang="bg-BG" sz="2399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EB4D27-6CDE-4EEB-B1D9-E33D1650205A}"/>
              </a:ext>
            </a:extLst>
          </p:cNvPr>
          <p:cNvSpPr txBox="1">
            <a:spLocks/>
          </p:cNvSpPr>
          <p:nvPr/>
        </p:nvSpPr>
        <p:spPr>
          <a:xfrm>
            <a:off x="697407" y="4209158"/>
            <a:ext cx="3104191" cy="587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5.16173839569092</a:t>
            </a:r>
            <a:endParaRPr lang="bg-BG" sz="23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374CCF-E7D9-4A32-BBFD-5F158952E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214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2490" y="1381300"/>
            <a:ext cx="11427023" cy="5017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double sum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DirectoryInfo dir = new DirectoryInfo("TestFolder");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FileInfo[] infos = dir.GetFiles("*", SearchOption.AllDirectories);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foreach (FileInfo fileInfo in infos)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  sum += fileInfo.Length;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sum = sum / 1024 / 1024;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File.WriteAllText("оutput.txt", sum.ToString());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0F8016E5-8E48-4A6D-B661-4286F2DA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742" y="3520763"/>
            <a:ext cx="3915258" cy="1009974"/>
          </a:xfrm>
          <a:prstGeom prst="wedgeRoundRectCallout">
            <a:avLst>
              <a:gd name="adj1" fmla="val 34796"/>
              <a:gd name="adj2" fmla="val -93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2"/>
                </a:solidFill>
              </a:rPr>
              <a:t>Gets all files from the given folder and its subfolders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513071E-3199-4C17-88B8-E4016D1DC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12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074" y="1556636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4906" y="1292720"/>
            <a:ext cx="1176218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0832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30999" y="1584000"/>
            <a:ext cx="10854877" cy="4665945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Streams</a:t>
            </a:r>
            <a:r>
              <a:rPr lang="en-US" sz="3400" dirty="0">
                <a:solidFill>
                  <a:schemeClr val="bg2"/>
                </a:solidFill>
              </a:rPr>
              <a:t> are ordered sequences of bytes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Operations: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open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read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 /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write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 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close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Always close streams with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try-finally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or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using(…)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Use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StreamReader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StreamWriter</a:t>
            </a:r>
            <a:r>
              <a:rPr lang="en-US" sz="3400" dirty="0">
                <a:solidFill>
                  <a:schemeClr val="bg2"/>
                </a:solidFill>
              </a:rPr>
              <a:t> for text data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Use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FileStream</a:t>
            </a:r>
            <a:r>
              <a:rPr lang="en-US" sz="3400" dirty="0">
                <a:solidFill>
                  <a:schemeClr val="bg2"/>
                </a:solidFill>
              </a:rPr>
              <a:t> to read / write binary files</a:t>
            </a:r>
            <a:endParaRPr lang="bg-BG" sz="3400" dirty="0">
              <a:solidFill>
                <a:schemeClr val="bg2"/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Use the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GB" sz="3400" dirty="0">
                <a:solidFill>
                  <a:schemeClr val="bg2"/>
                </a:solidFill>
              </a:rPr>
              <a:t> class to read / write files at once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Use the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Directory</a:t>
            </a:r>
            <a:r>
              <a:rPr lang="en-GB" sz="3400" dirty="0">
                <a:solidFill>
                  <a:schemeClr val="bg2"/>
                </a:solidFill>
              </a:rPr>
              <a:t> class to work with directories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EFA4D1-4FA4-41A2-8EE2-8F97B447F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05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9207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400" y="1115050"/>
            <a:ext cx="3581400" cy="2799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7610F7-CA35-4CAA-9DB7-EF9A8FEB0F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Streams: Basic Concepts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26DE25A-806F-4376-985F-D192268B18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495500"/>
            <a:ext cx="10961783" cy="768084"/>
          </a:xfrm>
        </p:spPr>
        <p:txBody>
          <a:bodyPr/>
          <a:lstStyle/>
          <a:p>
            <a:r>
              <a:rPr lang="en-US" sz="4000" dirty="0"/>
              <a:t> </a:t>
            </a:r>
          </a:p>
          <a:p>
            <a:r>
              <a:rPr lang="en-US" sz="4000" dirty="0"/>
              <a:t>What are Streams?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852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06BB0B-50A2-4C3E-AFBD-AACE6B67F6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5532509-9EFB-48E7-B1B1-7DFCBBE22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89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In programming, </a:t>
            </a: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streams</a:t>
            </a:r>
            <a:r>
              <a:rPr lang="en-US" dirty="0"/>
              <a:t> are used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 </a:t>
            </a:r>
            <a:r>
              <a:rPr lang="en-US" dirty="0"/>
              <a:t>between two endpoints (apps / devices / programs)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Developers use a </a:t>
            </a:r>
            <a:r>
              <a:rPr lang="en-US" b="1" dirty="0"/>
              <a:t>stream</a:t>
            </a:r>
            <a:r>
              <a:rPr lang="en-US" dirty="0"/>
              <a:t> 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(receive)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(send)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724355" y="4601180"/>
            <a:ext cx="1537120" cy="161782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457700" y="4633205"/>
            <a:ext cx="3276600" cy="838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1100 1001 1001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4852238" y="5471405"/>
            <a:ext cx="2215825" cy="634558"/>
          </a:xfrm>
          <a:prstGeom prst="leftRightArrow">
            <a:avLst>
              <a:gd name="adj1" fmla="val 53648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7930526" y="4686190"/>
            <a:ext cx="1447800" cy="1447800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38594932-AC44-48EF-BC26-F2B918B454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99" b="1" dirty="0"/>
              <a:t>Streams</a:t>
            </a:r>
            <a:r>
              <a:rPr lang="en-US" sz="3399" dirty="0"/>
              <a:t> are means for </a:t>
            </a:r>
            <a:r>
              <a:rPr lang="en-US" sz="3399" b="1" dirty="0">
                <a:solidFill>
                  <a:schemeClr val="bg1"/>
                </a:solidFill>
              </a:rPr>
              <a:t>transferring</a:t>
            </a:r>
            <a:r>
              <a:rPr lang="en-US" sz="3399" dirty="0"/>
              <a:t> (reading and writing) </a:t>
            </a:r>
            <a:r>
              <a:rPr lang="en-US" sz="3399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sz="3199" dirty="0"/>
              <a:t>Example: downloading a file from Internet uses streams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en-US" sz="3399" dirty="0"/>
              <a:t>Streams are ordered </a:t>
            </a:r>
            <a:r>
              <a:rPr lang="en-US" sz="3399" b="1" dirty="0">
                <a:solidFill>
                  <a:schemeClr val="bg1"/>
                </a:solidFill>
              </a:rPr>
              <a:t>sequences of bytes</a:t>
            </a:r>
          </a:p>
          <a:p>
            <a:pPr lvl="1"/>
            <a:r>
              <a:rPr lang="en-US" sz="3199" dirty="0"/>
              <a:t>Provide </a:t>
            </a:r>
            <a:r>
              <a:rPr lang="en-US" sz="3199" b="1" dirty="0">
                <a:solidFill>
                  <a:schemeClr val="bg1"/>
                </a:solidFill>
              </a:rPr>
              <a:t>sequential </a:t>
            </a:r>
            <a:r>
              <a:rPr lang="en-US" sz="3199" dirty="0"/>
              <a:t>access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dirty="0"/>
              <a:t>to its elements (follow the FIFO rule)</a:t>
            </a:r>
          </a:p>
          <a:p>
            <a:r>
              <a:rPr lang="en-US" sz="3399" dirty="0"/>
              <a:t>Different types of streams are access different data sources:</a:t>
            </a:r>
          </a:p>
          <a:p>
            <a:pPr lvl="1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File</a:t>
            </a:r>
            <a:r>
              <a:rPr lang="en-US" sz="3199" dirty="0"/>
              <a:t> streams, </a:t>
            </a:r>
            <a:r>
              <a:rPr lang="en-US" sz="3199" b="1" dirty="0">
                <a:solidFill>
                  <a:schemeClr val="bg1"/>
                </a:solidFill>
              </a:rPr>
              <a:t>network</a:t>
            </a:r>
            <a:r>
              <a:rPr lang="en-US" sz="3199" dirty="0"/>
              <a:t> streams, </a:t>
            </a:r>
            <a:r>
              <a:rPr lang="en-US" sz="3199" b="1" dirty="0">
                <a:solidFill>
                  <a:schemeClr val="bg1"/>
                </a:solidFill>
              </a:rPr>
              <a:t>memory</a:t>
            </a:r>
            <a:r>
              <a:rPr lang="en-US" sz="3199" dirty="0"/>
              <a:t> streams and others</a:t>
            </a:r>
          </a:p>
          <a:p>
            <a:r>
              <a:rPr lang="en-US" sz="3399" dirty="0"/>
              <a:t>Typical use scenario: </a:t>
            </a:r>
            <a:r>
              <a:rPr lang="en-US" sz="3399" b="1" dirty="0"/>
              <a:t>open</a:t>
            </a:r>
            <a:r>
              <a:rPr lang="en-US" sz="3399" dirty="0"/>
              <a:t> a stream </a:t>
            </a:r>
            <a:r>
              <a:rPr lang="en-US" sz="3399" dirty="0">
                <a:sym typeface="Wingdings" panose="05000000000000000000" pitchFamily="2" charset="2"/>
              </a:rPr>
              <a:t> </a:t>
            </a:r>
            <a:r>
              <a:rPr lang="en-US" sz="3399" b="1" dirty="0">
                <a:sym typeface="Wingdings" panose="05000000000000000000" pitchFamily="2" charset="2"/>
              </a:rPr>
              <a:t>read</a:t>
            </a:r>
            <a:r>
              <a:rPr lang="en-US" sz="3399" dirty="0">
                <a:sym typeface="Wingdings" panose="05000000000000000000" pitchFamily="2" charset="2"/>
              </a:rPr>
              <a:t> / </a:t>
            </a:r>
            <a:r>
              <a:rPr lang="en-US" sz="3399" b="1" dirty="0">
                <a:sym typeface="Wingdings" panose="05000000000000000000" pitchFamily="2" charset="2"/>
              </a:rPr>
              <a:t>write</a:t>
            </a:r>
            <a:r>
              <a:rPr lang="en-US" sz="3399" dirty="0">
                <a:sym typeface="Wingdings" panose="05000000000000000000" pitchFamily="2" charset="2"/>
              </a:rPr>
              <a:t>  </a:t>
            </a:r>
            <a:r>
              <a:rPr lang="en-US" sz="3399" b="1" dirty="0">
                <a:sym typeface="Wingdings" panose="05000000000000000000" pitchFamily="2" charset="2"/>
              </a:rPr>
              <a:t>close</a:t>
            </a:r>
            <a:endParaRPr lang="en-US" sz="3399" dirty="0">
              <a:sym typeface="Wingdings" panose="05000000000000000000" pitchFamily="2" charset="2"/>
            </a:endParaRPr>
          </a:p>
          <a:p>
            <a:r>
              <a:rPr lang="en-US" sz="3399" dirty="0">
                <a:sym typeface="Wingdings" panose="05000000000000000000" pitchFamily="2" charset="2"/>
              </a:rPr>
              <a:t>Streams use </a:t>
            </a:r>
            <a:r>
              <a:rPr lang="en-US" sz="3399" b="1" dirty="0">
                <a:solidFill>
                  <a:schemeClr val="bg1"/>
                </a:solidFill>
                <a:sym typeface="Wingdings" panose="05000000000000000000" pitchFamily="2" charset="2"/>
              </a:rPr>
              <a:t>buffering</a:t>
            </a:r>
            <a:r>
              <a:rPr lang="en-US" sz="3399" dirty="0">
                <a:sym typeface="Wingdings" panose="05000000000000000000" pitchFamily="2" charset="2"/>
              </a:rPr>
              <a:t>: data is sent and comes in </a:t>
            </a:r>
            <a:r>
              <a:rPr lang="en-US" sz="3399" b="1" dirty="0">
                <a:sym typeface="Wingdings" panose="05000000000000000000" pitchFamily="2" charset="2"/>
              </a:rPr>
              <a:t>chunks</a:t>
            </a:r>
            <a:endParaRPr lang="bg-BG" sz="3399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Basics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E7EB79-1C5F-43E9-8D0F-59E4164FA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32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3480" y="1219777"/>
            <a:ext cx="11811941" cy="548541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399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endParaRPr lang="en-US" dirty="0"/>
          </a:p>
          <a:p>
            <a:pPr marL="0" indent="0">
              <a:spcBef>
                <a:spcPts val="2399"/>
              </a:spcBef>
              <a:spcAft>
                <a:spcPts val="1799"/>
              </a:spcAft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Position</a:t>
            </a:r>
            <a:r>
              <a:rPr lang="en-US" dirty="0"/>
              <a:t> is the current offset from the stream start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Buffer</a:t>
            </a:r>
            <a:r>
              <a:rPr lang="en-US" dirty="0"/>
              <a:t> keeps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bytes of the stream from the current position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and Buffering – Example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6932" y="2203655"/>
            <a:ext cx="8684538" cy="1185489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5474" y="2203653"/>
            <a:ext cx="8165673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799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/>
        </p:nvGraphicFramePr>
        <p:xfrm>
          <a:off x="1829912" y="2740087"/>
          <a:ext cx="8106831" cy="496800"/>
        </p:xfrm>
        <a:graphic>
          <a:graphicData uri="http://schemas.openxmlformats.org/drawingml/2006/table">
            <a:tbl>
              <a:tblPr/>
              <a:tblGrid>
                <a:gridCol w="900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2869" y="-2027370"/>
            <a:ext cx="430887" cy="79989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TextBox 7"/>
          <p:cNvSpPr txBox="1"/>
          <p:nvPr/>
        </p:nvSpPr>
        <p:spPr>
          <a:xfrm>
            <a:off x="5029136" y="1195916"/>
            <a:ext cx="205686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4633" y="3516864"/>
            <a:ext cx="304721" cy="372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298" y="3391202"/>
            <a:ext cx="137844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178547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7034" y="4346770"/>
            <a:ext cx="137844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3682005" y="4371100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5486559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/>
        </p:nvGraphicFramePr>
        <p:xfrm>
          <a:off x="739106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/>
        </p:nvGraphicFramePr>
        <p:xfrm>
          <a:off x="9219386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Slide Number">
            <a:extLst>
              <a:ext uri="{FF2B5EF4-FFF2-40B4-BE49-F238E27FC236}">
                <a16:creationId xmlns:a16="http://schemas.microsoft.com/office/drawing/2014/main" id="{7EFA2B6C-F26F-4760-8CDF-06ED209BD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94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 Types in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58" y="1268882"/>
            <a:ext cx="7661150" cy="5365472"/>
          </a:xfrm>
          <a:prstGeom prst="roundRect">
            <a:avLst>
              <a:gd name="adj" fmla="val 6868"/>
            </a:avLst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8F7B0B2-31B6-45FC-9589-C740DE78D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8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1447800"/>
            <a:ext cx="2743198" cy="235131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9AC746-6FD0-4A8F-ACDE-826BA9100D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Text Readers and Writers</a:t>
            </a:r>
            <a:endParaRPr lang="bg-B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D667D36-5F16-4B0D-91B0-226D6284BF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Readers and Writers in 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10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4132</TotalTime>
  <Words>2601</Words>
  <Application>Microsoft Office PowerPoint</Application>
  <PresentationFormat>Widescreen</PresentationFormat>
  <Paragraphs>418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Streams, Files and Directories</vt:lpstr>
      <vt:lpstr>Table of Contents</vt:lpstr>
      <vt:lpstr>Have a Question?</vt:lpstr>
      <vt:lpstr>Streams: Basic Concepts</vt:lpstr>
      <vt:lpstr>What is a Stream?</vt:lpstr>
      <vt:lpstr>Stream Basics</vt:lpstr>
      <vt:lpstr>Streams and Buffering – Example</vt:lpstr>
      <vt:lpstr>Stream Types in .NET</vt:lpstr>
      <vt:lpstr>Text Readers and Writers</vt:lpstr>
      <vt:lpstr>Using StreamReader</vt:lpstr>
      <vt:lpstr>Example: Reading a Text File</vt:lpstr>
      <vt:lpstr>Example: Reading a Text File – C# Code</vt:lpstr>
      <vt:lpstr>Using StreamWriter</vt:lpstr>
      <vt:lpstr>Problem: Odd Lines</vt:lpstr>
      <vt:lpstr>Solution: Odd Lines</vt:lpstr>
      <vt:lpstr>Problem: Line Numbers</vt:lpstr>
      <vt:lpstr>Solution: Line Numbers</vt:lpstr>
      <vt:lpstr>Open  Read  Close with Try-Catch-Finally</vt:lpstr>
      <vt:lpstr>Base Streams in .NET</vt:lpstr>
      <vt:lpstr>The System.IO.Stream Class </vt:lpstr>
      <vt:lpstr>Methods of System.IO.Stream Class (1)</vt:lpstr>
      <vt:lpstr>Methods of System.IO.Stream Class (2)</vt:lpstr>
      <vt:lpstr>Methods of System.IO.Stream Class (3)</vt:lpstr>
      <vt:lpstr>File Streams</vt:lpstr>
      <vt:lpstr>File Streams</vt:lpstr>
      <vt:lpstr>Writing Text to File – Example</vt:lpstr>
      <vt:lpstr>Encrypt / Decrypt File with XOR</vt:lpstr>
      <vt:lpstr>.NET API for Easily Working with Files</vt:lpstr>
      <vt:lpstr>Reading Text Files</vt:lpstr>
      <vt:lpstr>Writing Text Files</vt:lpstr>
      <vt:lpstr>Reading / Writing Binary Files</vt:lpstr>
      <vt:lpstr>.NET API for Working with Directories</vt:lpstr>
      <vt:lpstr>Basic Directory Operations</vt:lpstr>
      <vt:lpstr>Listing Directory Contents</vt:lpstr>
      <vt:lpstr>Problem: Calculate Folder Size</vt:lpstr>
      <vt:lpstr>Solution: Calculate Folder Size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Streams, Files and Directories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Svetlin Nakov</cp:lastModifiedBy>
  <cp:revision>118</cp:revision>
  <dcterms:created xsi:type="dcterms:W3CDTF">2018-05-23T13:08:44Z</dcterms:created>
  <dcterms:modified xsi:type="dcterms:W3CDTF">2022-05-26T18:41:27Z</dcterms:modified>
  <cp:category>programming;education;software engineering;software development</cp:category>
</cp:coreProperties>
</file>