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5"/>
  </p:notesMasterIdLst>
  <p:handoutMasterIdLst>
    <p:handoutMasterId r:id="rId36"/>
  </p:handoutMasterIdLst>
  <p:sldIdLst>
    <p:sldId id="605" r:id="rId2"/>
    <p:sldId id="606" r:id="rId3"/>
    <p:sldId id="293" r:id="rId4"/>
    <p:sldId id="294" r:id="rId5"/>
    <p:sldId id="494" r:id="rId6"/>
    <p:sldId id="607" r:id="rId7"/>
    <p:sldId id="296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310" r:id="rId19"/>
    <p:sldId id="309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608" r:id="rId28"/>
    <p:sldId id="609" r:id="rId29"/>
    <p:sldId id="401" r:id="rId30"/>
    <p:sldId id="613" r:id="rId31"/>
    <p:sldId id="319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3249DFA-B069-4456-9CC6-ADEE34C35E4E}">
          <p14:sldIdLst>
            <p14:sldId id="605"/>
            <p14:sldId id="606"/>
            <p14:sldId id="293"/>
          </p14:sldIdLst>
        </p14:section>
        <p14:section name="Exceptions" id="{20FE7FF0-9C35-4346-84FA-82FA161F5562}">
          <p14:sldIdLst>
            <p14:sldId id="294"/>
            <p14:sldId id="494"/>
            <p14:sldId id="607"/>
            <p14:sldId id="296"/>
            <p14:sldId id="297"/>
          </p14:sldIdLst>
        </p14:section>
        <p14:section name="Handling Exceptions" id="{19F48605-E35B-4148-8258-FFC5EFE5A13E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Throwing Exceptions" id="{4BFBD1DF-6CCD-4C73-82D0-196B5EAE1AB4}">
          <p14:sldIdLst>
            <p14:sldId id="308"/>
            <p14:sldId id="310"/>
            <p14:sldId id="309"/>
            <p14:sldId id="311"/>
            <p14:sldId id="312"/>
          </p14:sldIdLst>
        </p14:section>
        <p14:section name="Best Practices" id="{6386879F-4B67-4BB7-A382-6A9D1E2EAC19}">
          <p14:sldIdLst>
            <p14:sldId id="313"/>
            <p14:sldId id="314"/>
            <p14:sldId id="315"/>
            <p14:sldId id="316"/>
            <p14:sldId id="317"/>
            <p14:sldId id="608"/>
          </p14:sldIdLst>
        </p14:section>
        <p14:section name="Conclusion" id="{FD9BA2D7-BD68-4380-ADE2-C04DF664A183}">
          <p14:sldIdLst>
            <p14:sldId id="609"/>
            <p14:sldId id="401"/>
            <p14:sldId id="613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582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74BEC4DE-C94C-4EE5-BE06-0816B9CB17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3359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EA54F4D8-B34D-426C-8872-C14F1CB34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75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84227532-04B8-4B1A-9621-7DA496DC1C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422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B6C2A5D9-4C44-4BB1-A32E-49BEF40F9F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4145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9AD7355-8075-4CD7-86CF-13585DC6EA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4576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C6421DE-CE32-4936-BFE4-D4CE2CB725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411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E397273-E6C1-4FFA-A420-28AF0A4C7D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7375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350B09DE-D54B-42B7-A2F2-87A815D7E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090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169DDC11-CBBA-44AD-AEDE-B02A72736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424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2E832F5F-1C8D-4E29-972F-513E1C248F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3519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E483FB49-A03D-4D6B-839B-330D91401F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924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82BF6372-1723-440C-AB1C-DCAEDD943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851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4B0B0BFC-A52F-4E6A-A535-756C311932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694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AD434104-AA26-4793-8E66-BAB1914105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712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0A60CB40-2599-4775-B18D-EA8AA16424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905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E4878BD7-5A0C-45C5-99F0-D68E73125F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597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6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506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9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3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00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1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018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try-catch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try-finall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exceptions/creating-and-throwing-excep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virtualracingschool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fundamentals/exceptions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exception?view=net-6.0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1134598"/>
            <a:ext cx="11080750" cy="675000"/>
          </a:xfrm>
        </p:spPr>
        <p:txBody>
          <a:bodyPr>
            <a:normAutofit/>
          </a:bodyPr>
          <a:lstStyle/>
          <a:p>
            <a:r>
              <a:rPr lang="en-US" sz="3199" dirty="0"/>
              <a:t>Handling Errors During the Program Execution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234832"/>
            <a:ext cx="11080750" cy="882424"/>
          </a:xfrm>
        </p:spPr>
        <p:txBody>
          <a:bodyPr>
            <a:normAutofit/>
          </a:bodyPr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2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650685"/>
            <a:ext cx="2949981" cy="95814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5" y="5166857"/>
            <a:ext cx="2949981" cy="847438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75" y="3110124"/>
            <a:ext cx="1540547" cy="1540547"/>
          </a:xfrm>
          <a:prstGeom prst="rect">
            <a:avLst/>
          </a:prstGeom>
        </p:spPr>
      </p:pic>
      <p:pic>
        <p:nvPicPr>
          <p:cNvPr id="1026" name="Picture 2" descr="Introduction to Programming with C# / Java Books » Chapter 12. Exception  Handling">
            <a:extLst>
              <a:ext uri="{FF2B5EF4-FFF2-40B4-BE49-F238E27FC236}">
                <a16:creationId xmlns="" xmlns:a16="http://schemas.microsoft.com/office/drawing/2014/main" id="{7996A7FB-6257-4703-B3E1-877C8DFCF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70" y="1879006"/>
            <a:ext cx="4579466" cy="33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13" y="1879006"/>
            <a:ext cx="1523603" cy="15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8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 C# exceptions can be handled by the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try-catch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construction</a:t>
            </a:r>
            <a:endParaRPr lang="ru-RU" sz="3600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399"/>
              </a:spcBef>
              <a:buClr>
                <a:schemeClr val="tx1"/>
              </a:buClr>
            </a:pPr>
            <a:r>
              <a:rPr lang="ru-RU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blocks can be used multiple times to process different exception types</a:t>
            </a:r>
            <a:endParaRPr lang="ru-RU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2204865"/>
            <a:ext cx="8496944" cy="2618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EAA3BEC-4FF8-4170-860F-C835D33C5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61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Catch Blocks – Example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10813" y="1179731"/>
            <a:ext cx="9293979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991DEB1-D4B0-4640-8940-0A18182DBA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10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199" dirty="0"/>
              <a:t>When catching an exception of a particular class, all its inheritors    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>
              <a:lnSpc>
                <a:spcPct val="100000"/>
              </a:lnSpc>
              <a:spcBef>
                <a:spcPts val="1799"/>
              </a:spcBef>
            </a:pPr>
            <a:r>
              <a:rPr lang="en-US" sz="3199" dirty="0"/>
              <a:t>Handles</a:t>
            </a:r>
            <a:r>
              <a:rPr lang="bg-BG" sz="3199" dirty="0"/>
              <a:t> </a:t>
            </a: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ArithmeticException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bg-BG" sz="3199" dirty="0"/>
              <a:t> </a:t>
            </a:r>
            <a:r>
              <a:rPr lang="en-US" sz="3199" dirty="0"/>
              <a:t>its descendants </a:t>
            </a:r>
            <a:br>
              <a:rPr lang="en-US" sz="3199" dirty="0"/>
            </a:b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bg-BG" sz="3199" dirty="0"/>
              <a:t> </a:t>
            </a: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7211" y="2439259"/>
            <a:ext cx="9007369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 ae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arithmetic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1E95C8-88F2-46C4-A18A-42AF37DB4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58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11029" y="1299491"/>
            <a:ext cx="10741402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OverflowException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=""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138" y="2362479"/>
            <a:ext cx="2066133" cy="609557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=""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737" y="3730245"/>
            <a:ext cx="2742486" cy="609557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=""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198" y="4836205"/>
            <a:ext cx="2742486" cy="609557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43F0E384-D768-44F7-8DFC-7AE6B9163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04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handling all exceptions </a:t>
            </a:r>
            <a:r>
              <a:rPr lang="en-US" sz="3600" dirty="0"/>
              <a:t>(disregarding the exception type, even unmanaged) use the construction:</a:t>
            </a:r>
            <a:endParaRPr lang="bg-BG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97406" y="2529234"/>
            <a:ext cx="10572246" cy="3815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catch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8AF38A8-2D09-4781-AF20-10FD519BC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88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try-finally</a:t>
            </a:r>
            <a:r>
              <a:rPr lang="en-US" sz="3600" dirty="0"/>
              <a:t> statement ensures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finally</a:t>
            </a:r>
            <a:r>
              <a:rPr lang="en-US" sz="3600" dirty="0"/>
              <a:t> block is </a:t>
            </a:r>
            <a:r>
              <a:rPr lang="en-US" sz="3600" b="1" dirty="0">
                <a:solidFill>
                  <a:schemeClr val="bg1"/>
                </a:solidFill>
              </a:rPr>
              <a:t>always executed </a:t>
            </a:r>
            <a:r>
              <a:rPr lang="en-US" sz="3600" dirty="0"/>
              <a:t>(with or without exception):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2999" dirty="0"/>
          </a:p>
          <a:p>
            <a:endParaRPr lang="en-US" sz="2999" dirty="0"/>
          </a:p>
          <a:p>
            <a:r>
              <a:rPr lang="en-US" sz="3600" dirty="0"/>
              <a:t>Used for execution of </a:t>
            </a:r>
            <a:r>
              <a:rPr lang="en-US" sz="3600" b="1" dirty="0">
                <a:solidFill>
                  <a:schemeClr val="bg1"/>
                </a:solidFill>
              </a:rPr>
              <a:t>cleanup code</a:t>
            </a:r>
            <a:r>
              <a:rPr lang="en-US" sz="3600" dirty="0"/>
              <a:t>, e. g. releasing resources</a:t>
            </a:r>
            <a:endParaRPr lang="bg-BG" sz="3600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95401" y="2378324"/>
            <a:ext cx="9563309" cy="2911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block will always execute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CE939EB-B1EE-4F48-B2D8-CCDD1FE84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4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652419" y="1356091"/>
            <a:ext cx="10887164" cy="5177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static void TestTryFinally()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int.Parse(str);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1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} 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Console.WriteLine("This cleanup code is always executed.");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Console.WriteLine("This code is after the try-finally block.");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DD0D30E-C159-4A80-8FBB-0F448D217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164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54" y="1295401"/>
            <a:ext cx="2742895" cy="2742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F5A94D8E-F462-4E6F-811E-970F5489D4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919175"/>
          </a:xfrm>
        </p:spPr>
        <p:txBody>
          <a:bodyPr/>
          <a:lstStyle/>
          <a:p>
            <a:r>
              <a:rPr lang="en-US" dirty="0"/>
              <a:t>Throwing Exceptions</a:t>
            </a:r>
            <a:br>
              <a:rPr lang="en-US" dirty="0"/>
            </a:br>
            <a:r>
              <a:rPr lang="en-US" sz="4000" b="0" dirty="0"/>
              <a:t>Using the </a:t>
            </a:r>
            <a:r>
              <a:rPr lang="en-US" sz="4000" dirty="0"/>
              <a:t>"throw" </a:t>
            </a:r>
            <a:r>
              <a:rPr lang="en-US" sz="4000" b="0" dirty="0"/>
              <a:t>Keyword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hlinkClick r:id="rId3"/>
              </a:rPr>
              <a:t>Throwing an exception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with an error message: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400" dirty="0"/>
              <a:t>Exceptions can accept </a:t>
            </a:r>
            <a:r>
              <a:rPr lang="en-US" sz="3400" b="1" dirty="0">
                <a:solidFill>
                  <a:schemeClr val="bg1"/>
                </a:solidFill>
              </a:rPr>
              <a:t>message</a:t>
            </a:r>
            <a:r>
              <a:rPr lang="en-US" sz="3400" dirty="0"/>
              <a:t> + </a:t>
            </a:r>
            <a:r>
              <a:rPr lang="en-US" sz="3400" b="1" dirty="0">
                <a:solidFill>
                  <a:schemeClr val="bg1"/>
                </a:solidFill>
              </a:rPr>
              <a:t>another exception </a:t>
            </a:r>
            <a:r>
              <a:rPr lang="en-US" sz="3400" dirty="0"/>
              <a:t>(cause):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This is called "</a:t>
            </a:r>
            <a:r>
              <a:rPr lang="en-US" sz="3400" b="1" dirty="0">
                <a:solidFill>
                  <a:schemeClr val="bg1"/>
                </a:solidFill>
              </a:rPr>
              <a:t>chaining</a:t>
            </a:r>
            <a:r>
              <a:rPr lang="en-US" sz="3400" dirty="0"/>
              <a:t>" exceptions</a:t>
            </a:r>
            <a:endParaRPr lang="bg-BG" sz="34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047752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80EA682-18DA-44D1-AFD9-E765F5093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00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Exceptions are thrown (raised) by the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99" dirty="0"/>
              <a:t>keyword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Notify the calling code in case of an error or problem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When an exception is thrown: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399" dirty="0"/>
              <a:t>The program execution stops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399" dirty="0"/>
              <a:t>The exception travels over the stack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3199" dirty="0"/>
              <a:t>Until a matching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block is reached to handle it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511A058A-CCEC-4913-822E-674EE5494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5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E18C9A5-C541-4E12-996D-EF1C22090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716" lvl="1" indent="-45706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716" lvl="1" indent="-457063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try-catch-finally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throw new Exception(…)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Exceptions: Best Practices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05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Caught exceptions can be </a:t>
            </a:r>
            <a:r>
              <a:rPr lang="en-US" sz="3600" b="1" dirty="0">
                <a:solidFill>
                  <a:schemeClr val="bg1"/>
                </a:solidFill>
              </a:rPr>
              <a:t>re-thrown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39D2D97-0CA5-413C-921D-721FE7101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1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99"/>
              <a:t>Throwing Exceptions – Example</a:t>
            </a:r>
            <a:endParaRPr lang="bg-BG" sz="3799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72BEC856-B80F-4F14-9B2D-C73B208F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1" y="1371600"/>
            <a:ext cx="2362200" cy="236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1CFE7439-6BC3-4230-99A6-C88D8C0B19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09000"/>
            <a:ext cx="10961783" cy="2558023"/>
          </a:xfrm>
        </p:spPr>
        <p:txBody>
          <a:bodyPr/>
          <a:lstStyle/>
          <a:p>
            <a:r>
              <a:rPr lang="en-US" dirty="0"/>
              <a:t>Best Practices</a:t>
            </a:r>
            <a:br>
              <a:rPr lang="en-US" dirty="0"/>
            </a:br>
            <a:r>
              <a:rPr lang="en-US" sz="4000" b="0" dirty="0"/>
              <a:t>Best Practices for Exception Handling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99" dirty="0"/>
              <a:t>blocks should</a:t>
            </a:r>
            <a:r>
              <a:rPr lang="en-US" sz="3499" dirty="0" smtClean="0"/>
              <a:t>:</a:t>
            </a:r>
            <a:endParaRPr lang="en-US" sz="3499" dirty="0"/>
          </a:p>
          <a:p>
            <a:pPr lvl="1">
              <a:buClr>
                <a:schemeClr val="tx1"/>
              </a:buClr>
            </a:pPr>
            <a:r>
              <a:rPr lang="en-US" dirty="0"/>
              <a:t>Begin with the exceptions lowest in the hierarchy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Otherwise, a compilation error will occur</a:t>
            </a:r>
          </a:p>
          <a:p>
            <a:pPr>
              <a:buClr>
                <a:schemeClr val="tx1"/>
              </a:buClr>
            </a:pPr>
            <a:r>
              <a:rPr lang="en-US" sz="3499" dirty="0"/>
              <a:t>Each 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99" dirty="0"/>
              <a:t>block should handle only these exceptions which it </a:t>
            </a:r>
            <a:br>
              <a:rPr lang="en-US" sz="3499" dirty="0"/>
            </a:br>
            <a:r>
              <a:rPr lang="en-US" sz="3499" dirty="0"/>
              <a:t>expects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a method is not competent to handle an exception, it should leave it unhandled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r>
              <a:rPr lang="en-US" b="1" dirty="0">
                <a:solidFill>
                  <a:schemeClr val="bg1"/>
                </a:solidFill>
              </a:rPr>
              <a:t>bad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Catch Block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1AFA200C-55D3-4759-BA39-8013D09D9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4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When an invalid parameter value is passed to a method: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2999" dirty="0"/>
              <a:t>,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2999" dirty="0"/>
              <a:t>, </a:t>
            </a:r>
            <a:br>
              <a:rPr lang="en-US" sz="2999" dirty="0"/>
            </a:b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When requested operation is not supported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When a method is still not implemented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If no suitable standard exception class is available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Create own exception class (inherit 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999" dirty="0"/>
              <a:t>)</a:t>
            </a:r>
            <a:endParaRPr lang="en-US" sz="2999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Exception </a:t>
            </a:r>
            <a:r>
              <a:rPr lang="en-US" dirty="0"/>
              <a:t>Type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45C1A61-7678-4284-907F-EE14861D1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9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499" dirty="0"/>
              <a:t>When raising an exception, always pass to the constructor a </a:t>
            </a:r>
            <a:r>
              <a:rPr lang="en-US" sz="3499" b="1" dirty="0">
                <a:solidFill>
                  <a:schemeClr val="bg1"/>
                </a:solidFill>
              </a:rPr>
              <a:t>good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explanation message</a:t>
            </a:r>
            <a:endParaRPr lang="bg-BG" sz="34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99" dirty="0"/>
              <a:t>When throwing an exception always pass a good description of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99" dirty="0"/>
              <a:t>     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Size should be integer in range [1…15]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Invalid state. First call Initialize()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Unexpected error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Invalid argument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9C2E8DBF-DC4E-4B73-B8D9-DDB9AEB46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12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</a:t>
            </a:r>
            <a:r>
              <a:rPr lang="en-US" dirty="0" smtClean="0"/>
              <a:t>flow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.NET runtime could throw exceptions at any time with no way to 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 g.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 – Best Practices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94DB92B-2379-4ED1-97B4-EEC3D779E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0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exceptions inherit an exception class (e. 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en-US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AB0BFE5C-A9FB-4F04-B5D9-FB49D9958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850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4775" y="1340407"/>
            <a:ext cx="11733629" cy="5297579"/>
            <a:chOff x="472011" y="1508786"/>
            <a:chExt cx="374469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4469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691266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9" y="1607662"/>
            <a:ext cx="11808865" cy="5198358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641" indent="-456641" defTabSz="1217707">
              <a:lnSpc>
                <a:spcPct val="100000"/>
              </a:lnSpc>
              <a:buClr>
                <a:srgbClr val="FFFFFF"/>
              </a:buClr>
              <a:defRPr/>
            </a:pPr>
            <a:endParaRPr lang="en-US" sz="2798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466" y="1657149"/>
            <a:ext cx="1091713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Exceptions provide a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sz="3400" dirty="0">
                <a:solidFill>
                  <a:schemeClr val="bg2"/>
                </a:solidFill>
              </a:rPr>
              <a:t> error handling mechanism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Try-catch</a:t>
            </a:r>
            <a:r>
              <a:rPr lang="en-US" sz="3400" dirty="0">
                <a:solidFill>
                  <a:schemeClr val="bg2"/>
                </a:solidFill>
              </a:rPr>
              <a:t> allows exceptions to be handled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3400" dirty="0">
                <a:solidFill>
                  <a:schemeClr val="bg2"/>
                </a:solidFill>
              </a:rPr>
              <a:t> ensures a given code block is always executed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5B0DE3E-180A-4FEE-8EE4-7B571062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2378246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new Exception("Invalid size!");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887575C-4AC2-4988-A6A1-18D1F80C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3890414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{ … } </a:t>
            </a: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(Exception ex) { … 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6F2105AF-A8ED-4B65-9ABD-9FAD5EEFC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94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493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C758E72-A29E-4632-B2FB-4B7E55C2F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5636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=""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37A3B5A-E70B-4D09-979E-3ACD9A65E9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1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CD19B3D-36CF-48AD-ADB8-84BED64D6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4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54" y="1295401"/>
            <a:ext cx="2666695" cy="26666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F98B38B7-503F-494F-B140-203A369926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Are Exceptions?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Paradigm of Exceptions in OOP</a:t>
            </a:r>
          </a:p>
        </p:txBody>
      </p:sp>
    </p:spTree>
    <p:extLst>
      <p:ext uri="{BB962C8B-B14F-4D97-AF65-F5344CB8AC3E}">
        <p14:creationId xmlns:p14="http://schemas.microsoft.com/office/powerpoint/2010/main" val="10924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1167" y="999634"/>
            <a:ext cx="10126596" cy="554514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Exceptions</a:t>
            </a:r>
            <a:r>
              <a:rPr lang="en-US" b="1" dirty="0"/>
              <a:t> </a:t>
            </a:r>
            <a:r>
              <a:rPr lang="en-US" dirty="0"/>
              <a:t>handle errors and problems at runtime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b="1" dirty="0"/>
              <a:t> </a:t>
            </a:r>
            <a:r>
              <a:rPr lang="en-US" dirty="0"/>
              <a:t>an exception to signal about a problem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an exception to handle the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Exceptions?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2394229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4234463"/>
            <a:ext cx="8988931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8719" y="2194899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6021080" y="2124340"/>
            <a:ext cx="4258831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Run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=""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580" y="2141158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8719" y="3534492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6021080" y="3333499"/>
            <a:ext cx="4258831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Execute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8719" y="4995540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6021079" y="4794547"/>
            <a:ext cx="4258832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=""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580" y="3458310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" name="Left Brace 12">
            <a:extLst>
              <a:ext uri="{FF2B5EF4-FFF2-40B4-BE49-F238E27FC236}">
                <a16:creationId xmlns=""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6080" y="4919359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18656B06-FA9E-4C55-A337-2335812AB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10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C#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System.Exception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all exceptions in 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Holds information about the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a text 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moment of exception throwing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exception that caused the </a:t>
            </a:r>
            <a:br>
              <a:rPr lang="en-US" dirty="0"/>
            </a:br>
            <a:r>
              <a:rPr lang="en-US" dirty="0"/>
              <a:t>current exception </a:t>
            </a:r>
            <a:r>
              <a:rPr lang="ru-RU" dirty="0"/>
              <a:t>(</a:t>
            </a:r>
            <a:r>
              <a:rPr lang="en-US" dirty="0"/>
              <a:t>if any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4843181C-CCCE-4DBA-8B4F-C9DDDDCAD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18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.NET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651352" y="1269563"/>
            <a:ext cx="3084492" cy="649412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397" noProof="1"/>
              <a:t>System.Exception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507817" y="2397629"/>
            <a:ext cx="253503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CustomException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27352" y="3681632"/>
            <a:ext cx="361549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System.FormatException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045942" y="5605548"/>
            <a:ext cx="381881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System.OverflowException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657196" y="2397630"/>
            <a:ext cx="3452600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System.SystemException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743271" y="3511415"/>
            <a:ext cx="3187103" cy="92211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System.NullReferenceException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815484" y="4641535"/>
            <a:ext cx="4284424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System.ArithmeticException</a:t>
            </a: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5093721" y="3074103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663436" y="3074102"/>
            <a:ext cx="193764" cy="4712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6070470" y="1959185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816118" y="1959184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846741" y="5262101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=""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908" y="5605549"/>
            <a:ext cx="440449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System.DividedByZeroException</a:t>
            </a:r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474476" y="3687711"/>
            <a:ext cx="1408772" cy="181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428160" y="5258126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="" xmlns:a16="http://schemas.microsoft.com/office/drawing/2014/main" id="{96BE715C-9193-44B2-A1AE-94B97459C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54" y="1606065"/>
            <a:ext cx="2057095" cy="2057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D3978FC6-B5A3-450C-9A06-A56A24BA8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CB308C4-2F58-4E30-BF14-F3EB6FBF10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Catching and Processing Errors</a:t>
            </a:r>
          </a:p>
        </p:txBody>
      </p:sp>
    </p:spTree>
    <p:extLst>
      <p:ext uri="{BB962C8B-B14F-4D97-AF65-F5344CB8AC3E}">
        <p14:creationId xmlns:p14="http://schemas.microsoft.com/office/powerpoint/2010/main" val="5387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4144</TotalTime>
  <Words>1631</Words>
  <Application>Microsoft Office PowerPoint</Application>
  <PresentationFormat>Widescreen</PresentationFormat>
  <Paragraphs>353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Exception Handling</vt:lpstr>
      <vt:lpstr>Table of Contents</vt:lpstr>
      <vt:lpstr>Have a Question?</vt:lpstr>
      <vt:lpstr>The Paradigm of Exceptions in OOP</vt:lpstr>
      <vt:lpstr>What Are Exceptions?</vt:lpstr>
      <vt:lpstr>How Do Exceptions Work?</vt:lpstr>
      <vt:lpstr>The System.Exception Class</vt:lpstr>
      <vt:lpstr>Exception Hierarchy in .NET</vt:lpstr>
      <vt:lpstr>Catching and Processing Errors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Throwing Exceptions Using the "throw" Keyword </vt:lpstr>
      <vt:lpstr>Using Throw Keyword</vt:lpstr>
      <vt:lpstr>Throwing Exceptions</vt:lpstr>
      <vt:lpstr>Re-Throwing Exceptions</vt:lpstr>
      <vt:lpstr>Throwing Exceptions – Example</vt:lpstr>
      <vt:lpstr>Best Practices Best Practices for Exception Handling </vt:lpstr>
      <vt:lpstr>Using Catch Block</vt:lpstr>
      <vt:lpstr>Choosing the Exception Type</vt:lpstr>
      <vt:lpstr>Exceptions – Best Practices (1)</vt:lpstr>
      <vt:lpstr>Exceptions – Best Practices (2)</vt:lpstr>
      <vt:lpstr>Creating Custom Exceptions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Exceptions and Error Handlign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37</cp:revision>
  <dcterms:created xsi:type="dcterms:W3CDTF">2018-05-23T13:08:44Z</dcterms:created>
  <dcterms:modified xsi:type="dcterms:W3CDTF">2022-04-27T05:39:25Z</dcterms:modified>
  <cp:category>programming;education;software engineering;software development</cp:category>
</cp:coreProperties>
</file>