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s/slide20.xml" ContentType="application/vnd.openxmlformats-officedocument.presentationml.slide+xml"/>
  <Override PartName="/customXml/itemProps2.xml" ContentType="application/vnd.openxmlformats-officedocument.customXmlProperties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9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305" r:id="rId14"/>
    <p:sldId id="268" r:id="rId15"/>
    <p:sldId id="269" r:id="rId16"/>
    <p:sldId id="299" r:id="rId17"/>
    <p:sldId id="298" r:id="rId18"/>
    <p:sldId id="271" r:id="rId19"/>
    <p:sldId id="272" r:id="rId20"/>
    <p:sldId id="273" r:id="rId21"/>
    <p:sldId id="306" r:id="rId22"/>
    <p:sldId id="274" r:id="rId23"/>
    <p:sldId id="275" r:id="rId24"/>
    <p:sldId id="278" r:id="rId25"/>
    <p:sldId id="300" r:id="rId26"/>
    <p:sldId id="301" r:id="rId27"/>
    <p:sldId id="277" r:id="rId28"/>
    <p:sldId id="279" r:id="rId29"/>
    <p:sldId id="280" r:id="rId30"/>
    <p:sldId id="302" r:id="rId31"/>
    <p:sldId id="281" r:id="rId32"/>
    <p:sldId id="282" r:id="rId33"/>
    <p:sldId id="283" r:id="rId34"/>
    <p:sldId id="284" r:id="rId35"/>
    <p:sldId id="290" r:id="rId36"/>
    <p:sldId id="613" r:id="rId37"/>
    <p:sldId id="608" r:id="rId38"/>
    <p:sldId id="292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2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4.4.2024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18.png"/><Relationship Id="rId9" Type="http://schemas.openxmlformats.org/officeDocument/2006/relationships/hyperlink" Target="https://softuni.foundat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bank.bg/" TargetMode="External"/><Relationship Id="rId10" Type="http://schemas.openxmlformats.org/officeDocument/2006/relationships/image" Target="../media/image28.png"/><Relationship Id="rId11" Type="http://schemas.openxmlformats.org/officeDocument/2006/relationships/hyperlink" Target="https://indeavr.com/" TargetMode="External"/><Relationship Id="rId12" Type="http://schemas.openxmlformats.org/officeDocument/2006/relationships/image" Target="../media/image29.png"/><Relationship Id="rId13" Type="http://schemas.openxmlformats.org/officeDocument/2006/relationships/hyperlink" Target="https://www.pharvision.ai/" TargetMode="External"/><Relationship Id="rId14" Type="http://schemas.openxmlformats.org/officeDocument/2006/relationships/image" Target="../media/image30.jpeg"/><Relationship Id="rId15" Type="http://schemas.openxmlformats.org/officeDocument/2006/relationships/hyperlink" Target="https://www.superhosting.bg/" TargetMode="External"/><Relationship Id="rId16" Type="http://schemas.openxmlformats.org/officeDocument/2006/relationships/image" Target="../media/image31.png"/><Relationship Id="rId17" Type="http://schemas.openxmlformats.org/officeDocument/2006/relationships/hyperlink" Target="https://www.softwaregroup.com/" TargetMode="External"/><Relationship Id="rId18" Type="http://schemas.openxmlformats.org/officeDocument/2006/relationships/image" Target="../media/image32.png"/><Relationship Id="rId19" Type="http://schemas.openxmlformats.org/officeDocument/2006/relationships/hyperlink" Target="https://taulia.com/" TargetMode="External"/><Relationship Id="rId2" Type="http://schemas.openxmlformats.org/officeDocument/2006/relationships/image" Target="../media/image24.png"/><Relationship Id="rId20" Type="http://schemas.openxmlformats.org/officeDocument/2006/relationships/image" Target="../media/image33.png"/><Relationship Id="rId21" Type="http://schemas.openxmlformats.org/officeDocument/2006/relationships/hyperlink" Target="https://createx.bg/" TargetMode="External"/><Relationship Id="rId22" Type="http://schemas.openxmlformats.org/officeDocument/2006/relationships/image" Target="../media/image34.png"/><Relationship Id="rId23" Type="http://schemas.openxmlformats.org/officeDocument/2006/relationships/hyperlink" Target="https://smartit.bg/" TargetMode="External"/><Relationship Id="rId24" Type="http://schemas.openxmlformats.org/officeDocument/2006/relationships/image" Target="../media/image35.png"/><Relationship Id="rId25" Type="http://schemas.openxmlformats.org/officeDocument/2006/relationships/hyperlink" Target="https://bosch.io/" TargetMode="External"/><Relationship Id="rId26" Type="http://schemas.openxmlformats.org/officeDocument/2006/relationships/image" Target="../media/image36.png"/><Relationship Id="rId27" Type="http://schemas.openxmlformats.org/officeDocument/2006/relationships/slideLayout" Target="../slideLayouts/slideLayout3.xml"/><Relationship Id="rId3" Type="http://schemas.openxmlformats.org/officeDocument/2006/relationships/hyperlink" Target="https://www.coca-colahellenic.com/" TargetMode="External"/><Relationship Id="rId4" Type="http://schemas.openxmlformats.org/officeDocument/2006/relationships/image" Target="../media/image25.png"/><Relationship Id="rId5" Type="http://schemas.openxmlformats.org/officeDocument/2006/relationships/hyperlink" Target="https://bg.it.schwarz/schwarz-it-bulgaria" TargetMode="External"/><Relationship Id="rId6" Type="http://schemas.openxmlformats.org/officeDocument/2006/relationships/image" Target="../media/image26.png"/><Relationship Id="rId7" Type="http://schemas.openxmlformats.org/officeDocument/2006/relationships/hyperlink" Target="https://pokerstarscareers.com/" TargetMode="External"/><Relationship Id="rId8" Type="http://schemas.openxmlformats.org/officeDocument/2006/relationships/image" Target="../media/image27.jpeg"/><Relationship Id="rId9" Type="http://schemas.openxmlformats.org/officeDocument/2006/relationships/hyperlink" Target="https://de.draftking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/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 of the array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fruits = ["</a:t>
            </a:r>
            <a:r>
              <a:rPr lang="en-US" sz="2800" b="1" dirty="0" err="1">
                <a:latin typeface="Consolas" pitchFamily="49" charset="0" panose="020B0609020204030204"/>
              </a:rPr>
              <a:t>apple","banana","kiwi</a:t>
            </a:r>
            <a:r>
              <a:rPr lang="en-US" sz="2800" b="1" dirty="0">
                <a:latin typeface="Consolas" pitchFamily="49" charset="0" panose="020B0609020204030204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 panose="020B0609020204030204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sz="2800" b="1" dirty="0">
                <a:latin typeface="Consolas" pitchFamily="49" charset="0" panose="020B0609020204030204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console.log(fruits);</a:t>
            </a:r>
            <a:br>
              <a:rPr lang="en-US" sz="2800" b="1" dirty="0">
                <a:latin typeface="Consolas" pitchFamily="49" charset="0" panose="020B0609020204030204"/>
              </a:rPr>
            </a:br>
            <a:r>
              <a:rPr lang="en-US" sz="2800" b="1" dirty="0">
                <a:latin typeface="Consolas" pitchFamily="49" charset="0" panose="020B0609020204030204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"]</a:t>
            </a:r>
            <a:endParaRPr lang="en-US" sz="2800" b="1" dirty="0">
              <a:latin typeface="Consolas" pitchFamily="49" charset="0" panose="020B0609020204030204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unshift() </a:t>
            </a:r>
            <a:r>
              <a:rPr lang="en-US" sz="3400" dirty="0"/>
              <a:t>- Adds elements to the 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myArray.shift();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 panose="020B0609020204030204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["two","three","four","five"]</a:t>
            </a:r>
            <a:endParaRPr lang="en-US" sz="28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 panose="020B0609020204030204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 panose="020B0609020204030204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lvl="1"/>
            <a:r>
              <a:rPr lang="en-US" dirty="0"/>
              <a:t>Process them one by one and create a new array -&gt;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result</a:t>
            </a:r>
          </a:p>
          <a:p>
            <a:pPr lvl="2"/>
            <a:r>
              <a:rPr lang="en-US" sz="3000" dirty="0"/>
              <a:t>Prepend each negative element at the front of the array</a:t>
            </a:r>
          </a:p>
          <a:p>
            <a:pPr lvl="2"/>
            <a:r>
              <a:rPr lang="en-US" sz="3000" dirty="0"/>
              <a:t>Append each positive (or 0) element at the end of the array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result</a:t>
            </a:r>
            <a:r>
              <a:rPr lang="en-US" sz="3000" dirty="0"/>
              <a:t> array, each element at a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indexOf()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the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myArray = ["</a:t>
            </a:r>
            <a:r>
              <a:rPr lang="en-US" sz="2800" b="1" dirty="0" err="1">
                <a:latin typeface="Consolas" pitchFamily="49" charset="0" panose="020B0609020204030204"/>
              </a:rPr>
              <a:t>Peter","George","Mary</a:t>
            </a:r>
            <a:r>
              <a:rPr lang="en-US" sz="2800" b="1" dirty="0">
                <a:latin typeface="Consolas" pitchFamily="49" charset="0" panose="020B0609020204030204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 panose="020B0609020204030204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includes</a:t>
            </a:r>
            <a:r>
              <a:rPr lang="en-US" sz="2800" b="1" dirty="0">
                <a:latin typeface="Consolas" pitchFamily="49" charset="0" panose="020B0609020204030204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 panose="020B0609020204030204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includes</a:t>
            </a:r>
            <a:r>
              <a:rPr lang="en-US" sz="2800" b="1" dirty="0">
                <a:latin typeface="Consolas" pitchFamily="49" charset="0" panose="020B0609020204030204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false</a:t>
            </a:r>
            <a:endParaRPr lang="en-US" sz="2800" b="1" dirty="0">
              <a:latin typeface="Consolas" pitchFamily="49" charset="0" panose="020B0609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 panose="020B0609020204030204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indexOf</a:t>
            </a:r>
            <a:r>
              <a:rPr lang="en-US" sz="2800" b="1" dirty="0">
                <a:latin typeface="Consolas" pitchFamily="49" charset="0" panose="020B0609020204030204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 panose="020B0609020204030204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indexOf</a:t>
            </a:r>
            <a:r>
              <a:rPr lang="en-US" sz="2800" b="1" dirty="0">
                <a:latin typeface="Consolas" pitchFamily="49" charset="0" panose="020B0609020204030204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-1</a:t>
            </a:r>
            <a:endParaRPr lang="en-US" sz="2800" b="1" dirty="0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/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/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/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rtlCol="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itchFamily="2" charset="2" panose="05000000000000000000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itchFamily="34" charset="0" panose="020B0604030504040204"/>
              </a:endParaRPr>
            </a:p>
          </p:txBody>
        </p:sp>
      </p:grpSp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a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 panose="020B0609020204030204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 panose="020B0609020204030204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 panose="020B0609020204030204"/>
              </a:rPr>
              <a:t>slice</a:t>
            </a:r>
            <a:r>
              <a:rPr lang="en-US" sz="2700" b="1" dirty="0">
                <a:latin typeface="Consolas" pitchFamily="49" charset="0" panose="020B0609020204030204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 panose="020B0609020204030204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 panose="020B0609020204030204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["three","four","five"]</a:t>
            </a:r>
            <a:endParaRPr lang="en-US" sz="2700" b="1" dirty="0">
              <a:latin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 panose="020B0609020204030204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 panose="020B0609020204030204"/>
              </a:rPr>
              <a:t>slice</a:t>
            </a:r>
            <a:r>
              <a:rPr lang="en-US" sz="2700" b="1" dirty="0">
                <a:latin typeface="Consolas" pitchFamily="49" charset="0" panose="020B0609020204030204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 // ["three","four"]</a:t>
            </a:r>
            <a:endParaRPr lang="en-US" sz="2700" b="1" i="1" dirty="0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 panose="020B0609020204030204"/>
              </a:rPr>
              <a:t>let </a:t>
            </a:r>
            <a:r>
              <a:rPr lang="en-US" sz="2500" b="1" dirty="0" err="1">
                <a:latin typeface="Consolas" pitchFamily="49" charset="0" panose="020B0609020204030204"/>
              </a:rPr>
              <a:t>nums</a:t>
            </a:r>
            <a:r>
              <a:rPr lang="en-US" sz="2500" b="1" dirty="0">
                <a:latin typeface="Consolas" pitchFamily="49" charset="0" panose="020B0609020204030204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 panose="020B0609020204030204"/>
              </a:rPr>
              <a:t>let mid = </a:t>
            </a:r>
            <a:r>
              <a:rPr lang="en-US" sz="2500" b="1" dirty="0" err="1">
                <a:latin typeface="Consolas" pitchFamily="49" charset="0" panose="020B0609020204030204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splice</a:t>
            </a:r>
            <a:r>
              <a:rPr lang="en-US" sz="2500" b="1" dirty="0">
                <a:latin typeface="Consolas" pitchFamily="49" charset="0" panose="020B0609020204030204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 panose="020B0609020204030204"/>
              </a:rPr>
              <a:t>console.log(</a:t>
            </a:r>
            <a:r>
              <a:rPr lang="en-US" sz="2500" b="1" dirty="0" err="1">
                <a:latin typeface="Consolas" pitchFamily="49" charset="0" panose="020B0609020204030204"/>
              </a:rPr>
              <a:t>mid.join</a:t>
            </a:r>
            <a:r>
              <a:rPr lang="en-US" sz="2500" b="1" dirty="0">
                <a:latin typeface="Consolas" pitchFamily="49" charset="0" panose="020B0609020204030204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 panose="020B0609020204030204"/>
              </a:rPr>
              <a:t>console.log(</a:t>
            </a:r>
            <a:r>
              <a:rPr lang="en-US" sz="2500" b="1" dirty="0" err="1">
                <a:latin typeface="Consolas" pitchFamily="49" charset="0" panose="020B0609020204030204"/>
              </a:rPr>
              <a:t>nums.join</a:t>
            </a:r>
            <a:r>
              <a:rPr lang="en-US" sz="2500" b="1" dirty="0">
                <a:latin typeface="Consolas" pitchFamily="49" charset="0" panose="020B0609020204030204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itchFamily="49" charset="0" panose="020B0609020204030204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splice</a:t>
            </a:r>
            <a:r>
              <a:rPr lang="en-US" sz="2500" b="1" dirty="0">
                <a:latin typeface="Consolas" pitchFamily="49" charset="0" panose="020B0609020204030204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 panose="020B0609020204030204"/>
              </a:rPr>
              <a:t>console.log(</a:t>
            </a:r>
            <a:r>
              <a:rPr lang="en-US" sz="2500" b="1" dirty="0" err="1">
                <a:latin typeface="Consolas" pitchFamily="49" charset="0" panose="020B0609020204030204"/>
              </a:rPr>
              <a:t>nums.join</a:t>
            </a:r>
            <a:r>
              <a:rPr lang="en-US" sz="2500" b="1" dirty="0">
                <a:latin typeface="Consolas" pitchFamily="49" charset="0" panose="020B0609020204030204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5|10|15|twenty|twenty-five|30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needs to be processed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k</a:t>
            </a:r>
            <a:r>
              <a:rPr lang="bg-BG" sz="3000" dirty="0"/>
              <a:t> </a:t>
            </a:r>
            <a:r>
              <a:rPr lang="en-US" sz="3000" dirty="0"/>
              <a:t>elements of the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000" dirty="0"/>
              <a:t>    array on a new line (space separated)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 panose="020B0609020204030204"/>
                  <a:cs typeface="Arial" pitchFamily="34" charset="0" panose="020B0604020202020204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7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9</a:t>
              </a:r>
              <a:endParaRPr lang="it-IT" sz="2800" b="1" noProof="1">
                <a:latin typeface="Consolas" pitchFamily="49" charset="0" panose="020B0609020204030204"/>
                <a:cs typeface="Consolas" pitchFamily="49" charset="0" panose="020B0609020204030204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 panose="020B0609020204030204"/>
                  <a:cs typeface="Arial" pitchFamily="34" charset="0" panose="020B0604020202020204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6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7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7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8</a:t>
              </a:r>
              <a:r>
                <a:rPr lang="en-US" sz="2800" b="1" noProof="1">
                  <a:cs typeface="Arial" pitchFamily="34" charset="0" panose="020B0604020202020204"/>
                </a:rPr>
                <a:t> </a:t>
              </a:r>
              <a:r>
                <a:rPr lang="en-US" sz="2800" b="1" noProof="1">
                  <a:latin typeface="Consolas" pitchFamily="49" charset="0" panose="020B0609020204030204"/>
                  <a:cs typeface="Arial" pitchFamily="34" charset="0" panose="020B0604020202020204"/>
                </a:rPr>
                <a:t>9</a:t>
              </a:r>
              <a:endParaRPr lang="it-IT" sz="2800" b="1" noProof="1">
                <a:latin typeface="Consolas" pitchFamily="49" charset="0" panose="020B0609020204030204"/>
                <a:cs typeface="Consolas" pitchFamily="49" charset="0" panose="020B0609020204030204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686000" y="2214000"/>
            <a:ext cx="9129742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4" name="Заглавие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</a:t>
            </a:r>
          </a:p>
          <a:p>
            <a:pPr marL="0" indent="0">
              <a:buNone/>
            </a:pPr>
            <a:r>
              <a:rPr lang="en-US" sz="3200" dirty="0"/>
              <a:t>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/>
              <a:t> of the previous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k</a:t>
            </a:r>
            <a:endParaRPr lang="en-US" sz="3000" dirty="0"/>
          </a:p>
          <a:p>
            <a:pPr marL="442912" lvl="1" indent="0">
              <a:buNone/>
            </a:pPr>
            <a:r>
              <a:rPr lang="en-US" sz="3000" dirty="0"/>
              <a:t>    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</a:t>
            </a:r>
          </a:p>
          <a:p>
            <a:pPr marL="442912" lvl="1" indent="0">
              <a:buNone/>
            </a:pPr>
            <a:r>
              <a:rPr lang="en-US" sz="3000" dirty="0"/>
              <a:t>    elements</a:t>
            </a:r>
            <a:endParaRPr lang="bg-BG" sz="300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1019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 panose="020B0609020204030204"/>
                <a:cs typeface="Consolas" pitchFamily="49" charset="0" panose="020B0609020204030204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 panose="020B0609020204030204"/>
                  <a:cs typeface="Consolas" pitchFamily="49" charset="0" panose="020B0609020204030204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 panose="020B0609020204030204"/>
                  <a:cs typeface="Consolas" pitchFamily="49" charset="0" panose="020B0609020204030204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 panose="020B0609020204030204"/>
                  <a:cs typeface="Consolas" pitchFamily="49" charset="0" panose="020B0609020204030204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</p:cSld>
  <p:clrMapOvr>
    <a:masterClrMapping/>
  </p:clrMapOvr>
  <p:transition spd="slow"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[6, 4, 15, -1, 9]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22424" y="2310597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[3,3,5,4]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a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822424" y="4761875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[5, 3, 8]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22424" y="3139983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 panose="020B0609020204030204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</a:rPr>
              <a:t>'three','four']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elements 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US" sz="3200" dirty="0"/>
              <a:t> 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50 30</a:t>
            </a:r>
            <a:endParaRPr lang="it-IT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883368" y="3364147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itchFamily="49" charset="0" panose="020B0609020204030204"/>
                <a:cs typeface="Arial" pitchFamily="34" charset="0" panose="020B0604020202020204"/>
              </a:rPr>
              <a:t>10</a:t>
            </a:r>
            <a:endParaRPr lang="en-US" sz="2800" b="1" noProof="1">
              <a:latin typeface="Consolas" pitchFamily="49" charset="0" panose="020B0609020204030204"/>
              <a:cs typeface="Arial" pitchFamily="34" charset="0" panose="020B0604020202020204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itchFamily="49" charset="0" panose="020B0609020204030204"/>
              <a:cs typeface="Arial" pitchFamily="34" charset="0" panose="020B0604020202020204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itchFamily="49" charset="0" panose="020B0609020204030204"/>
                <a:cs typeface="Arial" pitchFamily="34" charset="0" panose="020B0604020202020204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itchFamily="49" charset="0" panose="020B0609020204030204"/>
              <a:cs typeface="Arial" pitchFamily="34" charset="0" panose="020B0604020202020204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itchFamily="49" charset="0" panose="020B0609020204030204"/>
                <a:cs typeface="Arial" pitchFamily="34" charset="0" panose="020B0604020202020204"/>
              </a:rPr>
              <a:t>6 8 0</a:t>
            </a:r>
            <a:endParaRPr lang="it-IT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 panose="020B0609020204030204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[10,100,20,30,40,5]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 panose="020B0609020204030204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["George","Mary","Peter"]</a:t>
            </a:r>
          </a:p>
        </p:txBody>
      </p:sp>
    </p:spTree>
  </p:cSld>
  <p:clrMapOvr>
    <a:masterClrMapping/>
  </p:clrMapOvr>
  <p:transition spd="slow" advClick="0" advTm="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 panose="020B0609020204030204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5|10|20|30|40|100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805008" y="4058367"/>
            <a:ext cx="10761404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console.log(words);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// ['bite', 'Eggs', 'Grip', 'jAw', 'nest']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5 15</a:t>
            </a:r>
            <a:endParaRPr lang="it-IT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/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  console.log(result.join(' 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itchFamily="49" charset="0" panose="020B0609020204030204"/>
                <a:cs typeface="Arial" pitchFamily="34" charset="0" panose="020B0604020202020204"/>
              </a:rPr>
              <a:t>10</a:t>
            </a:r>
            <a:endParaRPr lang="en-US" sz="2800" b="1" noProof="1">
              <a:latin typeface="Consolas" pitchFamily="49" charset="0" panose="020B0609020204030204"/>
              <a:cs typeface="Arial" pitchFamily="34" charset="0" panose="020B0604020202020204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itchFamily="49" charset="0" panose="020B0609020204030204"/>
              <a:cs typeface="Arial" pitchFamily="34" charset="0" panose="020B0604020202020204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itchFamily="49" charset="0" panose="020B0609020204030204"/>
                <a:cs typeface="Arial" pitchFamily="34" charset="0" panose="020B0604020202020204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 panose="020B0609020204030204"/>
                <a:cs typeface="Arial" pitchFamily="34" charset="0" panose="020B0604020202020204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itchFamily="49" charset="0" panose="020B0609020204030204"/>
              <a:cs typeface="Arial" pitchFamily="34" charset="0" panose="020B0604020202020204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itchFamily="49" charset="0" panose="020B0609020204030204"/>
                <a:cs typeface="Arial" pitchFamily="34" charset="0" panose="020B0604020202020204"/>
              </a:rPr>
              <a:t>0 3</a:t>
            </a:r>
            <a:endParaRPr lang="it-IT" sz="28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</p:cSld>
  <p:clrMapOvr>
    <a:masterClrMapping/>
  </p:clrMapOvr>
  <p:transition spd="slow" advClick="0" advTm="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/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about.softuni.bg</a:t>
            </a:r>
            <a:r>
              <a:rPr lang="en-US" dirty="0">
                <a:hlinkClick r:id="rId1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 panose="020B0609020204030204"/>
              </a:rPr>
              <a:t>indexOf()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/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/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/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/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6 -4.44444e-06 L 0.09323 -4.44444e-06 C 0.13437 -4.44444e-06 0.18711 0.03959 0.18711 0.07269 L 0.18711 0.14769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6 4.07407e-06 L 0.09323 4.07407e-06 C 0.13437 4.07407e-06 0.18711 0.03958 0.18711 0.07268 L 0.18711 0.14768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6 2.22222e-06 L 0.09323 2.22222e-06 C 0.13437 2.22222e-06 0.18711 0.03958 0.18711 0.07268 L 0.18711 0.14768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array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/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/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/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/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/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06 L 0.00013 -0.10417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6 -2.96296e-06 L -2.29167e-06 -0.10092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1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/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25" name="Title 3"/>
          <p:cNvSpPr txBox="1"/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27" name="Title 3"/>
          <p:cNvSpPr txBox="1"/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328" y="329400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myArray</a:t>
            </a:r>
            <a:r>
              <a:rPr lang="bg-BG" sz="2800" b="1" dirty="0">
                <a:latin typeface="Consolas" pitchFamily="49" charset="0" panose="020B0609020204030204"/>
              </a:rPr>
              <a:t> </a:t>
            </a:r>
            <a:r>
              <a:rPr lang="en-US" sz="2800" b="1" dirty="0">
                <a:latin typeface="Consolas" pitchFamily="49" charset="0" panose="020B0609020204030204"/>
              </a:rPr>
              <a:t>=</a:t>
            </a:r>
            <a:r>
              <a:rPr lang="bg-BG" sz="2800" b="1" dirty="0">
                <a:latin typeface="Consolas" pitchFamily="49" charset="0" panose="020B0609020204030204"/>
              </a:rPr>
              <a:t> </a:t>
            </a:r>
            <a:r>
              <a:rPr lang="en-US" sz="2800" b="1" dirty="0">
                <a:latin typeface="Consolas" pitchFamily="49" charset="0" panose="020B0609020204030204"/>
              </a:rPr>
              <a:t>["</a:t>
            </a:r>
            <a:r>
              <a:rPr lang="en-US" sz="2800" b="1" dirty="0" err="1">
                <a:latin typeface="Consolas" pitchFamily="49" charset="0" panose="020B0609020204030204"/>
              </a:rPr>
              <a:t>one","two","three","four","five</a:t>
            </a:r>
            <a:r>
              <a:rPr lang="en-US" sz="2800" b="1" dirty="0">
                <a:latin typeface="Consolas" pitchFamily="49" charset="0" panose="020B0609020204030204"/>
              </a:rPr>
              <a:t>"]</a:t>
            </a:r>
            <a:r>
              <a:rPr lang="bg-BG" sz="2800" b="1" dirty="0">
                <a:latin typeface="Consolas" pitchFamily="49" charset="0" panose="020B0609020204030204"/>
              </a:rPr>
              <a:t>;</a:t>
            </a:r>
            <a:endParaRPr lang="en-US" sz="2800" b="1" dirty="0">
              <a:latin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let popped</a:t>
            </a:r>
            <a:r>
              <a:rPr lang="bg-BG" sz="2800" b="1" dirty="0">
                <a:latin typeface="Consolas" pitchFamily="49" charset="0" panose="020B0609020204030204"/>
              </a:rPr>
              <a:t> </a:t>
            </a:r>
            <a:r>
              <a:rPr lang="en-US" sz="2800" b="1" dirty="0">
                <a:latin typeface="Consolas" pitchFamily="49" charset="0" panose="020B0609020204030204"/>
              </a:rPr>
              <a:t>=</a:t>
            </a:r>
            <a:r>
              <a:rPr lang="bg-BG" sz="2800" b="1" dirty="0">
                <a:latin typeface="Consolas" pitchFamily="49" charset="0" panose="020B0609020204030204"/>
              </a:rPr>
              <a:t> </a:t>
            </a:r>
            <a:r>
              <a:rPr lang="en-US" sz="2800" b="1" dirty="0" err="1">
                <a:latin typeface="Consolas" pitchFamily="49" charset="0" panose="020B0609020204030204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;</a:t>
            </a:r>
            <a:endParaRPr lang="en-US" sz="2800" b="1" dirty="0">
              <a:latin typeface="Consolas" pitchFamily="49" charset="0" panose="020B0609020204030204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console.log(</a:t>
            </a:r>
            <a:r>
              <a:rPr lang="en-US" sz="2800" b="1" dirty="0" err="1">
                <a:latin typeface="Consolas" pitchFamily="49" charset="0" panose="020B0609020204030204"/>
              </a:rPr>
              <a:t>myArray</a:t>
            </a:r>
            <a:r>
              <a:rPr lang="en-US" sz="2800" b="1" dirty="0">
                <a:latin typeface="Consolas" pitchFamily="49" charset="0" panose="020B0609020204030204"/>
              </a:rPr>
              <a:t>)</a:t>
            </a:r>
            <a:r>
              <a:rPr lang="bg-BG" sz="2800" b="1" dirty="0">
                <a:latin typeface="Consolas" pitchFamily="49" charset="0" panose="020B0609020204030204"/>
              </a:rPr>
              <a:t>;</a:t>
            </a:r>
            <a:r>
              <a:rPr lang="en-US" sz="2800" b="1" dirty="0">
                <a:latin typeface="Consolas" pitchFamily="49" charset="0" panose="020B0609020204030204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 panose="020B0609020204030204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console.log(popped)</a:t>
            </a:r>
            <a:r>
              <a:rPr lang="bg-BG" sz="2800" b="1" dirty="0">
                <a:latin typeface="Consolas" pitchFamily="49" charset="0" panose="020B0609020204030204"/>
              </a:rPr>
              <a:t>;</a:t>
            </a:r>
            <a:r>
              <a:rPr lang="en-US" sz="2800" b="1" dirty="0">
                <a:latin typeface="Consolas" pitchFamily="49" charset="0" panose="020B0609020204030204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//"five"</a:t>
            </a:r>
            <a:endParaRPr lang="en-US" sz="2800" b="1" i="1" dirty="0">
              <a:latin typeface="Consolas" pitchFamily="49" charset="0" panose="020B0609020204030204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an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</a:t>
            </a:r>
            <a:r>
              <a:rPr lang="bg-BG" sz="3200" dirty="0"/>
              <a:t> </a:t>
            </a:r>
            <a:r>
              <a:rPr lang="en-US" sz="3200" dirty="0"/>
              <a:t>output is printed on the console.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5363" y="4051280"/>
            <a:ext cx="4609333" cy="759796"/>
            <a:chOff x="6144769" y="4486200"/>
            <a:chExt cx="4048501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9" y="4486200"/>
              <a:ext cx="2370425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0285" y="4486200"/>
              <a:ext cx="762985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878706" y="4693008"/>
              <a:ext cx="357914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function solve(input)</a:t>
            </a:r>
            <a:r>
              <a:rPr lang="bg-BG" sz="2400" b="1" dirty="0">
                <a:latin typeface="Consolas" pitchFamily="49" charset="0" panose="020B0609020204030204"/>
              </a:rPr>
              <a:t> </a:t>
            </a:r>
            <a:r>
              <a:rPr lang="en-US" sz="2400" b="1" dirty="0">
                <a:latin typeface="Consolas" pitchFamily="49" charset="0" panose="020B0609020204030204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 panose="020B0609020204030204"/>
              </a:rPr>
              <a:t> </a:t>
            </a:r>
            <a:r>
              <a:rPr lang="en-US" sz="2400" b="1" dirty="0">
                <a:latin typeface="Consolas" pitchFamily="49" charset="0" panose="020B0609020204030204"/>
              </a:rPr>
              <a:t> input = </a:t>
            </a:r>
            <a:r>
              <a:rPr lang="en-US" sz="2400" b="1" dirty="0" err="1">
                <a:latin typeface="Consolas" pitchFamily="49" charset="0" panose="020B0609020204030204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map</a:t>
            </a:r>
            <a:r>
              <a:rPr lang="en-US" sz="2400" b="1" dirty="0">
                <a:latin typeface="Consolas" pitchFamily="49" charset="0" panose="020B0609020204030204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              + input</a:t>
            </a:r>
            <a:r>
              <a:rPr lang="bg-BG" sz="2400" b="1" dirty="0">
                <a:latin typeface="Consolas" pitchFamily="49" charset="0" panose="020B0609020204030204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 panose="020B0609020204030204"/>
              </a:rPr>
              <a:t>pop()</a:t>
            </a:r>
            <a:r>
              <a:rPr lang="en-US" sz="2400" b="1" dirty="0">
                <a:latin typeface="Consolas" pitchFamily="49" charset="0" panose="020B0609020204030204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2392</Words>
  <Application>Microsoft Office PowerPoint</Application>
  <PresentationFormat>Широк екран</PresentationFormat>
  <Paragraphs>397</Paragraphs>
  <Slides>37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MS Shell Dlg 2</vt:lpstr>
      <vt:lpstr>Wingdings</vt:lpstr>
      <vt:lpstr>Wingdings 2</vt:lpstr>
      <vt:lpstr>2_SoftUni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75</cp:revision>
  <dcterms:created xsi:type="dcterms:W3CDTF">2018-05-23T13:08:44Z</dcterms:created>
  <dcterms:modified xsi:type="dcterms:W3CDTF">2024-04-04T11:19:57Z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