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emf" ContentType="image/x-emf"/>
  <Default Extension="png" ContentType="image/png"/>
  <Default Extension="rels" ContentType="application/vnd.openxmlformats-package.relationships+xml"/>
  <Override PartName="/customxml/itemprops3.xml" ContentType="application/vnd.openxmlformats-officedocument.customXmlProperties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s/slide20.xml" ContentType="application/vnd.openxmlformats-officedocument.presentationml.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9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613" r:id="rId30"/>
    <p:sldId id="608" r:id="rId31"/>
    <p:sldId id="290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5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tableStyles" Target="tableStyle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2.xml"/><Relationship Id="rId38" Type="http://schemas.openxmlformats.org/officeDocument/2006/relationships/commentAuthors" Target="commentAuthors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27.11.2022 г.</a:t>
            </a:fld>
            <a:endParaRPr lang="bg-BG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35771AA-C748-469A-B677-D6989C5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EditPoints="1" noChangeArrowheads="1" noTextEdit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445443" name="Rectangle 3"/>
          <p:cNvSpPr>
            <a:spLocks noGrp="1" noEditPoints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fld id="{3EBA5BD7-F043-4D1B-AA17-CD412FC534DE}" type="slidenum">
              <a:rPr kumimoji="0" lang="en-US" sz="1200" b="0" i="0" u="none" strike="noStrike" kern="1200" cap="none" spc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10" Type="http://schemas.openxmlformats.org/officeDocument/2006/relationships/image" Target="../media/image4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hyperlink" Target="https://forum.softuni.bg/" TargetMode="External"/><Relationship Id="rId10" Type="http://schemas.openxmlformats.org/officeDocument/2006/relationships/image" Target="../media/image5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s://softuni.bg/" TargetMode="External"/><Relationship Id="rId8" Type="http://schemas.openxmlformats.org/officeDocument/2006/relationships/image" Target="../media/image18.png"/><Relationship Id="rId9" Type="http://schemas.openxmlformats.org/officeDocument/2006/relationships/hyperlink" Target="https://softuni.foundation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 noEditPoints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/>
          <p:cNvSpPr>
            <a:spLocks noGrp="1" noEditPoints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 noEditPoints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/>
          <p:cNvSpPr>
            <a:spLocks noGrp="1" noEditPoints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/>
          <p:cNvSpPr>
            <a:spLocks noGrp="1" noEditPoints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Presentation Subtitle</a:t>
            </a:r>
          </a:p>
        </p:txBody>
      </p:sp>
      <p:sp>
        <p:nvSpPr>
          <p:cNvPr id="2" name="Presentation Title"/>
          <p:cNvSpPr>
            <a:spLocks noGrp="1" noEditPoints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Code Box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Subtitle"/>
          <p:cNvSpPr>
            <a:spLocks noGrp="1" noEditPoints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 noEditPoints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/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/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5000"/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  <a:hlinkClick r:id="rId1"/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itchFamily="34" charset="0" panose="020F0502020204030204"/>
              <a:ea typeface="Calibri" pitchFamily="34" charset="0" panose="020F0502020204030204"/>
              <a:cs typeface="Arial" pitchFamily="34" charset="0" panose="020B0604020202020204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 noEditPoints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kumimoji="0" lang="en-US" sz="8797" b="1" i="0" u="none" strike="noStrike" kern="1200" cap="none" spc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1" tooltip="Software University Discussion Forum"/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</p:spPr>
      </p:pic>
      <p:pic>
        <p:nvPicPr>
          <p:cNvPr id="20" name="Picture Logo SoftUni Right" descr="Software University logo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 noEditPoints="1"/>
          </p:cNvSpPr>
          <p:nvPr>
            <p:ph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 panose="05000000000000000000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</a:lvl3pPr>
          </a:lstStyle>
          <a:p>
            <a:pPr lvl="0"/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7"/>
              </a:rPr>
              <a:t>softuni.bg</a:t>
            </a:r>
            <a:endParaRPr lang="en-US" noProof="1"/>
          </a:p>
          <a:p>
            <a:pPr lvl="0"/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9"/>
              </a:rPr>
              <a:t>softuni.foundation</a:t>
            </a:r>
            <a:endParaRPr lang="en-US" noProof="1"/>
          </a:p>
          <a:p>
            <a:pPr lvl="0"/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pPr lvl="0"/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1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>
          <a:blip r:embed="rId1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 noEditPoints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 noEditPoints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 advClick="0" advTm="5000"/>
  <p:hf dt="0" hdr="0" ftr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ostbank.bg/" TargetMode="External"/><Relationship Id="rId10" Type="http://schemas.openxmlformats.org/officeDocument/2006/relationships/image" Target="../media/image29.png"/><Relationship Id="rId11" Type="http://schemas.openxmlformats.org/officeDocument/2006/relationships/hyperlink" Target="https://indeavr.com/" TargetMode="External"/><Relationship Id="rId12" Type="http://schemas.openxmlformats.org/officeDocument/2006/relationships/image" Target="../media/image30.png"/><Relationship Id="rId13" Type="http://schemas.openxmlformats.org/officeDocument/2006/relationships/hyperlink" Target="https://www.pharvision.ai/" TargetMode="External"/><Relationship Id="rId14" Type="http://schemas.openxmlformats.org/officeDocument/2006/relationships/image" Target="../media/image31.jpeg"/><Relationship Id="rId15" Type="http://schemas.openxmlformats.org/officeDocument/2006/relationships/hyperlink" Target="https://www.superhosting.bg/" TargetMode="External"/><Relationship Id="rId16" Type="http://schemas.openxmlformats.org/officeDocument/2006/relationships/image" Target="../media/image32.png"/><Relationship Id="rId17" Type="http://schemas.openxmlformats.org/officeDocument/2006/relationships/hyperlink" Target="https://www.softwaregroup.com/" TargetMode="External"/><Relationship Id="rId18" Type="http://schemas.openxmlformats.org/officeDocument/2006/relationships/image" Target="../media/image33.png"/><Relationship Id="rId19" Type="http://schemas.openxmlformats.org/officeDocument/2006/relationships/hyperlink" Target="https://taulia.com/" TargetMode="External"/><Relationship Id="rId2" Type="http://schemas.openxmlformats.org/officeDocument/2006/relationships/image" Target="../media/image25.png"/><Relationship Id="rId20" Type="http://schemas.openxmlformats.org/officeDocument/2006/relationships/image" Target="../media/image34.png"/><Relationship Id="rId21" Type="http://schemas.openxmlformats.org/officeDocument/2006/relationships/hyperlink" Target="https://createx.bg/" TargetMode="External"/><Relationship Id="rId22" Type="http://schemas.openxmlformats.org/officeDocument/2006/relationships/image" Target="../media/image35.png"/><Relationship Id="rId23" Type="http://schemas.openxmlformats.org/officeDocument/2006/relationships/hyperlink" Target="https://smartit.bg/" TargetMode="External"/><Relationship Id="rId24" Type="http://schemas.openxmlformats.org/officeDocument/2006/relationships/image" Target="../media/image36.png"/><Relationship Id="rId25" Type="http://schemas.openxmlformats.org/officeDocument/2006/relationships/hyperlink" Target="https://bosch.io/" TargetMode="External"/><Relationship Id="rId26" Type="http://schemas.openxmlformats.org/officeDocument/2006/relationships/image" Target="../media/image37.png"/><Relationship Id="rId27" Type="http://schemas.openxmlformats.org/officeDocument/2006/relationships/slideLayout" Target="../slideLayouts/slideLayout3.xml"/><Relationship Id="rId3" Type="http://schemas.openxmlformats.org/officeDocument/2006/relationships/hyperlink" Target="https://www.coca-colahellenic.com/" TargetMode="External"/><Relationship Id="rId4" Type="http://schemas.openxmlformats.org/officeDocument/2006/relationships/image" Target="../media/image26.png"/><Relationship Id="rId5" Type="http://schemas.openxmlformats.org/officeDocument/2006/relationships/hyperlink" Target="https://bg.it.schwarz/schwarz-it-bulgaria" TargetMode="External"/><Relationship Id="rId6" Type="http://schemas.openxmlformats.org/officeDocument/2006/relationships/image" Target="../media/image27.png"/><Relationship Id="rId7" Type="http://schemas.openxmlformats.org/officeDocument/2006/relationships/hyperlink" Target="https://pokerstarscareers.com/" TargetMode="External"/><Relationship Id="rId8" Type="http://schemas.openxmlformats.org/officeDocument/2006/relationships/image" Target="../media/image28.jpeg"/><Relationship Id="rId9" Type="http://schemas.openxmlformats.org/officeDocument/2006/relationships/hyperlink" Target="https://de.draftkings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c/CodeItUpwithIvo" TargetMode="External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forum.softuni.bg/" TargetMode="External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 noEditPoints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1"/>
              </a:rPr>
              <a:t>https://softuni.bg</a:t>
            </a:r>
            <a:endParaRPr lang="en-US" dirty="0"/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/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</p:cSld>
  <p:clrMapOvr>
    <a:masterClrMapping/>
  </p:clrMapOvr>
  <p:transition spd="slow" advClick="0" advTm="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13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 panose="05000000000000000000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)</a:t>
            </a:r>
            <a:endParaRPr lang="en-US" sz="3400" dirty="0">
              <a:solidFill>
                <a:schemeClr val="bg1"/>
              </a:solidFill>
              <a:latin typeface="Consolas" pitchFamily="49" charset="0" panose="020B0609020204030204"/>
            </a:endParaRPr>
          </a:p>
          <a:p>
            <a:pPr marL="457200" indent="-457200">
              <a:buFont typeface="Wingdings" pitchFamily="2" charset="2" panose="05000000000000000000"/>
              <a:buChar char="§"/>
            </a:pPr>
            <a:endParaRPr lang="en-US" sz="3400" dirty="0"/>
          </a:p>
          <a:p>
            <a:pPr marL="457200" indent="-457200">
              <a:buFont typeface="Wingdings" pitchFamily="2" charset="2" panose="05000000000000000000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itchFamily="2" charset="2" panose="05000000000000000000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itchFamily="2" charset="2" panose="05000000000000000000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)</a:t>
            </a:r>
            <a:endParaRPr lang="en-US" sz="3400" dirty="0">
              <a:latin typeface="Consolas" pitchFamily="49" charset="0" panose="020B0609020204030204"/>
            </a:endParaRPr>
          </a:p>
        </p:txBody>
      </p:sp>
      <p:sp>
        <p:nvSpPr>
          <p:cNvPr id="6" name="Title 5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indexOf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indexOf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-1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lastIndexOf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11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8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 panose="05000000000000000000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)</a:t>
            </a:r>
            <a:endParaRPr lang="en-US" sz="3400" dirty="0">
              <a:solidFill>
                <a:schemeClr val="bg1"/>
              </a:solidFill>
              <a:latin typeface="Consolas" pitchFamily="49" charset="0" panose="020B0609020204030204"/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1998" y="19177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substring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JavaS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itchFamily="2" charset="2" panose="05000000000000000000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)</a:t>
            </a:r>
          </a:p>
        </p:txBody>
      </p:sp>
      <p:sp>
        <p:nvSpPr>
          <p:cNvPr id="6" name="Title 5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characters 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 panose="020B0609020204030204"/>
              </a:rPr>
              <a:t>"</a:t>
            </a:r>
            <a:r>
              <a:rPr lang="en-US" sz="2600" b="1" dirty="0" err="1">
                <a:latin typeface="Consolas" pitchFamily="49" charset="0" panose="020B0609020204030204"/>
              </a:rPr>
              <a:t>ASentence</a:t>
            </a:r>
            <a:r>
              <a:rPr lang="en-US" sz="2600" b="1" dirty="0">
                <a:latin typeface="Consolas" pitchFamily="49" charset="0" panose="020B0609020204030204"/>
              </a:rPr>
              <a:t>", 1, 8</a:t>
            </a:r>
            <a:endParaRPr lang="bg-BG" sz="26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6" name="Right Arrow 8"/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 panose="020B0609020204030204"/>
              </a:rPr>
              <a:t>Sentence</a:t>
            </a:r>
            <a:endParaRPr lang="bg-BG" sz="2600" b="1" noProof="1">
              <a:latin typeface="Consolas" pitchFamily="49" charset="0" panose="020B0609020204030204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 panose="020B0609020204030204"/>
              </a:rPr>
              <a:t>"JavaScript", 4, 6</a:t>
            </a:r>
            <a:endParaRPr lang="bg-BG" sz="26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 panose="020B0609020204030204"/>
              </a:rPr>
              <a:t>Script</a:t>
            </a:r>
            <a:endParaRPr lang="bg-BG" sz="26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10" name="Right Arrow 8"/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2" y="1905000"/>
            <a:ext cx="1007999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itchFamily="49" charset="0" panose="020B0609020204030204"/>
              </a:rPr>
              <a:t>function solve(text, startIndex, count) {</a:t>
            </a:r>
          </a:p>
          <a:p>
            <a:r>
              <a:rPr lang="en-GB" sz="2800" b="1" dirty="0">
                <a:latin typeface="Consolas" pitchFamily="49" charset="0" panose="020B0609020204030204"/>
              </a:rPr>
              <a:t> let substring = text</a:t>
            </a:r>
          </a:p>
          <a:p>
            <a:r>
              <a:rPr lang="en-GB" sz="2800" b="1" dirty="0">
                <a:latin typeface="Consolas" pitchFamily="49" charset="0" panose="020B0609020204030204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 panose="020B0609020204030204"/>
              </a:rPr>
              <a:t>substring</a:t>
            </a:r>
            <a:r>
              <a:rPr lang="en-GB" sz="2800" b="1" dirty="0">
                <a:latin typeface="Consolas" pitchFamily="49" charset="0" panose="020B0609020204030204"/>
              </a:rPr>
              <a:t>(startIndex, </a:t>
            </a:r>
            <a:r>
              <a:rPr lang="en-GB" sz="2800" b="1" dirty="0" err="1">
                <a:latin typeface="Consolas" pitchFamily="49" charset="0" panose="020B0609020204030204"/>
              </a:rPr>
              <a:t>startIndex</a:t>
            </a:r>
            <a:r>
              <a:rPr lang="en-GB" sz="2800" b="1" dirty="0">
                <a:latin typeface="Consolas" pitchFamily="49" charset="0" panose="020B0609020204030204"/>
              </a:rPr>
              <a:t> + count);</a:t>
            </a:r>
          </a:p>
          <a:p>
            <a:endParaRPr lang="en-GB" sz="2800" b="1" dirty="0">
              <a:latin typeface="Consolas" pitchFamily="49" charset="0" panose="020B0609020204030204"/>
            </a:endParaRPr>
          </a:p>
          <a:p>
            <a:r>
              <a:rPr lang="en-GB" sz="2800" b="1" dirty="0">
                <a:latin typeface="Consolas" pitchFamily="49" charset="0" panose="020B0609020204030204"/>
              </a:rPr>
              <a:t> console.log(substring);</a:t>
            </a:r>
          </a:p>
          <a:p>
            <a:r>
              <a:rPr lang="en-GB" sz="2800" b="1" dirty="0">
                <a:latin typeface="Consolas" pitchFamily="49" charset="0" panose="020B0609020204030204"/>
              </a:rPr>
              <a:t>}</a:t>
            </a:r>
          </a:p>
        </p:txBody>
      </p:sp>
    </p:spTree>
  </p:cSld>
  <p:clrMapOvr>
    <a:masterClrMapping/>
  </p:clrMapOvr>
  <p:transition spd="slow" advClick="0" advTm="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10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 panose="05000000000000000000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itchFamily="49" charset="0" panose="020B0609020204030204"/>
            </a:endParaRPr>
          </a:p>
          <a:p>
            <a:pPr marL="457200" indent="-457200">
              <a:buFont typeface="Wingdings" pitchFamily="2" charset="2" panose="05000000000000000000"/>
              <a:buChar char="§"/>
            </a:pPr>
            <a:endParaRPr lang="en-US" sz="3400" dirty="0"/>
          </a:p>
          <a:p>
            <a:pPr marL="457200" indent="-457200">
              <a:buFont typeface="Wingdings" pitchFamily="2" charset="2" panose="05000000000000000000"/>
              <a:buChar char="§"/>
            </a:pPr>
            <a:endParaRPr lang="en-US" sz="3400" dirty="0"/>
          </a:p>
          <a:p>
            <a:pPr marL="457200" indent="-457200">
              <a:buFont typeface="Wingdings" pitchFamily="2" charset="2" panose="05000000000000000000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itchFamily="2" charset="2" panose="05000000000000000000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)</a:t>
            </a:r>
            <a:endParaRPr lang="en-US" sz="3400" dirty="0">
              <a:solidFill>
                <a:schemeClr val="bg1"/>
              </a:solidFill>
              <a:latin typeface="Consolas" pitchFamily="49" charset="0" panose="020B0609020204030204"/>
            </a:endParaRPr>
          </a:p>
        </p:txBody>
      </p:sp>
      <p:sp>
        <p:nvSpPr>
          <p:cNvPr id="6" name="Title 5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/>
          <p:cNvSpPr txBox="1"/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ea typeface="+mn-ea"/>
                <a:cs typeface="Consolas" pitchFamily="49" charset="0" panose="020B060902020403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itchFamily="2" charset="2" panose="05000000000000000000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repeat(count)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/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ea typeface="+mn-ea"/>
                <a:cs typeface="Consolas" pitchFamily="49" charset="0" panose="020B060902020403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/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/>
          <p:cNvSpPr txBox="1"/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 pitchFamily="18" charset="2"/>
              <a:buChar char=""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/>
          <p:cNvSpPr txBox="1"/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 pitchFamily="18" charset="2"/>
              <a:buChar char=""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itchFamily="49" charset="0" panose="020B0609020204030204"/>
                <a:cs typeface="Courier New" pitchFamily="49" charset="0" panose="02070309020205020404"/>
              </a:rPr>
              <a:t>function solve(text, word)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itchFamily="49" charset="0" panose="020B0609020204030204"/>
                <a:cs typeface="Courier New" pitchFamily="49" charset="0" panose="02070309020205020404"/>
              </a:rPr>
              <a:t> while (</a:t>
            </a:r>
            <a:r>
              <a:rPr lang="en-US" altLang="bg-BG" sz="26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includes</a:t>
            </a:r>
            <a:r>
              <a:rPr lang="en-US" altLang="bg-BG" sz="2600" b="1" dirty="0">
                <a:latin typeface="Consolas" pitchFamily="49" charset="0" panose="020B0609020204030204"/>
                <a:cs typeface="Courier New" pitchFamily="49" charset="0" panose="02070309020205020404"/>
              </a:rPr>
              <a:t>(word))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itchFamily="49" charset="0" panose="020B0609020204030204"/>
                <a:cs typeface="Courier New" pitchFamily="49" charset="0" panose="02070309020205020404"/>
              </a:rPr>
              <a:t>   text = </a:t>
            </a:r>
            <a:r>
              <a:rPr lang="en-US" altLang="bg-BG" sz="26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text.replace</a:t>
            </a:r>
            <a:r>
              <a:rPr lang="en-US" altLang="bg-BG" sz="2600" b="1" dirty="0">
                <a:latin typeface="Consolas" pitchFamily="49" charset="0" panose="020B0609020204030204"/>
                <a:cs typeface="Courier New" pitchFamily="49" charset="0" panose="02070309020205020404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repeat</a:t>
            </a:r>
            <a:r>
              <a:rPr lang="en-US" altLang="bg-BG" sz="2600" b="1" dirty="0">
                <a:latin typeface="Consolas" pitchFamily="49" charset="0" panose="020B0609020204030204"/>
                <a:cs typeface="Courier New" pitchFamily="49" charset="0" panose="02070309020205020404"/>
              </a:rPr>
              <a:t>(</a:t>
            </a:r>
            <a:r>
              <a:rPr lang="en-US" altLang="bg-BG" sz="2600" b="1" dirty="0" err="1">
                <a:latin typeface="Consolas" pitchFamily="49" charset="0" panose="020B0609020204030204"/>
                <a:cs typeface="Courier New" pitchFamily="49" charset="0" panose="02070309020205020404"/>
              </a:rPr>
              <a:t>word.length</a:t>
            </a:r>
            <a:r>
              <a:rPr lang="en-US" altLang="bg-BG" sz="2600" b="1" dirty="0">
                <a:latin typeface="Consolas" pitchFamily="49" charset="0" panose="020B0609020204030204"/>
                <a:cs typeface="Courier New" pitchFamily="49" charset="0" panose="02070309020205020404"/>
              </a:rPr>
              <a:t>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itchFamily="49" charset="0" panose="020B0609020204030204"/>
                <a:cs typeface="Courier New" pitchFamily="49" charset="0" panose="02070309020205020404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itchFamily="49" charset="0" panose="020B0609020204030204"/>
                <a:cs typeface="Courier New" pitchFamily="49" charset="0" panose="02070309020205020404"/>
              </a:rPr>
              <a:t> console.log(text);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itchFamily="49" charset="0" panose="020B0609020204030204"/>
                <a:cs typeface="Courier New" pitchFamily="49" charset="0" panose="02070309020205020404"/>
              </a:rPr>
              <a:t>}</a:t>
            </a:r>
            <a:endParaRPr lang="bg-BG" altLang="bg-BG" sz="2600" b="1" dirty="0"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itchFamily="2" charset="2" panose="05000000000000000000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trim()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itchFamily="2" charset="2" panose="05000000000000000000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7" name="Text Placeholder 6"/>
          <p:cNvSpPr txBox="1"/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ea typeface="+mn-ea"/>
                <a:cs typeface="Consolas" pitchFamily="49" charset="0" panose="020B060902020403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/>
          <p:cNvSpPr txBox="1"/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ea typeface="+mn-ea"/>
                <a:cs typeface="Consolas" pitchFamily="49" charset="0" panose="020B060902020403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EditPoints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GB" dirty="0"/>
              <a:t>Strings in JavaScript</a:t>
            </a:r>
          </a:p>
          <a:p>
            <a:pPr marL="514350" indent="-514350"/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 panose="05000000000000000000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itchFamily="2" charset="2" panose="05000000000000000000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itchFamily="2" charset="2" panose="05000000000000000000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itchFamily="2" charset="2" panose="05000000000000000000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/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ea typeface="+mn-ea"/>
                <a:cs typeface="Consolas" pitchFamily="49" charset="0" panose="020B060902020403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/>
          <p:cNvSpPr txBox="1"/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ea typeface="+mn-ea"/>
                <a:cs typeface="Consolas" pitchFamily="49" charset="0" panose="020B060902020403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itchFamily="2" charset="2" panose="05000000000000000000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itchFamily="2" charset="2" panose="05000000000000000000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itchFamily="2" charset="2" panose="05000000000000000000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7" name="Text Placeholder 6"/>
          <p:cNvSpPr txBox="1"/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ea typeface="+mn-ea"/>
                <a:cs typeface="Consolas" pitchFamily="49" charset="0" panose="020B060902020403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text.padStart</a:t>
            </a:r>
            <a:r>
              <a:rPr lang="en-GB" sz="2400" dirty="0">
                <a:solidFill>
                  <a:schemeClr val="tx1"/>
                </a:solidFill>
              </a:rPr>
              <a:t>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73831" y="2032337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/>
          <p:cNvSpPr txBox="1"/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ea typeface="+mn-ea"/>
                <a:cs typeface="Consolas" pitchFamily="49" charset="0" panose="020B060902020403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sentence.padEnd</a:t>
            </a:r>
            <a:r>
              <a:rPr lang="en-GB" sz="2400" dirty="0">
                <a:solidFill>
                  <a:schemeClr val="tx1"/>
                </a:solidFill>
              </a:rPr>
              <a:t>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itchFamily="2" charset="2" panose="05000000000000000000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itchFamily="2" charset="2" panose="05000000000000000000"/>
              <a:buChar char="§"/>
            </a:pPr>
            <a:r>
              <a:rPr lang="en-US" dirty="0"/>
              <a:t>Find the number of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it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96554" y="348909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/>
          <p:nvPr/>
        </p:nvSpPr>
        <p:spPr>
          <a:xfrm>
            <a:off x="9478886" y="3356531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ea typeface="+mn-ea"/>
                <a:cs typeface="Consolas" pitchFamily="49" charset="0" panose="020B060902020403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1886" y="3088228"/>
            <a:ext cx="7663336" cy="1182727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361000" y="1321038"/>
            <a:ext cx="6675699" cy="533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5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</p:cSld>
  <p:clrMapOvr>
    <a:masterClrMapping/>
  </p:clrMapOvr>
  <p:transition spd="slow" advClick="0" advTm="5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itchFamily="2" charset="2" panose="05000000000000000000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…</a:t>
            </a:r>
          </a:p>
          <a:p>
            <a:r>
              <a:rPr lang="en-GB" dirty="0"/>
              <a:t>…</a:t>
            </a:r>
            <a:endParaRPr lang="en-US" dirty="0"/>
          </a:p>
          <a:p>
            <a:r>
              <a:rPr lang="en-GB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/>
          <p:cNvSpPr txBox="1"/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sequences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of Unicode characters</a:t>
            </a:r>
          </a:p>
          <a:p>
            <a:r>
              <a:rPr lang="en-US" sz="3200" dirty="0">
                <a:solidFill>
                  <a:schemeClr val="bg2"/>
                </a:solidFill>
              </a:rPr>
              <a:t>Strings can be </a:t>
            </a:r>
            <a:r>
              <a:rPr lang="en-US" sz="3200" b="1" dirty="0">
                <a:solidFill>
                  <a:schemeClr val="bg1"/>
                </a:solidFill>
              </a:rPr>
              <a:t>indexed</a:t>
            </a:r>
            <a:r>
              <a:rPr lang="en-US" sz="3200" dirty="0">
                <a:solidFill>
                  <a:schemeClr val="bg2"/>
                </a:solidFill>
              </a:rPr>
              <a:t> like arrays</a:t>
            </a:r>
          </a:p>
          <a:p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 panose="020B0609020204030204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 panose="020B0609020204030204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split()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p:transition spd="slow" advClick="0" advTm="5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1"/>
          </p:cNvPr>
          <p:cNvPicPr>
            <a:picLocks noChangeAspect="1"/>
          </p:cNvPicPr>
          <p:nvPr/>
        </p:nvPicPr>
        <p:blipFill>
          <a:blip r:embed="rId2"/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3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5"/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9"/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1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3"/>
          </p:cNvPr>
          <p:cNvPicPr>
            <a:picLocks noChangeAspect="1"/>
          </p:cNvPicPr>
          <p:nvPr/>
        </p:nvPicPr>
        <p:blipFill>
          <a:blip r:embed="rId14"/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5"/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7"/>
          </p:cNvPr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19"/>
          </p:cNvPr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1"/>
          </p:cNvPr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3"/>
          </p:cNvPr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5"/>
          </p:cNvPr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 advClick="0" advTm="5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29</a:t>
            </a:fld>
            <a:endParaRPr lang="en-US" noProof="0" dirty="0"/>
          </a:p>
        </p:txBody>
      </p:sp>
      <p:sp>
        <p:nvSpPr>
          <p:cNvPr id="4" name="Slide Body"/>
          <p:cNvSpPr>
            <a:spLocks noGrp="1" noEditPoints="1"/>
          </p:cNvSpPr>
          <p:nvPr>
            <p:ph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1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2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3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4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</p:cSld>
  <p:clrMapOvr>
    <a:masterClrMapping/>
  </p:clrMapOvr>
  <p:transition spd="slow"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  <p:transition spd="slow" advClick="0" advTm="5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30</a:t>
            </a:fld>
            <a:endParaRPr lang="en-US" noProof="0" dirty="0"/>
          </a:p>
        </p:txBody>
      </p:sp>
      <p:sp>
        <p:nvSpPr>
          <p:cNvPr id="2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</a:t>
            </a:r>
            <a:r>
              <a:rPr lang="en-US" dirty="0" err="1">
                <a:hlinkClick r:id="rId1"/>
              </a:rPr>
              <a:t>about.softuni.bg</a:t>
            </a:r>
            <a:r>
              <a:rPr lang="en-US" dirty="0">
                <a:hlinkClick r:id="rId1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lIns="91440" tIns="45720" rIns="91440" bIns="45720" rtlCol="0" anchor="ctr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lIns="91440" tIns="45720" rIns="91440" bIns="45720" rtlCol="0" anchor="ctr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lIns="91440" tIns="45720" rIns="91440" bIns="45720" rtlCol="0" anchor="ctr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lIns="91440" tIns="45720" rIns="91440" bIns="45720" rtlCol="0" anchor="ctr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Subtitle 2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</p:spTree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sequences of characters </a:t>
            </a:r>
          </a:p>
          <a:p>
            <a:pPr lvl="1"/>
            <a:r>
              <a:rPr lang="en-US" dirty="0">
                <a:sym typeface="Wingdings" pitchFamily="2" charset="2" panose="05000000000000000000"/>
              </a:rPr>
              <a:t>Like arrays, they have a </a:t>
            </a:r>
            <a:r>
              <a:rPr lang="en-US" b="1" dirty="0">
                <a:solidFill>
                  <a:schemeClr val="bg1"/>
                </a:solidFill>
                <a:sym typeface="Wingdings" pitchFamily="2" charset="2" panose="05000000000000000000"/>
              </a:rPr>
              <a:t>length</a:t>
            </a:r>
            <a:r>
              <a:rPr lang="en-US" dirty="0">
                <a:sym typeface="Wingdings" pitchFamily="2" charset="2" panose="05000000000000000000"/>
              </a:rPr>
              <a:t> property</a:t>
            </a:r>
            <a:endParaRPr lang="en-US" dirty="0"/>
          </a:p>
          <a:p>
            <a:r>
              <a:rPr lang="en-US" dirty="0"/>
              <a:t>Strings can be declared with </a:t>
            </a:r>
            <a:r>
              <a:rPr lang="en-US" b="1" dirty="0">
                <a:solidFill>
                  <a:schemeClr val="bg1"/>
                </a:solidFill>
              </a:rPr>
              <a:t>three types</a:t>
            </a:r>
            <a:r>
              <a:rPr lang="en-US" dirty="0"/>
              <a:t> of quotes</a:t>
            </a:r>
          </a:p>
          <a:p>
            <a:pPr>
              <a:spcBef>
                <a:spcPts val="6600"/>
              </a:spcBef>
            </a:pPr>
            <a:r>
              <a:rPr lang="en-US" dirty="0"/>
              <a:t>Concatenated using the "+" operator</a:t>
            </a:r>
          </a:p>
        </p:txBody>
      </p:sp>
      <p:sp>
        <p:nvSpPr>
          <p:cNvPr id="12" name="Slide Number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047862" y="32040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819400" y="4734000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5396081" y="32040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8744300" y="32040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of </a:t>
            </a:r>
            <a:br>
              <a:rPr lang="en-US" dirty="0"/>
            </a:br>
            <a:r>
              <a:rPr lang="en-US" dirty="0"/>
              <a:t>characters</a:t>
            </a:r>
          </a:p>
          <a:p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</a:p>
          <a:p>
            <a:pPr>
              <a:spcBef>
                <a:spcPts val="18600"/>
              </a:spcBef>
            </a:pPr>
            <a:r>
              <a:rPr lang="en-US" dirty="0"/>
              <a:t>Strings can also be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/>
          <p:nvPr/>
        </p:nvSpPr>
        <p:spPr>
          <a:xfrm>
            <a:off x="2631000" y="30690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 panose="020B0604020202020204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function solve(string) {</a:t>
            </a:r>
            <a:br>
              <a:rPr lang="bg-BG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</a:b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</a:t>
            </a:r>
            <a:r>
              <a:rPr lang="bg-BG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ch</a:t>
            </a:r>
            <a:r>
              <a:rPr lang="bg-BG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of string) {</a:t>
            </a:r>
            <a:br>
              <a:rPr lang="bg-BG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</a:br>
            <a:r>
              <a:rPr lang="bg-BG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</a:t>
            </a:r>
            <a:r>
              <a:rPr lang="en-US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</a:t>
            </a:r>
            <a:r>
              <a:rPr lang="bg-BG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itchFamily="49" charset="0" panose="020B0609020204030204"/>
                <a:cs typeface="Courier New" pitchFamily="49" charset="0" panose="02070309020205020404"/>
              </a:rPr>
              <a:t>ch</a:t>
            </a:r>
            <a:r>
              <a:rPr lang="bg-BG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);</a:t>
            </a:r>
            <a:br>
              <a:rPr lang="bg-BG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</a:br>
            <a:r>
              <a:rPr lang="bg-BG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  }</a:t>
            </a:r>
            <a:br>
              <a:rPr lang="bg-BG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</a:br>
            <a:r>
              <a:rPr lang="bg-BG" altLang="bg-BG" sz="2400" b="1" dirty="0">
                <a:latin typeface="Consolas" pitchFamily="49" charset="0" panose="020B0609020204030204"/>
                <a:cs typeface="Courier New" pitchFamily="49" charset="0" panose="02070309020205020404"/>
              </a:rPr>
              <a:t>}</a:t>
            </a:r>
            <a:endParaRPr lang="bg-BG" altLang="bg-BG" sz="4800" b="1" dirty="0">
              <a:latin typeface="Consolas" pitchFamily="49" charset="0" panose="020B0609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onsolas" pitchFamily="49" charset="0" panose="020B0609020204030204"/>
              </a:rPr>
              <a:t>'</a:t>
            </a:r>
            <a:r>
              <a:rPr lang="en-US" altLang="bg-BG" sz="2400" b="1" dirty="0" err="1">
                <a:latin typeface="Consolas" pitchFamily="49" charset="0" panose="020B0609020204030204"/>
              </a:rPr>
              <a:t>AWord</a:t>
            </a:r>
            <a:r>
              <a:rPr lang="en-US" sz="2400" b="1" dirty="0">
                <a:latin typeface="Consolas" pitchFamily="49" charset="0" panose="020B0609020204030204"/>
              </a:rPr>
              <a:t>'</a:t>
            </a:r>
            <a:endParaRPr lang="bg-BG" altLang="bg-BG" sz="2400" b="1" dirty="0">
              <a:latin typeface="Consolas" pitchFamily="49" charset="0" panose="020B0609020204030204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itchFamily="49" charset="0" panose="020B0609020204030204"/>
              </a:rPr>
              <a:t>A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W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o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r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d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</p:cSld>
  <p:clrMapOvr>
    <a:masterClrMapping/>
  </p:clrMapOvr>
  <p:transition spd="slow" advClick="0" advTm="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 panose="05000000000000000000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itchFamily="2" charset="2" panose="05000000000000000000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itchFamily="2" charset="2" panose="05000000000000000000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itchFamily="2" charset="2" panose="05000000000000000000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itchFamily="2" charset="2" panose="05000000000000000000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 panose="020B0609020204030204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itchFamily="2" charset="2" panose="05000000000000000000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/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ea typeface="+mn-ea"/>
                <a:cs typeface="Consolas" pitchFamily="49" charset="0" panose="020B060902020403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8" ma:contentTypeDescription="Create a new document." ma:contentTypeScope="" ma:versionID="6bb60d0f0e9e47938221aa118ad7688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d81d7665d4e84f7ea38159bca2b592d6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03387F-EE0E-4F76-B7FE-6BAFEBF34F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BABE46-1464-4C56-B991-738F09A796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764C5A2-E5FC-40E0-9F04-DBA650B0D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3859</TotalTime>
  <Words>1445</Words>
  <Application>Microsoft Office PowerPoint</Application>
  <PresentationFormat>Широк екран</PresentationFormat>
  <Paragraphs>241</Paragraphs>
  <Slides>30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2_SoftUni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</cp:lastModifiedBy>
  <cp:revision>47</cp:revision>
  <dcterms:created xsi:type="dcterms:W3CDTF">2018-05-23T13:08:44Z</dcterms:created>
  <dcterms:modified xsi:type="dcterms:W3CDTF">2022-11-27T13:22:27Z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