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emf" ContentType="image/x-emf"/>
  <Default Extension="png" ContentType="image/png"/>
  <Default Extension="rels" ContentType="application/vnd.openxmlformats-package.relationships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31.xml" ContentType="application/vnd.openxmlformats-officedocument.presentationml.slide+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28.xml" ContentType="application/vnd.openxmlformats-officedocument.presentationml.slide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42.xml" ContentType="application/vnd.openxmlformats-officedocument.presentationml.slide+xml"/>
  <Override PartName="/ppt/slides/slide11.xml" ContentType="application/vnd.openxmlformats-officedocument.presentationml.slide+xml"/>
  <Override PartName="/ppt/slides/slide4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40.xml" ContentType="application/vnd.openxmlformats-officedocument.presentationml.slide+xml"/>
  <Override PartName="/ppt/slides/slide1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0.xml" ContentType="application/vnd.openxmlformats-officedocument.presentationml.slide+xml"/>
  <Override PartName="/ppt/notesslides/notesslide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commentauthors.xml" ContentType="application/vnd.openxmlformats-officedocument.presentationml.commentAuthors+xml"/>
  <Override PartName="/ppt/notesslides/notesslide14.xml" ContentType="application/vnd.openxmlformats-officedocument.presentationml.notesSlide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3"/>
  </p:notesMasterIdLst>
  <p:handoutMasterIdLst>
    <p:handoutMasterId r:id="rId1"/>
  </p:handoutMasterIdLst>
  <p:sldIdLst>
    <p:sldId id="256" r:id="rId4"/>
    <p:sldId id="297" r:id="rId5"/>
    <p:sldId id="258" r:id="rId6"/>
    <p:sldId id="259" r:id="rId7"/>
    <p:sldId id="260" r:id="rId8"/>
    <p:sldId id="261" r:id="rId9"/>
    <p:sldId id="263" r:id="rId10"/>
    <p:sldId id="265" r:id="rId11"/>
    <p:sldId id="264" r:id="rId12"/>
    <p:sldId id="266" r:id="rId13"/>
    <p:sldId id="267" r:id="rId14"/>
    <p:sldId id="262" r:id="rId15"/>
    <p:sldId id="303" r:id="rId16"/>
    <p:sldId id="268" r:id="rId17"/>
    <p:sldId id="269" r:id="rId18"/>
    <p:sldId id="270" r:id="rId19"/>
    <p:sldId id="271" r:id="rId20"/>
    <p:sldId id="298" r:id="rId21"/>
    <p:sldId id="299" r:id="rId22"/>
    <p:sldId id="300" r:id="rId23"/>
    <p:sldId id="304" r:id="rId24"/>
    <p:sldId id="314" r:id="rId25"/>
    <p:sldId id="315" r:id="rId26"/>
    <p:sldId id="276" r:id="rId27"/>
    <p:sldId id="277" r:id="rId28"/>
    <p:sldId id="305" r:id="rId29"/>
    <p:sldId id="306" r:id="rId30"/>
    <p:sldId id="272" r:id="rId31"/>
    <p:sldId id="273" r:id="rId32"/>
    <p:sldId id="283" r:id="rId33"/>
    <p:sldId id="284" r:id="rId34"/>
    <p:sldId id="285" r:id="rId35"/>
    <p:sldId id="286" r:id="rId36"/>
    <p:sldId id="309" r:id="rId37"/>
    <p:sldId id="274" r:id="rId38"/>
    <p:sldId id="275" r:id="rId39"/>
    <p:sldId id="288" r:id="rId40"/>
    <p:sldId id="294" r:id="rId41"/>
    <p:sldId id="613" r:id="rId42"/>
    <p:sldId id="608" r:id="rId43"/>
    <p:sldId id="296" r:id="rId44"/>
    <p:sldId id="29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FFFF"/>
    <a:srgbClr val="FF0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5" autoAdjust="0"/>
    <p:restoredTop sz="95214" autoAdjust="0"/>
  </p:normalViewPr>
  <p:slideViewPr>
    <p:cSldViewPr showGuides="1">
      <p:cViewPr varScale="1">
        <p:scale>
          <a:sx n="61" d="100"/>
          <a:sy n="61" d="100"/>
        </p:scale>
        <p:origin x="288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" Type="http://schemas.openxmlformats.org/officeDocument/2006/relationships/slideMaster" Target="slideMasters/slideMaster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" Type="http://schemas.openxmlformats.org/officeDocument/2006/relationships/notesMaster" Target="notesMasters/notesMaster1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" Type="http://schemas.openxmlformats.org/officeDocument/2006/relationships/slide" Target="slides/slide1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tableStyles" Target="tableStyles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2.xml"/><Relationship Id="rId5" Type="http://schemas.openxmlformats.org/officeDocument/2006/relationships/slide" Target="slides/slide2.xml"/><Relationship Id="rId50" Type="http://schemas.openxmlformats.org/officeDocument/2006/relationships/commentAuthors" Target="commentAuthors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theme" Target="../theme/theme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10.10.2022 г.</a:t>
            </a:fld>
            <a:endParaRPr lang="bg-BG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1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1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softuni.org/" TargetMode="Externa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Контейнер за бележки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Контейнер за бележки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EditPoints="1" noChangeArrowheads="1" noTextEdit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445443" name="Rectangle 3"/>
          <p:cNvSpPr>
            <a:spLocks noGrp="1" noEditPoints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fld id="{3EBA5BD7-F043-4D1B-AA17-CD412FC534DE}" type="slidenum">
              <a:rPr kumimoji="0" lang="en-US" sz="1200" b="0" i="0" u="none" strike="noStrike" kern="1200" cap="none" spc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latin typeface="Calibri" pitchFamily="34" charset="0" panose="020F0502020204030204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latin typeface="Calibri" pitchFamily="34" charset="0" panose="020F0502020204030204"/>
              <a:ea typeface="+mn-ea"/>
              <a:cs typeface="+mn-cs"/>
            </a:endParaRPr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Контейнер за бележки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EditPoints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EditPoints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182BDED-90FC-4B07-A4AE-5C0AABA2B497}" type="slidenum">
              <a:rPr lang="en-US"/>
              <a:t>‹#›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EditPoints="1" noChangeArrowheads="1" noTextEdit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609283" name="Rectangle 3"/>
          <p:cNvSpPr>
            <a:spLocks noGrp="1" noEditPoints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Контейнер за бележки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EditPoints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EditPoints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EditPoints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8CA3FD5-FD3F-4C79-A80B-E275BA2DB07B}" type="slidenum">
              <a:rPr lang="en-US"/>
              <a:t>‹#›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EditPoints="1" noChangeArrowheads="1" noTextEdit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530435" name="Rectangle 3"/>
          <p:cNvSpPr>
            <a:spLocks noGrp="1" noEditPoints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4.png"/><Relationship Id="rId5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10" Type="http://schemas.openxmlformats.org/officeDocument/2006/relationships/image" Target="../media/image4.png"/><Relationship Id="rId1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hyperlink" Target="https://forum.softuni.bg/" TargetMode="External"/><Relationship Id="rId10" Type="http://schemas.openxmlformats.org/officeDocument/2006/relationships/image" Target="../media/image5.png"/><Relationship Id="rId1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image" Target="../media/image17.png"/><Relationship Id="rId5" Type="http://schemas.openxmlformats.org/officeDocument/2006/relationships/hyperlink" Target="https://softuni.org/" TargetMode="External"/><Relationship Id="rId6" Type="http://schemas.openxmlformats.org/officeDocument/2006/relationships/image" Target="../media/image18.png"/><Relationship Id="rId7" Type="http://schemas.openxmlformats.org/officeDocument/2006/relationships/hyperlink" Target="https://softuni.bg/" TargetMode="External"/><Relationship Id="rId8" Type="http://schemas.openxmlformats.org/officeDocument/2006/relationships/image" Target="../media/image19.png"/><Relationship Id="rId9" Type="http://schemas.openxmlformats.org/officeDocument/2006/relationships/hyperlink" Target="https://softuni.foundation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5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4" name="Picture Logo SoftUni" descr="SoftUni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/>
          <p:cNvSpPr>
            <a:spLocks noGrp="1" noEditPoints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/>
          <p:cNvSpPr>
            <a:spLocks noGrp="1" noEditPoints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/>
          <p:cNvSpPr>
            <a:spLocks noGrp="1" noEditPoints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/>
          <p:cNvSpPr>
            <a:spLocks noGrp="1" noEditPoints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/>
          <p:cNvSpPr>
            <a:spLocks noGrp="1" noEditPoints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Presentation Subtitle</a:t>
            </a:r>
          </a:p>
        </p:txBody>
      </p:sp>
      <p:sp>
        <p:nvSpPr>
          <p:cNvPr id="2" name="Presentation Title"/>
          <p:cNvSpPr>
            <a:spLocks noGrp="1" noEditPoints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/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53" name="Rectangle Bottom Copyright"/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  <a:hlinkClick r:id="rId1"/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itchFamily="34" charset="0" panose="020F0502020204030204"/>
              <a:ea typeface="Calibri" pitchFamily="34" charset="0" panose="020F0502020204030204"/>
              <a:cs typeface="Arial" pitchFamily="34" charset="0" panose="020B0604020202020204"/>
            </a:endParaRPr>
          </a:p>
        </p:txBody>
      </p:sp>
      <p:pic>
        <p:nvPicPr>
          <p:cNvPr id="26" name="Picture SoftUni Mascot" descr="SoftUni mascot with open han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/>
            <p:cNvCxnSpPr/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/>
            <p:cNvCxnSpPr/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/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/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/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/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/>
            <p:cNvCxnSpPr/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/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/>
          <p:cNvSpPr>
            <a:spLocks noGrp="1" noEditPoints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kumimoji="0" lang="en-US" sz="8797" b="1" i="0" u="none" strike="noStrike" kern="1200" cap="none" spc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latin typeface="Calibri" pitchFamily="34" charset="0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latin typeface="Calibri" pitchFamily="34" charset="0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/>
          <p:cNvPicPr>
            <a:picLocks noChangeAspect="1"/>
          </p:cNvPicPr>
          <p:nvPr userDrawn="1"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1" tooltip="Software University Discussion Forum"/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3" tooltip="Software University @ Facebook"/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</p:spPr>
      </p:pic>
      <p:pic>
        <p:nvPicPr>
          <p:cNvPr id="20" name="Picture Logo SoftUni Right" descr="Software University logo">
            <a:hlinkClick r:id="rId5"/>
          </p:cNvPr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7"/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/>
          <p:cNvSpPr>
            <a:spLocks noGrp="1" noEditPoints="1"/>
          </p:cNvSpPr>
          <p:nvPr>
            <p:ph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 panose="05000000000000000000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</a:lvl3pPr>
          </a:lstStyle>
          <a:p>
            <a:pPr lvl="0"/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7"/>
              </a:rPr>
              <a:t>softuni.bg</a:t>
            </a:r>
            <a:endParaRPr lang="en-US" noProof="1"/>
          </a:p>
          <a:p>
            <a:pPr lvl="0"/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9"/>
              </a:rPr>
              <a:t>softuni.foundation</a:t>
            </a:r>
            <a:endParaRPr lang="en-US" noProof="1"/>
          </a:p>
          <a:p>
            <a:pPr lvl="0"/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3"/>
              </a:rPr>
              <a:t>facebook.com/SoftwareUniversity</a:t>
            </a:r>
            <a:endParaRPr lang="en-US" noProof="1"/>
          </a:p>
          <a:p>
            <a:pPr lvl="0"/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1"/>
              </a:rPr>
              <a:t>forum.softuni.bg</a:t>
            </a:r>
            <a:endParaRPr lang="en-US" noProof="1"/>
          </a:p>
        </p:txBody>
      </p:sp>
      <p:sp>
        <p:nvSpPr>
          <p:cNvPr id="10" name="Rectangle Top"/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 panose="020B0604020202020204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 panose="020B0604020202020204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ko-KR" altLang="en-US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</p:spTree>
  </p:cSld>
  <p:clrMapOvr>
    <a:masterClrMapping/>
  </p:clrMapOvr>
  <p:transition spd="slow" advClick="0" advTm="5000"/>
  <p:hf dt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1" name="Slide Subtitle"/>
          <p:cNvSpPr>
            <a:spLocks noGrp="1" noEditPoints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 panose="020B0604020202020204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 noEditPoints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 panose="020B0604020202020204"/>
              </a:defRPr>
            </a:lvl1pPr>
          </a:lstStyle>
          <a:p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/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7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/>
          <p:cNvCxnSpPr/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5000"/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5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 advClick="0" advTm="5000"/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Code Box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0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21856" tIns="60928" rIns="121856" bIns="60928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1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 Down" descr="Software University 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4" name="Logo Software University" descr="Software University logo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/>
          <p:cNvPicPr>
            <a:picLocks noChangeAspect="1"/>
          </p:cNvPicPr>
          <p:nvPr userDrawn="1"/>
        </p:nvPicPr>
        <p:blipFill>
          <a:blip r:embed="rId1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/>
          <p:cNvSpPr>
            <a:spLocks noGrp="1" noEditPoints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/>
          <p:cNvSpPr>
            <a:spLocks noGrp="1" noEditPoints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slow" advClick="0" advTm="5000"/>
  <p:hf dt="0" hdr="0" ftr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ostbank.bg/" TargetMode="External"/><Relationship Id="rId10" Type="http://schemas.openxmlformats.org/officeDocument/2006/relationships/image" Target="../media/image33.png"/><Relationship Id="rId11" Type="http://schemas.openxmlformats.org/officeDocument/2006/relationships/hyperlink" Target="https://indeavr.com/" TargetMode="External"/><Relationship Id="rId12" Type="http://schemas.openxmlformats.org/officeDocument/2006/relationships/image" Target="../media/image34.png"/><Relationship Id="rId13" Type="http://schemas.openxmlformats.org/officeDocument/2006/relationships/hyperlink" Target="https://www.pharvision.ai/" TargetMode="External"/><Relationship Id="rId14" Type="http://schemas.openxmlformats.org/officeDocument/2006/relationships/image" Target="../media/image35.jpeg"/><Relationship Id="rId15" Type="http://schemas.openxmlformats.org/officeDocument/2006/relationships/hyperlink" Target="https://www.superhosting.bg/" TargetMode="External"/><Relationship Id="rId16" Type="http://schemas.openxmlformats.org/officeDocument/2006/relationships/image" Target="../media/image36.png"/><Relationship Id="rId17" Type="http://schemas.openxmlformats.org/officeDocument/2006/relationships/hyperlink" Target="https://www.softwaregroup.com/" TargetMode="External"/><Relationship Id="rId18" Type="http://schemas.openxmlformats.org/officeDocument/2006/relationships/image" Target="../media/image37.png"/><Relationship Id="rId19" Type="http://schemas.openxmlformats.org/officeDocument/2006/relationships/hyperlink" Target="https://taulia.com/" TargetMode="External"/><Relationship Id="rId2" Type="http://schemas.openxmlformats.org/officeDocument/2006/relationships/image" Target="../media/image29.png"/><Relationship Id="rId20" Type="http://schemas.openxmlformats.org/officeDocument/2006/relationships/image" Target="../media/image38.png"/><Relationship Id="rId21" Type="http://schemas.openxmlformats.org/officeDocument/2006/relationships/hyperlink" Target="https://createx.bg/" TargetMode="External"/><Relationship Id="rId22" Type="http://schemas.openxmlformats.org/officeDocument/2006/relationships/image" Target="../media/image39.png"/><Relationship Id="rId23" Type="http://schemas.openxmlformats.org/officeDocument/2006/relationships/hyperlink" Target="https://smartit.bg/" TargetMode="External"/><Relationship Id="rId24" Type="http://schemas.openxmlformats.org/officeDocument/2006/relationships/image" Target="../media/image40.png"/><Relationship Id="rId25" Type="http://schemas.openxmlformats.org/officeDocument/2006/relationships/hyperlink" Target="https://bosch.io/" TargetMode="External"/><Relationship Id="rId26" Type="http://schemas.openxmlformats.org/officeDocument/2006/relationships/image" Target="../media/image41.png"/><Relationship Id="rId27" Type="http://schemas.openxmlformats.org/officeDocument/2006/relationships/slideLayout" Target="../slideLayouts/slideLayout3.xml"/><Relationship Id="rId3" Type="http://schemas.openxmlformats.org/officeDocument/2006/relationships/hyperlink" Target="https://www.coca-colahellenic.com/" TargetMode="External"/><Relationship Id="rId4" Type="http://schemas.openxmlformats.org/officeDocument/2006/relationships/image" Target="../media/image30.png"/><Relationship Id="rId5" Type="http://schemas.openxmlformats.org/officeDocument/2006/relationships/hyperlink" Target="https://bg.it.schwarz/schwarz-it-bulgaria" TargetMode="External"/><Relationship Id="rId6" Type="http://schemas.openxmlformats.org/officeDocument/2006/relationships/image" Target="../media/image31.png"/><Relationship Id="rId7" Type="http://schemas.openxmlformats.org/officeDocument/2006/relationships/hyperlink" Target="https://pokerstarscareers.com/" TargetMode="External"/><Relationship Id="rId8" Type="http://schemas.openxmlformats.org/officeDocument/2006/relationships/image" Target="../media/image32.jpeg"/><Relationship Id="rId9" Type="http://schemas.openxmlformats.org/officeDocument/2006/relationships/hyperlink" Target="https://de.draftkings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c/CodeItUpwithIvo" TargetMode="External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hyperlink" Target="https://softuni.foundation/" TargetMode="External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forum.softuni.bg/" TargetMode="External"/><Relationship Id="rId5" Type="http://schemas.openxmlformats.org/officeDocument/2006/relationships/slideLayout" Target="../slideLayouts/slideLayout11.xml"/><Relationship Id="rId6" Type="http://schemas.openxmlformats.org/officeDocument/2006/relationships/notesSlide" Target="../notesSlides/notesSlide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hyperlink" Target="https://about.softuni.bg/" TargetMode="External"/><Relationship Id="rId2" Type="http://schemas.openxmlformats.org/officeDocument/2006/relationships/hyperlink" Target="https://softuni.bg/" TargetMode="External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 noEditPoints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1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 noEditPoints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 noEditPoints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 noEditPoints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Functions </a:t>
            </a:r>
          </a:p>
        </p:txBody>
      </p:sp>
      <p:sp>
        <p:nvSpPr>
          <p:cNvPr id="3" name="Rectangle 2"/>
          <p:cNvSpPr/>
          <p:nvPr/>
        </p:nvSpPr>
        <p:spPr>
          <a:xfrm rot="20881820">
            <a:off x="-1150577" y="2736485"/>
            <a:ext cx="548839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/>
                <a:latin typeface="Gabriola" pitchFamily="82" charset="0" panose="04040605051002020D02"/>
              </a:rPr>
              <a:t>f(x)</a:t>
            </a:r>
          </a:p>
        </p:txBody>
      </p:sp>
    </p:spTree>
  </p:cSld>
  <p:clrMapOvr>
    <a:masterClrMapping/>
  </p:clrMapOvr>
  <p:transition spd="slow" advClick="0" advTm="5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6385" y="2029144"/>
            <a:ext cx="5934831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</a:rPr>
              <a:t> hLine() </a:t>
            </a:r>
            <a:r>
              <a:rPr lang="en-US" sz="2800" b="1" noProof="1">
                <a:latin typeface="Consolas" pitchFamily="49" charset="0" panose="020B0609020204030204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</a:rPr>
              <a:t>  console.log("----------");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6385" y="5287656"/>
            <a:ext cx="5934830" cy="52051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</a:rPr>
              <a:t>hLine()</a:t>
            </a:r>
            <a:r>
              <a:rPr lang="en-US" sz="2800" b="1" noProof="1">
                <a:latin typeface="Consolas" pitchFamily="49" charset="0" panose="020B0609020204030204"/>
              </a:rPr>
              <a:t>;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131000" y="2314672"/>
            <a:ext cx="2355602" cy="1114328"/>
          </a:xfrm>
          <a:prstGeom prst="wedgeRoundRectCallout">
            <a:avLst>
              <a:gd name="adj1" fmla="val -79079"/>
              <a:gd name="adj2" fmla="val -32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7280399" y="4990751"/>
            <a:ext cx="2355602" cy="1114328"/>
          </a:xfrm>
          <a:prstGeom prst="wedgeRoundRectCallout">
            <a:avLst>
              <a:gd name="adj1" fmla="val -96895"/>
              <a:gd name="adj2" fmla="val 52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Invocation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Invocation from another function:</a:t>
            </a:r>
          </a:p>
          <a:p>
            <a:pPr>
              <a:spcBef>
                <a:spcPts val="16800"/>
              </a:spcBef>
            </a:pPr>
            <a:r>
              <a:rPr lang="en-US" dirty="0"/>
              <a:t>Self-invocation (</a:t>
            </a:r>
            <a:r>
              <a:rPr lang="en-US" b="1" dirty="0">
                <a:solidFill>
                  <a:schemeClr val="accent1"/>
                </a:solidFill>
              </a:rPr>
              <a:t>recursion</a:t>
            </a:r>
            <a:r>
              <a:rPr lang="en-US" dirty="0"/>
              <a:t>):</a:t>
            </a: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46000" y="1980116"/>
            <a:ext cx="6795000" cy="180888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 panose="020B0609020204030204"/>
              </a:rPr>
              <a:t>function printDocument()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 panose="020B0609020204030204"/>
              </a:rPr>
              <a:t>  printLabel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 panose="020B0609020204030204"/>
              </a:rPr>
              <a:t>()</a:t>
            </a:r>
            <a:r>
              <a:rPr lang="en-US" sz="2600" b="1" noProof="1">
                <a:latin typeface="Consolas" pitchFamily="49" charset="0" panose="020B0609020204030204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 panose="020B0609020204030204"/>
              </a:rPr>
              <a:t>  printContent()</a:t>
            </a:r>
            <a:r>
              <a:rPr lang="en-US" sz="2600" b="1" noProof="1">
                <a:latin typeface="Consolas" pitchFamily="49" charset="0" panose="020B0609020204030204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 panose="020B0609020204030204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4698116"/>
            <a:ext cx="6795000" cy="180888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 panose="020B0609020204030204"/>
              </a:rPr>
              <a:t>function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 panose="020B0609020204030204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 panose="020B0609020204030204"/>
              </a:rPr>
              <a:t>countDown</a:t>
            </a:r>
            <a:r>
              <a:rPr lang="en-US" sz="2600" b="1" noProof="1">
                <a:latin typeface="Consolas" pitchFamily="49" charset="0" panose="020B0609020204030204"/>
              </a:rPr>
              <a:t>(x)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 panose="020B0609020204030204"/>
              </a:rPr>
              <a:t> </a:t>
            </a:r>
            <a:r>
              <a:rPr lang="en-US" sz="2600" b="1" noProof="1">
                <a:latin typeface="Consolas" pitchFamily="49" charset="0" panose="020B0609020204030204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 panose="020B0609020204030204"/>
              </a:rPr>
              <a:t>  console.log(x);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 panose="020B0609020204030204"/>
              </a:rPr>
              <a:t>  if (x &gt; 0)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 panose="020B0609020204030204"/>
              </a:rPr>
              <a:t>countDown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 panose="020B0609020204030204"/>
              </a:rPr>
              <a:t>(x - 1);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 panose="020B0609020204030204"/>
              </a:rPr>
              <a:t>}</a:t>
            </a:r>
          </a:p>
        </p:txBody>
      </p:sp>
      <p:sp>
        <p:nvSpPr>
          <p:cNvPr id="2" name="Speech Bubble: Rectangle with Corners Rounded 1"/>
          <p:cNvSpPr/>
          <p:nvPr/>
        </p:nvSpPr>
        <p:spPr bwMode="auto">
          <a:xfrm>
            <a:off x="8153400" y="2046358"/>
            <a:ext cx="3505200" cy="838200"/>
          </a:xfrm>
          <a:prstGeom prst="wedgeRoundRectCallout">
            <a:avLst>
              <a:gd name="adj1" fmla="val -132338"/>
              <a:gd name="adj2" fmla="val 447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/>
          <p:cNvSpPr/>
          <p:nvPr/>
        </p:nvSpPr>
        <p:spPr bwMode="auto">
          <a:xfrm>
            <a:off x="8435233" y="4869000"/>
            <a:ext cx="3124200" cy="865105"/>
          </a:xfrm>
          <a:prstGeom prst="wedgeRoundRectCallout">
            <a:avLst>
              <a:gd name="adj1" fmla="val -92714"/>
              <a:gd name="adj2" fmla="val 46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3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Does </a:t>
            </a:r>
            <a:r>
              <a:rPr lang="en-GB" b="1" dirty="0">
                <a:solidFill>
                  <a:schemeClr val="accent1"/>
                </a:solidFill>
              </a:rPr>
              <a:t>not</a:t>
            </a:r>
            <a:r>
              <a:rPr lang="en-GB" dirty="0"/>
              <a:t> receive arguments when invoked</a:t>
            </a:r>
          </a:p>
          <a:p>
            <a:pPr>
              <a:buClr>
                <a:schemeClr val="tx1"/>
              </a:buClr>
            </a:pPr>
            <a:r>
              <a:rPr lang="en-GB" dirty="0"/>
              <a:t>The result is </a:t>
            </a:r>
            <a:r>
              <a:rPr lang="en-GB" b="1" dirty="0">
                <a:solidFill>
                  <a:schemeClr val="accent1"/>
                </a:solidFill>
              </a:rPr>
              <a:t>always the same </a:t>
            </a:r>
            <a:r>
              <a:rPr lang="en-GB" dirty="0"/>
              <a:t>(unless it reads data from outside)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Without Parameters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41000" y="3204000"/>
            <a:ext cx="9982200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 panose="020B0609020204030204"/>
              </a:rPr>
              <a:t>function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 panose="020B0609020204030204"/>
              </a:rPr>
              <a:t> </a:t>
            </a:r>
            <a:r>
              <a:rPr lang="en-US" sz="2600" b="1" noProof="1">
                <a:latin typeface="Consolas" pitchFamily="49" charset="0" panose="020B0609020204030204"/>
              </a:rPr>
              <a:t>printHeader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 panose="020B0609020204030204"/>
              </a:rPr>
              <a:t>()</a:t>
            </a:r>
            <a:r>
              <a:rPr lang="en-US" sz="2600" b="1" noProof="1">
                <a:latin typeface="Consolas" pitchFamily="49" charset="0" panose="020B0609020204030204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 panose="020B0609020204030204"/>
              </a:rPr>
              <a:t>  console.log('~~~-   {@}   -~~~');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 panose="020B0609020204030204"/>
              </a:rPr>
              <a:t>  console.log('~- Certificate -~');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 panose="020B0609020204030204"/>
              </a:rPr>
              <a:t>  console.log('~~~-  ~---~  -~~~');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 panose="020B0609020204030204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 panose="020B0609020204030204"/>
              </a:rPr>
              <a:t>printHeader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 panose="020B0609020204030204"/>
              </a:rPr>
              <a:t>()</a:t>
            </a:r>
            <a:r>
              <a:rPr lang="en-US" sz="2600" b="1" noProof="1">
                <a:latin typeface="Consolas" pitchFamily="49" charset="0" panose="020B0609020204030204"/>
              </a:rPr>
              <a:t>;  </a:t>
            </a:r>
            <a:r>
              <a:rPr lang="bg-BG" sz="2600" b="1" noProof="1">
                <a:latin typeface="Consolas" pitchFamily="49" charset="0" panose="020B0609020204030204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 panose="020B0609020204030204"/>
              </a:rPr>
              <a:t>// Output is always the same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Can receive </a:t>
            </a:r>
            <a:r>
              <a:rPr lang="en-GB" b="1" dirty="0">
                <a:solidFill>
                  <a:schemeClr val="accent1"/>
                </a:solidFill>
              </a:rPr>
              <a:t>any number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1"/>
                </a:solidFill>
              </a:rPr>
              <a:t>type</a:t>
            </a:r>
            <a:r>
              <a:rPr lang="en-GB" dirty="0"/>
              <a:t> of arguments when invoked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With Parameters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4900" y="4374000"/>
            <a:ext cx="9982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</a:rPr>
              <a:t> </a:t>
            </a:r>
            <a:r>
              <a:rPr lang="en-US" sz="2800" b="1" noProof="1">
                <a:latin typeface="Consolas" pitchFamily="49" charset="0" panose="020B0609020204030204"/>
              </a:rPr>
              <a:t>printName(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</a:rPr>
              <a:t>nameArr</a:t>
            </a:r>
            <a:r>
              <a:rPr lang="en-US" sz="2800" b="1" noProof="1">
                <a:latin typeface="Consolas" pitchFamily="49" charset="0" panose="020B0609020204030204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</a:rPr>
              <a:t> 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</a:rPr>
              <a:t>nameArr</a:t>
            </a:r>
            <a:r>
              <a:rPr lang="en-US" sz="2800" b="1" noProof="1">
                <a:latin typeface="Consolas" pitchFamily="49" charset="0" panose="020B0609020204030204"/>
              </a:rPr>
              <a:t>[0] + ' '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</a:rPr>
              <a:t>nameArr</a:t>
            </a:r>
            <a:r>
              <a:rPr lang="en-US" sz="2800" b="1" noProof="1">
                <a:latin typeface="Consolas" pitchFamily="49" charset="0" panose="020B0609020204030204"/>
              </a:rPr>
              <a:t>[1]);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</a:rPr>
              <a:t>printName(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</a:rPr>
              <a:t>['John', 'Smith']</a:t>
            </a:r>
            <a:r>
              <a:rPr lang="en-US" sz="2800" b="1" noProof="1">
                <a:latin typeface="Consolas" pitchFamily="49" charset="0" panose="020B0609020204030204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 panose="020B0609020204030204"/>
              </a:rPr>
              <a:t>// John Smith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04900" y="1998432"/>
            <a:ext cx="9982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</a:rPr>
              <a:t> </a:t>
            </a:r>
            <a:r>
              <a:rPr lang="en-US" sz="2800" b="1" noProof="1">
                <a:latin typeface="Consolas" pitchFamily="49" charset="0" panose="020B0609020204030204"/>
              </a:rPr>
              <a:t>multiply(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</a:rPr>
              <a:t>a, b</a:t>
            </a:r>
            <a:r>
              <a:rPr lang="en-US" sz="2800" b="1" noProof="1">
                <a:latin typeface="Consolas" pitchFamily="49" charset="0" panose="020B0609020204030204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</a:rPr>
              <a:t> 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</a:rPr>
              <a:t>a</a:t>
            </a:r>
            <a:r>
              <a:rPr lang="en-US" sz="2800" b="1" noProof="1">
                <a:latin typeface="Consolas" pitchFamily="49" charset="0" panose="020B0609020204030204"/>
              </a:rPr>
              <a:t>*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</a:rPr>
              <a:t>b</a:t>
            </a:r>
            <a:r>
              <a:rPr lang="en-US" sz="2800" b="1" noProof="1">
                <a:latin typeface="Consolas" pitchFamily="49" charset="0" panose="020B0609020204030204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</a:rPr>
              <a:t>multiply(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</a:rPr>
              <a:t>5, 7</a:t>
            </a:r>
            <a:r>
              <a:rPr lang="en-US" sz="2800" b="1" noProof="1">
                <a:latin typeface="Consolas" pitchFamily="49" charset="0" panose="020B0609020204030204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 panose="020B0609020204030204"/>
              </a:rPr>
              <a:t>// 35</a:t>
            </a:r>
          </a:p>
        </p:txBody>
      </p:sp>
      <p:sp>
        <p:nvSpPr>
          <p:cNvPr id="7" name="Speech Bubble: Rectangle with Corners Rounded 6"/>
          <p:cNvSpPr/>
          <p:nvPr/>
        </p:nvSpPr>
        <p:spPr bwMode="auto">
          <a:xfrm>
            <a:off x="5646000" y="2664000"/>
            <a:ext cx="3505200" cy="838200"/>
          </a:xfrm>
          <a:prstGeom prst="wedgeRoundRectCallout">
            <a:avLst>
              <a:gd name="adj1" fmla="val -97555"/>
              <a:gd name="adj2" fmla="val 540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two numbers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/>
          <p:cNvSpPr/>
          <p:nvPr/>
        </p:nvSpPr>
        <p:spPr bwMode="auto">
          <a:xfrm>
            <a:off x="6996000" y="3580963"/>
            <a:ext cx="3505200" cy="838200"/>
          </a:xfrm>
          <a:prstGeom prst="wedgeRoundRectCallout">
            <a:avLst>
              <a:gd name="adj1" fmla="val -66996"/>
              <a:gd name="adj2" fmla="val 2203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array of strings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function that </a:t>
            </a:r>
            <a:r>
              <a:rPr lang="en-GB" b="1" dirty="0">
                <a:solidFill>
                  <a:schemeClr val="accent1"/>
                </a:solidFill>
              </a:rPr>
              <a:t>receives a grade </a:t>
            </a:r>
            <a:r>
              <a:rPr lang="en-GB" dirty="0"/>
              <a:t>between 2.00 and 6.00 and prints a formatted line with </a:t>
            </a:r>
            <a:r>
              <a:rPr lang="en-GB" b="1" dirty="0">
                <a:solidFill>
                  <a:schemeClr val="accent1"/>
                </a:solidFill>
              </a:rPr>
              <a:t>grade and description</a:t>
            </a:r>
          </a:p>
          <a:p>
            <a:pPr lvl="1"/>
            <a:r>
              <a:rPr lang="en-GB" dirty="0"/>
              <a:t>Grade &lt; 3.00 </a:t>
            </a:r>
            <a:r>
              <a:rPr lang="en-GB" dirty="0">
                <a:sym typeface="Wingdings" pitchFamily="2" charset="2" panose="05000000000000000000"/>
              </a:rPr>
              <a:t></a:t>
            </a:r>
            <a:r>
              <a:rPr lang="en-GB" dirty="0"/>
              <a:t> </a:t>
            </a:r>
            <a:r>
              <a:rPr lang="en-GB" b="1" dirty="0"/>
              <a:t>Fail</a:t>
            </a:r>
          </a:p>
          <a:p>
            <a:pPr lvl="1"/>
            <a:r>
              <a:rPr lang="en-GB" dirty="0"/>
              <a:t>Grade &gt;= 3.00 and &lt; 3.50 </a:t>
            </a:r>
            <a:r>
              <a:rPr lang="en-GB" dirty="0">
                <a:sym typeface="Wingdings" pitchFamily="2" charset="2" panose="05000000000000000000"/>
              </a:rPr>
              <a:t></a:t>
            </a:r>
            <a:r>
              <a:rPr lang="en-GB" dirty="0"/>
              <a:t> </a:t>
            </a:r>
            <a:r>
              <a:rPr lang="en-GB" b="1" dirty="0"/>
              <a:t>Poor</a:t>
            </a:r>
          </a:p>
          <a:p>
            <a:pPr lvl="1"/>
            <a:r>
              <a:rPr lang="en-GB" dirty="0"/>
              <a:t>Grade &gt;= 3.50 and &lt; 4.50 </a:t>
            </a:r>
            <a:r>
              <a:rPr lang="en-GB" dirty="0">
                <a:sym typeface="Wingdings" pitchFamily="2" charset="2" panose="05000000000000000000"/>
              </a:rPr>
              <a:t></a:t>
            </a:r>
            <a:r>
              <a:rPr lang="en-GB" dirty="0"/>
              <a:t> </a:t>
            </a:r>
            <a:r>
              <a:rPr lang="en-GB" b="1" dirty="0"/>
              <a:t>Good</a:t>
            </a:r>
          </a:p>
          <a:p>
            <a:pPr lvl="1"/>
            <a:r>
              <a:rPr lang="en-GB" dirty="0"/>
              <a:t>Grade &gt;= 4.50 and &lt; 5.50 </a:t>
            </a:r>
            <a:r>
              <a:rPr lang="en-GB" dirty="0">
                <a:sym typeface="Wingdings" pitchFamily="2" charset="2" panose="05000000000000000000"/>
              </a:rPr>
              <a:t></a:t>
            </a:r>
            <a:r>
              <a:rPr lang="en-GB" dirty="0"/>
              <a:t> </a:t>
            </a:r>
            <a:r>
              <a:rPr lang="en-GB" b="1" dirty="0"/>
              <a:t>Very good</a:t>
            </a:r>
          </a:p>
          <a:p>
            <a:pPr lvl="1"/>
            <a:r>
              <a:rPr lang="en-GB" dirty="0"/>
              <a:t>Grade &gt;= 5.50 </a:t>
            </a:r>
            <a:r>
              <a:rPr lang="en-GB" dirty="0">
                <a:sym typeface="Wingdings" pitchFamily="2" charset="2" panose="05000000000000000000"/>
              </a:rPr>
              <a:t></a:t>
            </a:r>
            <a:r>
              <a:rPr lang="en-GB" dirty="0"/>
              <a:t> </a:t>
            </a:r>
            <a:r>
              <a:rPr lang="en-GB" b="1" dirty="0"/>
              <a:t>Excellent</a:t>
            </a:r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Format Grade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311000" y="2584936"/>
          <a:ext cx="4185000" cy="1752600"/>
        </p:xfrm>
        <a:graphic>
          <a:graphicData uri="http://schemas.openxmlformats.org/drawingml/2006/table">
            <a:tbl>
              <a:tblPr firstRow="1" firstCol="1" bandRow="1"/>
              <a:tblGrid>
                <a:gridCol w="1157499"/>
                <a:gridCol w="3027501"/>
              </a:tblGrid>
              <a:tr h="225000">
                <a:tc>
                  <a:txBody>
                    <a:bodyPr lIns="68580" tIns="0" rIns="68580" bIns="0"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8580" tIns="0" rIns="68580" bIns="0"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16169">
                <a:tc>
                  <a:txBody>
                    <a:bodyPr lIns="68580" tIns="0" rIns="68580" bIns="0"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 panose="020B0609020204030204"/>
                          <a:ea typeface="+mn-ea"/>
                          <a:cs typeface="+mn-cs"/>
                        </a:rPr>
                        <a:t>3.33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68580" tIns="0" rIns="68580" bIns="0"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 panose="020B0609020204030204"/>
                          <a:ea typeface="+mn-ea"/>
                          <a:cs typeface="+mn-cs"/>
                        </a:rPr>
                        <a:t>Poor (3.33)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05">
                <a:tc>
                  <a:txBody>
                    <a:bodyPr lIns="68580" tIns="0" rIns="68580" bIns="0"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 panose="020B0609020204030204"/>
                          <a:ea typeface="+mn-ea"/>
                          <a:cs typeface="+mn-cs"/>
                        </a:rPr>
                        <a:t>4.50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68580" tIns="0" rIns="68580" bIns="0"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 panose="020B0609020204030204"/>
                          <a:ea typeface="+mn-ea"/>
                          <a:cs typeface="+mn-cs"/>
                        </a:rPr>
                        <a:t>Very good (4.50)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169">
                <a:tc>
                  <a:txBody>
                    <a:bodyPr lIns="68580" tIns="0" rIns="68580" bIns="0"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Consolas" pitchFamily="49" charset="0" panose="020B0609020204030204"/>
                          <a:ea typeface="+mn-ea"/>
                          <a:cs typeface="+mn-cs"/>
                        </a:rPr>
                        <a:t>2.99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68580" tIns="0" rIns="68580" bIns="0"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 panose="020B0609020204030204"/>
                          <a:ea typeface="+mn-ea"/>
                          <a:cs typeface="+mn-cs"/>
                        </a:rPr>
                        <a:t>Fail (2)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5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Format Grade</a:t>
            </a: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61000" y="1989000"/>
            <a:ext cx="9020268" cy="3465000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Create a </a:t>
            </a:r>
            <a:r>
              <a:rPr lang="en-GB" dirty="0"/>
              <a:t>function</a:t>
            </a:r>
            <a:r>
              <a:rPr lang="bg-BG" dirty="0"/>
              <a:t> </a:t>
            </a:r>
            <a:r>
              <a:rPr lang="en-US" dirty="0"/>
              <a:t>that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calculates</a:t>
            </a:r>
            <a:r>
              <a:rPr lang="bg-BG" dirty="0"/>
              <a:t> </a:t>
            </a:r>
            <a:r>
              <a:rPr lang="en-US" dirty="0"/>
              <a:t>the result of a number, raised to the given power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accent1"/>
                </a:solidFill>
              </a:rPr>
              <a:t>Print</a:t>
            </a:r>
            <a:r>
              <a:rPr lang="en-US" dirty="0"/>
              <a:t> the result to the console</a:t>
            </a:r>
            <a:endParaRPr lang="en-GB" dirty="0"/>
          </a:p>
          <a:p>
            <a:pPr marL="609036" lvl="1" indent="0">
              <a:buNone/>
            </a:pPr>
            <a:br>
              <a:rPr lang="en-GB" b="1" dirty="0"/>
            </a:br>
            <a:endParaRPr lang="en-GB" dirty="0"/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: Math Power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38500" y="3699000"/>
          <a:ext cx="9315001" cy="1542288"/>
        </p:xfrm>
        <a:graphic>
          <a:graphicData uri="http://schemas.openxmlformats.org/drawingml/2006/table">
            <a:tbl>
              <a:tblPr firstRow="1" firstCol="1" bandRow="1"/>
              <a:tblGrid>
                <a:gridCol w="2083617"/>
                <a:gridCol w="2281383"/>
                <a:gridCol w="4950001"/>
              </a:tblGrid>
              <a:tr h="225000">
                <a:tc>
                  <a:txBody>
                    <a:bodyPr lIns="68580" tIns="0" rIns="68580" bIns="0"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8580" tIns="0" rIns="68580" bIns="0"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8580" tIns="0" rIns="68580" bIns="0"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16169">
                <a:tc>
                  <a:txBody>
                    <a:bodyPr lIns="68580" tIns="0" rIns="68580" bIns="0"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 panose="020B0609020204030204"/>
                          <a:ea typeface="+mn-ea"/>
                          <a:cs typeface="+mn-cs"/>
                        </a:rPr>
                        <a:t>2,8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68580" tIns="0" rIns="68580" bIns="0"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 panose="020B0609020204030204"/>
                          <a:ea typeface="+mn-ea"/>
                          <a:cs typeface="+mn-cs"/>
                        </a:rPr>
                        <a:t>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68580" tIns="0" rIns="68580" bIns="0"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 panose="020B0609020204030204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800" b="1" kern="1200" baseline="30000" dirty="0">
                          <a:solidFill>
                            <a:schemeClr val="tx1"/>
                          </a:solidFill>
                          <a:latin typeface="Consolas" pitchFamily="49" charset="0" panose="020B0609020204030204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 panose="020B0609020204030204"/>
                          <a:ea typeface="+mn-ea"/>
                          <a:cs typeface="+mn-cs"/>
                        </a:rPr>
                        <a:t>=2*2*2*2*2*2*2*2=256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05">
                <a:tc>
                  <a:txBody>
                    <a:bodyPr lIns="68580" tIns="0" rIns="68580" bIns="0"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 panose="020B0609020204030204"/>
                          <a:ea typeface="+mn-ea"/>
                          <a:cs typeface="+mn-cs"/>
                        </a:rPr>
                        <a:t>3,4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68580" tIns="0" rIns="68580" bIns="0"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 panose="020B0609020204030204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68580" tIns="0" rIns="68580" bIns="0"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 panose="020B0609020204030204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800" b="1" kern="1200" baseline="30000" dirty="0">
                          <a:solidFill>
                            <a:schemeClr val="tx1"/>
                          </a:solidFill>
                          <a:latin typeface="Consolas" pitchFamily="49" charset="0" panose="020B0609020204030204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 panose="020B0609020204030204"/>
                          <a:ea typeface="+mn-ea"/>
                          <a:cs typeface="+mn-cs"/>
                        </a:rPr>
                        <a:t>=3*3*3*3=81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5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Math Power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226000" y="1944000"/>
            <a:ext cx="7413379" cy="359085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</a:t>
            </a:r>
          </a:p>
        </p:txBody>
      </p:sp>
      <p:sp>
        <p:nvSpPr>
          <p:cNvPr id="2" name="Arrow: Bent-Up 1"/>
          <p:cNvSpPr/>
          <p:nvPr/>
        </p:nvSpPr>
        <p:spPr bwMode="auto">
          <a:xfrm rot="5400000">
            <a:off x="5105400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itchFamily="49" charset="0" panose="020B0609020204030204"/>
              </a:rPr>
              <a:t>return</a:t>
            </a:r>
            <a:r>
              <a:rPr lang="en-US" sz="3200" dirty="0"/>
              <a:t> keyword immediately </a:t>
            </a:r>
            <a:r>
              <a:rPr lang="en-US" sz="3200" b="1" dirty="0">
                <a:solidFill>
                  <a:schemeClr val="bg1"/>
                </a:solidFill>
              </a:rPr>
              <a:t>stops the function's execution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the specified value to the caller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pPr marL="442912" lvl="1" indent="0">
              <a:buNone/>
            </a:pPr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 panose="020B0609020204030204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8" name="Text Placeholder 5"/>
          <p:cNvSpPr txBox="1"/>
          <p:nvPr/>
        </p:nvSpPr>
        <p:spPr>
          <a:xfrm>
            <a:off x="2541000" y="3287566"/>
            <a:ext cx="8607294" cy="252643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rgbClr val="234465"/>
                </a:solidFill>
                <a:effectLst/>
              </a:rPr>
              <a:t>function readFullName(</a:t>
            </a:r>
            <a:r>
              <a:rPr lang="en-US" sz="2500" dirty="0">
                <a:solidFill>
                  <a:schemeClr val="bg1"/>
                </a:solidFill>
                <a:effectLst/>
              </a:rPr>
              <a:t>firstName, 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500" dirty="0">
                <a:solidFill>
                  <a:srgbClr val="FFA000"/>
                </a:solidFill>
                <a:effectLst/>
              </a:rPr>
              <a:t>  return</a:t>
            </a:r>
            <a:r>
              <a:rPr lang="en-US" sz="2500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}</a:t>
            </a:r>
          </a:p>
          <a:p>
            <a:endParaRPr lang="en-US" sz="2500" dirty="0">
              <a:solidFill>
                <a:srgbClr val="234465"/>
              </a:solidFill>
              <a:effectLst/>
            </a:endParaRP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const fullName = </a:t>
            </a:r>
            <a:r>
              <a:rPr lang="en-US" sz="2500" dirty="0">
                <a:solidFill>
                  <a:schemeClr val="bg1"/>
                </a:solidFill>
                <a:effectLst/>
              </a:rPr>
              <a:t>readFullName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("John","Smith");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console.log(fullName) </a:t>
            </a:r>
            <a:r>
              <a:rPr lang="en-US" sz="2500" i="1" dirty="0">
                <a:solidFill>
                  <a:schemeClr val="accent2"/>
                </a:solidFill>
                <a:effectLst/>
              </a:rPr>
              <a:t>//John Smith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EditPoints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47234" indent="-514350">
              <a:lnSpc>
                <a:spcPct val="120000"/>
              </a:lnSpc>
            </a:pPr>
            <a:r>
              <a:rPr lang="en-US" dirty="0"/>
              <a:t>What is a Function?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Declaring and Invoking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Nested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Value and Reference Types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Arrow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Naming and Best Practices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EditPoints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function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8" name="Text Placeholder 5"/>
          <p:cNvSpPr txBox="1"/>
          <p:nvPr/>
        </p:nvSpPr>
        <p:spPr>
          <a:xfrm>
            <a:off x="2608200" y="2534299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let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/>
          <p:nvPr/>
        </p:nvSpPr>
        <p:spPr>
          <a:xfrm>
            <a:off x="2608200" y="3990651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let 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2608200" y="5423700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multiply(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(5,10), 20)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21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if </a:t>
            </a:r>
            <a:r>
              <a:rPr lang="en-US" b="1" dirty="0">
                <a:solidFill>
                  <a:schemeClr val="accent1"/>
                </a:solidFill>
              </a:rPr>
              <a:t>array index </a:t>
            </a:r>
            <a:r>
              <a:rPr lang="en-US" dirty="0"/>
              <a:t>is valid:</a:t>
            </a:r>
          </a:p>
          <a:p>
            <a:pPr>
              <a:spcBef>
                <a:spcPts val="20400"/>
              </a:spcBef>
            </a:pPr>
            <a:r>
              <a:rPr lang="en-US" dirty="0"/>
              <a:t>Does the student pass the exam:</a:t>
            </a:r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Values: Examples</a:t>
            </a:r>
          </a:p>
        </p:txBody>
      </p:sp>
      <p:sp>
        <p:nvSpPr>
          <p:cNvPr id="7" name="Text Placeholder 5"/>
          <p:cNvSpPr txBox="1"/>
          <p:nvPr/>
        </p:nvSpPr>
        <p:spPr>
          <a:xfrm>
            <a:off x="1056000" y="1899000"/>
            <a:ext cx="10080000" cy="237254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234465"/>
                </a:solidFill>
                <a:effectLst/>
              </a:rPr>
              <a:t>function 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isValid</a:t>
            </a:r>
            <a:r>
              <a:rPr lang="en-US" sz="2000" dirty="0">
                <a:solidFill>
                  <a:srgbClr val="234465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index,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arr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if (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Number.isInteger</a:t>
            </a:r>
            <a:r>
              <a:rPr lang="en-US" sz="2000" dirty="0">
                <a:solidFill>
                  <a:srgbClr val="234465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</a:t>
            </a:r>
            <a:r>
              <a:rPr lang="en-US" sz="2000" dirty="0">
                <a:solidFill>
                  <a:srgbClr val="234465"/>
                </a:solidFill>
                <a:effectLst/>
              </a:rPr>
              <a:t>) &amp;&amp; 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</a:t>
            </a:r>
            <a:r>
              <a:rPr lang="en-US" sz="2000" dirty="0">
                <a:solidFill>
                  <a:srgbClr val="234465"/>
                </a:solidFill>
                <a:effectLst/>
              </a:rPr>
              <a:t> &gt;= 0 &amp;&amp; 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</a:t>
            </a:r>
            <a:r>
              <a:rPr lang="en-US" sz="2000" dirty="0">
                <a:solidFill>
                  <a:srgbClr val="234465"/>
                </a:solidFill>
                <a:effectLst/>
              </a:rPr>
              <a:t> &lt;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arr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.length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true;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} else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false;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}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Text Placeholder 5"/>
          <p:cNvSpPr txBox="1"/>
          <p:nvPr/>
        </p:nvSpPr>
        <p:spPr>
          <a:xfrm>
            <a:off x="1056000" y="5184000"/>
            <a:ext cx="10080000" cy="114143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234465"/>
                </a:solidFill>
                <a:effectLst/>
              </a:rPr>
              <a:t>function pass(</a:t>
            </a:r>
            <a:r>
              <a:rPr lang="en-US" sz="2000" dirty="0">
                <a:solidFill>
                  <a:schemeClr val="bg1"/>
                </a:solidFill>
                <a:effectLst/>
              </a:rPr>
              <a:t>grade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grade &gt;= 3;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}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22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Create a </a:t>
            </a:r>
            <a:r>
              <a:rPr lang="en-GB" dirty="0"/>
              <a:t>function</a:t>
            </a:r>
            <a:r>
              <a:rPr lang="bg-BG" dirty="0"/>
              <a:t> </a:t>
            </a:r>
            <a:r>
              <a:rPr lang="en-US" dirty="0"/>
              <a:t>that takes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n</a:t>
            </a:r>
            <a:r>
              <a:rPr lang="en-US" dirty="0"/>
              <a:t> and returns the string repeated </a:t>
            </a:r>
            <a:r>
              <a:rPr lang="en-US" b="1" dirty="0">
                <a:solidFill>
                  <a:schemeClr val="bg1"/>
                </a:solidFill>
              </a:rPr>
              <a:t>n times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accent1"/>
                </a:solidFill>
              </a:rPr>
              <a:t>Return</a:t>
            </a:r>
            <a:r>
              <a:rPr lang="en-US" dirty="0"/>
              <a:t> the result as a string</a:t>
            </a:r>
            <a:endParaRPr lang="en-GB" dirty="0"/>
          </a:p>
          <a:p>
            <a:pPr marL="609036" lvl="1" indent="0">
              <a:buNone/>
            </a:pPr>
            <a:br>
              <a:rPr lang="en-GB" b="1" dirty="0"/>
            </a:br>
            <a:endParaRPr lang="en-GB" dirty="0"/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Repeat String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261000" y="3879000"/>
          <a:ext cx="5670000" cy="1542288"/>
        </p:xfrm>
        <a:graphic>
          <a:graphicData uri="http://schemas.openxmlformats.org/drawingml/2006/table">
            <a:tbl>
              <a:tblPr firstRow="1" firstCol="1" bandRow="1"/>
              <a:tblGrid>
                <a:gridCol w="2706554"/>
                <a:gridCol w="2963446"/>
              </a:tblGrid>
              <a:tr h="225000">
                <a:tc>
                  <a:txBody>
                    <a:bodyPr lIns="68580" tIns="0" rIns="68580" bIns="0"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68580" tIns="0" rIns="68580" bIns="0"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16169">
                <a:tc>
                  <a:txBody>
                    <a:bodyPr lIns="68580" tIns="0" rIns="68580" bIns="0"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 panose="020B0609020204030204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Consolas" pitchFamily="49" charset="0" panose="020B0609020204030204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 panose="020B0609020204030204"/>
                          <a:ea typeface="+mn-ea"/>
                          <a:cs typeface="+mn-cs"/>
                        </a:rPr>
                        <a:t>",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68580" tIns="0" rIns="68580" bIns="0"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Consolas" pitchFamily="49" charset="0" panose="020B0609020204030204"/>
                          <a:ea typeface="+mn-ea"/>
                          <a:cs typeface="+mn-cs"/>
                        </a:rPr>
                        <a:t>abcabc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Consolas" pitchFamily="49" charset="0" panose="020B0609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05">
                <a:tc>
                  <a:txBody>
                    <a:bodyPr lIns="68580" tIns="0" rIns="68580" bIns="0"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 panose="020B0609020204030204"/>
                          <a:ea typeface="+mn-ea"/>
                          <a:cs typeface="+mn-cs"/>
                        </a:rPr>
                        <a:t>"String",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68580" tIns="0" rIns="68580" bIns="0"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Consolas" pitchFamily="49" charset="0" panose="020B0609020204030204"/>
                          <a:ea typeface="+mn-ea"/>
                          <a:cs typeface="+mn-cs"/>
                        </a:rPr>
                        <a:t>StringString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Consolas" pitchFamily="49" charset="0" panose="020B0609020204030204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5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23</a:t>
            </a:fld>
            <a:endParaRPr lang="en-US" noProof="0" dirty="0"/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</a:t>
            </a:r>
          </a:p>
        </p:txBody>
      </p:sp>
      <p:sp>
        <p:nvSpPr>
          <p:cNvPr id="7" name="Text Placeholder 5"/>
          <p:cNvSpPr txBox="1"/>
          <p:nvPr/>
        </p:nvSpPr>
        <p:spPr>
          <a:xfrm>
            <a:off x="2113500" y="2304000"/>
            <a:ext cx="7965000" cy="317276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234465"/>
                </a:solidFill>
                <a:effectLst/>
              </a:rPr>
              <a:t>function repeat(</a:t>
            </a:r>
            <a:r>
              <a:rPr lang="en-US" sz="2400" dirty="0">
                <a:solidFill>
                  <a:schemeClr val="bg1"/>
                </a:solidFill>
                <a:effectLst/>
              </a:rPr>
              <a:t>str, n</a:t>
            </a:r>
            <a:r>
              <a:rPr lang="en-US" sz="24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let result = '';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for (let </a:t>
            </a:r>
            <a:r>
              <a:rPr lang="en-US" sz="2400" dirty="0" err="1">
                <a:solidFill>
                  <a:srgbClr val="234465"/>
                </a:solidFill>
                <a:effectLst/>
              </a:rPr>
              <a:t>i</a:t>
            </a:r>
            <a:r>
              <a:rPr lang="en-US" sz="2400" dirty="0">
                <a:solidFill>
                  <a:srgbClr val="234465"/>
                </a:solidFill>
                <a:effectLst/>
              </a:rPr>
              <a:t> = 0; </a:t>
            </a:r>
            <a:r>
              <a:rPr lang="en-US" sz="2400" dirty="0" err="1">
                <a:solidFill>
                  <a:srgbClr val="234465"/>
                </a:solidFill>
                <a:effectLst/>
              </a:rPr>
              <a:t>i</a:t>
            </a:r>
            <a:r>
              <a:rPr lang="en-US" sz="2400" dirty="0">
                <a:solidFill>
                  <a:srgbClr val="234465"/>
                </a:solidFill>
                <a:effectLst/>
              </a:rPr>
              <a:t> &lt; </a:t>
            </a:r>
            <a:r>
              <a:rPr lang="en-US" sz="2400" dirty="0">
                <a:solidFill>
                  <a:schemeClr val="bg1"/>
                </a:solidFill>
                <a:effectLst/>
              </a:rPr>
              <a:t>n</a:t>
            </a:r>
            <a:r>
              <a:rPr lang="en-US" sz="2400" dirty="0">
                <a:solidFill>
                  <a:srgbClr val="234465"/>
                </a:solidFill>
                <a:effectLst/>
              </a:rPr>
              <a:t>; </a:t>
            </a:r>
            <a:r>
              <a:rPr lang="en-US" sz="2400" dirty="0" err="1">
                <a:solidFill>
                  <a:srgbClr val="234465"/>
                </a:solidFill>
                <a:effectLst/>
              </a:rPr>
              <a:t>i</a:t>
            </a:r>
            <a:r>
              <a:rPr lang="en-US" sz="2400" dirty="0">
                <a:solidFill>
                  <a:srgbClr val="234465"/>
                </a:solidFill>
                <a:effectLst/>
              </a:rPr>
              <a:t>++) {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  result += </a:t>
            </a:r>
            <a:r>
              <a:rPr lang="en-US" sz="2400" dirty="0">
                <a:solidFill>
                  <a:schemeClr val="bg1"/>
                </a:solidFill>
                <a:effectLst/>
              </a:rPr>
              <a:t>str</a:t>
            </a:r>
            <a:r>
              <a:rPr lang="en-US" sz="2400" dirty="0">
                <a:solidFill>
                  <a:srgbClr val="234465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}</a:t>
            </a:r>
          </a:p>
          <a:p>
            <a:endParaRPr lang="en-US" sz="2400" dirty="0">
              <a:solidFill>
                <a:srgbClr val="234465"/>
              </a:solidFill>
              <a:effectLst/>
            </a:endParaRP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4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}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Nested Functions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599302" y="1404000"/>
            <a:ext cx="2993395" cy="255444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25</a:t>
            </a:fld>
            <a:endParaRPr lang="en-US" noProof="0" dirty="0"/>
          </a:p>
        </p:txBody>
      </p:sp>
      <p:sp>
        <p:nvSpPr>
          <p:cNvPr id="545795" name="Rectangle 3"/>
          <p:cNvSpPr>
            <a:spLocks noGrp="1" noEditPoints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Functions can be </a:t>
            </a:r>
            <a:r>
              <a:rPr lang="en-US" sz="3200" b="1" dirty="0">
                <a:solidFill>
                  <a:schemeClr val="bg1"/>
                </a:solidFill>
              </a:rPr>
              <a:t>nested</a:t>
            </a:r>
            <a:r>
              <a:rPr lang="en-US" sz="3200" dirty="0"/>
              <a:t>, i.e. hold other functions</a:t>
            </a:r>
          </a:p>
        </p:txBody>
      </p:sp>
      <p:sp>
        <p:nvSpPr>
          <p:cNvPr id="545794" name="Rectangle 2"/>
          <p:cNvSpPr>
            <a:spLocks noGrp="1" noEditPoints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Functions: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6701" y="1974758"/>
            <a:ext cx="9078599" cy="428924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function swapElements(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arr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for (let i = 0; i &lt; arr.length/2;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swap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(arr, i, arr.length - 1 -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console.log(arr.join(' '));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swap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(elements, i, j)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  let temp = elements[i];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  elements[i] = elements[j];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  elements[j] = temp;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}</a:t>
            </a:r>
          </a:p>
        </p:txBody>
      </p:sp>
      <p:sp>
        <p:nvSpPr>
          <p:cNvPr id="11" name="Speech Bubble: Rectangle with Corners Rounded 10"/>
          <p:cNvSpPr/>
          <p:nvPr/>
        </p:nvSpPr>
        <p:spPr bwMode="auto">
          <a:xfrm>
            <a:off x="6951000" y="3249000"/>
            <a:ext cx="3505200" cy="558435"/>
          </a:xfrm>
          <a:prstGeom prst="wedgeRoundRectCallout">
            <a:avLst>
              <a:gd name="adj1" fmla="val -38177"/>
              <a:gd name="adj2" fmla="val 1251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function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56000" y="3960508"/>
            <a:ext cx="5355000" cy="1943492"/>
          </a:xfrm>
          <a:prstGeom prst="rect">
            <a:avLst/>
          </a:prstGeom>
          <a:solidFill>
            <a:srgbClr val="234465">
              <a:alpha val="10196"/>
            </a:srgbClr>
          </a:solidFill>
          <a:ln w="57150">
            <a:solidFill>
              <a:schemeClr val="bg1"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26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receives a </a:t>
            </a:r>
            <a:r>
              <a:rPr lang="en-US" b="1" dirty="0">
                <a:solidFill>
                  <a:schemeClr val="bg1"/>
                </a:solidFill>
              </a:rPr>
              <a:t>grade</a:t>
            </a:r>
            <a:r>
              <a:rPr lang="en-US" dirty="0"/>
              <a:t> and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, containing two strings and </a:t>
            </a:r>
            <a:r>
              <a:rPr lang="en-US" b="1" dirty="0">
                <a:solidFill>
                  <a:schemeClr val="bg1"/>
                </a:solidFill>
              </a:rPr>
              <a:t>prints</a:t>
            </a:r>
            <a:r>
              <a:rPr lang="en-US" dirty="0"/>
              <a:t> a formatted certificate</a:t>
            </a:r>
          </a:p>
          <a:p>
            <a:pPr lvl="1"/>
            <a:r>
              <a:rPr lang="en-US" dirty="0"/>
              <a:t>If the student failed,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</a:t>
            </a:r>
            <a:r>
              <a:rPr lang="en-US" b="1" dirty="0">
                <a:latin typeface="Consolas" pitchFamily="49" charset="0" panose="020B0609020204030204"/>
              </a:rPr>
              <a:t>"Student does not qualify"</a:t>
            </a:r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Certificate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56701" y="3497284"/>
            <a:ext cx="9078599" cy="245098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printCertificate(5.25, ['Peter', 'Carter']);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 panose="020B0609020204030204"/>
              </a:rPr>
              <a:t>~~~-   {@}   -~~~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 panose="020B0609020204030204"/>
              </a:rPr>
              <a:t>// ~- Certificate -~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 panose="020B0609020204030204"/>
              </a:rPr>
              <a:t>// ~~~-  ~---~  -~~~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 panose="020B0609020204030204"/>
              </a:rPr>
              <a:t>// Peter Carter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 panose="020B0609020204030204"/>
              </a:rPr>
              <a:t>// Very good (5.25)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27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functions we declared in </a:t>
            </a:r>
            <a:r>
              <a:rPr lang="en-US" b="1" dirty="0">
                <a:solidFill>
                  <a:schemeClr val="bg1"/>
                </a:solidFill>
              </a:rPr>
              <a:t>earlier examples</a:t>
            </a:r>
            <a:r>
              <a:rPr lang="en-US" dirty="0"/>
              <a:t>:</a:t>
            </a:r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Certificate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002" y="2259000"/>
            <a:ext cx="10799998" cy="376602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printCertificate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(grade, nameArr)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pass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(grade))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printHeader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printName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(nameArr);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formatGrade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(grade);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  let msg = `${nameArr[0]} ${nameArr[1]} does not qualify`;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  console.log(msg);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}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5235" y="1981201"/>
            <a:ext cx="27815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() =&gt; {}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Arrow Functions</a:t>
            </a:r>
          </a:p>
        </p:txBody>
      </p:sp>
    </p:spTree>
  </p:cSld>
  <p:clrMapOvr>
    <a:masterClrMapping/>
  </p:clrMapOvr>
  <p:transition spd="slow" advClick="0" advTm="5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 noEditPoints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Special </a:t>
            </a:r>
            <a:r>
              <a:rPr lang="en-GB" b="1" dirty="0">
                <a:solidFill>
                  <a:schemeClr val="bg1"/>
                </a:solidFill>
              </a:rPr>
              <a:t>shorthand syntax </a:t>
            </a:r>
            <a:r>
              <a:rPr lang="en-GB" dirty="0"/>
              <a:t>for declaration</a:t>
            </a:r>
          </a:p>
          <a:p>
            <a:pPr>
              <a:buClr>
                <a:schemeClr val="tx1"/>
              </a:buClr>
            </a:pPr>
            <a:r>
              <a:rPr lang="en-GB" dirty="0"/>
              <a:t>They operate in the </a:t>
            </a:r>
            <a:r>
              <a:rPr lang="en-GB" b="1" dirty="0">
                <a:solidFill>
                  <a:schemeClr val="bg1"/>
                </a:solidFill>
              </a:rPr>
              <a:t>context</a:t>
            </a:r>
            <a:r>
              <a:rPr lang="en-GB" dirty="0"/>
              <a:t> of their </a:t>
            </a:r>
            <a:r>
              <a:rPr lang="en-GB" b="1" dirty="0">
                <a:solidFill>
                  <a:schemeClr val="bg1"/>
                </a:solidFill>
              </a:rPr>
              <a:t>enclosing scope</a:t>
            </a:r>
          </a:p>
          <a:p>
            <a:pPr>
              <a:buClr>
                <a:schemeClr val="tx1"/>
              </a:buClr>
            </a:pPr>
            <a:r>
              <a:rPr lang="en-GB" dirty="0"/>
              <a:t>Useful in </a:t>
            </a:r>
            <a:r>
              <a:rPr lang="en-GB" b="1" dirty="0">
                <a:solidFill>
                  <a:schemeClr val="bg1"/>
                </a:solidFill>
              </a:rPr>
              <a:t>functional programming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8824" y="3256827"/>
            <a:ext cx="5638800" cy="9668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x =&gt; x + 1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itchFamily="49" charset="0" panose="020B0609020204030204"/>
              <a:cs typeface="Consolas" pitchFamily="49" charset="0" panose="020B0609020204030204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console.log(increment(5));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6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88824" y="4322844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function(x) 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return x + 1;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76895" y="5488835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let sum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(a, b) =&gt; a + b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itchFamily="49" charset="0" panose="020B0609020204030204"/>
              <a:cs typeface="Consolas" pitchFamily="49" charset="0" panose="020B0609020204030204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console.log(sum(5, 6));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11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359040" y="4322844"/>
            <a:ext cx="3316960" cy="1066800"/>
          </a:xfrm>
          <a:custGeom>
            <a:avLst/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the same as the function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above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627928" y="3357165"/>
            <a:ext cx="2667000" cy="76615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 dirty="0" err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</p:cSld>
  <p:clrMapOvr>
    <a:masterClrMapping/>
  </p:clrMapOvr>
  <p:transition spd="slow" advClick="0" advTm="5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876953" y="1524001"/>
            <a:ext cx="2438095" cy="2438095"/>
          </a:xfrm>
          <a:prstGeom prst="rect">
            <a:avLst/>
          </a:prstGeom>
        </p:spPr>
      </p:pic>
      <p:sp>
        <p:nvSpPr>
          <p:cNvPr id="3" name="Title 2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Naming and Best Practices</a:t>
            </a:r>
          </a:p>
        </p:txBody>
      </p:sp>
    </p:spTree>
  </p:cSld>
  <p:clrMapOvr>
    <a:masterClrMapping/>
  </p:clrMapOvr>
  <p:transition spd="slow" advClick="0" advTm="5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 noEditPoints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+mj-lt"/>
              </a:rPr>
              <a:t>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meaningful</a:t>
            </a:r>
            <a:r>
              <a:rPr lang="en-US" dirty="0">
                <a:latin typeface="+mj-lt"/>
              </a:rPr>
              <a:t> names</a:t>
            </a:r>
          </a:p>
          <a:p>
            <a:pPr lvl="1"/>
            <a:r>
              <a:rPr lang="en-US" dirty="0">
                <a:latin typeface="+mj-lt"/>
              </a:rPr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camelCase</a:t>
            </a:r>
            <a:endParaRPr lang="en-US" dirty="0">
              <a:latin typeface="Consolas" pitchFamily="49" charset="0" panose="020B0609020204030204"/>
            </a:endParaRPr>
          </a:p>
          <a:p>
            <a:pPr lvl="1"/>
            <a:r>
              <a:rPr lang="en-US" dirty="0">
                <a:latin typeface="+mj-lt"/>
              </a:rPr>
              <a:t>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What does this function do</a:t>
            </a:r>
            <a:r>
              <a:rPr lang="en-US" dirty="0">
                <a:solidFill>
                  <a:srgbClr val="234465"/>
                </a:solidFill>
                <a:latin typeface="+mj-lt"/>
              </a:rPr>
              <a:t>?</a:t>
            </a:r>
          </a:p>
          <a:p>
            <a:pPr marL="609036" lvl="1" indent="0">
              <a:buNone/>
            </a:pPr>
            <a:endParaRPr lang="en-US" dirty="0">
              <a:latin typeface="+mj-lt"/>
            </a:endParaRPr>
          </a:p>
          <a:p>
            <a:pPr marL="609036" lvl="1" indent="0">
              <a:buNone/>
            </a:pPr>
            <a:endParaRPr lang="bg-BG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If you cannot find a good name for a function, think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about whether it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clear intent</a:t>
            </a:r>
            <a:endParaRPr lang="en-US" b="1" noProof="1">
              <a:solidFill>
                <a:schemeClr val="bg1"/>
              </a:solidFill>
              <a:latin typeface="+mj-lt"/>
              <a:cs typeface="Consolas" pitchFamily="49" charset="0" panose="020B0609020204030204"/>
            </a:endParaRPr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43144" y="3793155"/>
            <a:ext cx="5181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</a:rPr>
              <a:t>, l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oadReport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</a:rPr>
              <a:t>, add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443145" y="4510362"/>
            <a:ext cx="7736293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Method1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</a:rPr>
              <a:t>, h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andleStuff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741037" y="3225627"/>
            <a:ext cx="2438400" cy="621541"/>
          </a:xfrm>
          <a:prstGeom prst="wedgeRoundRectCallout">
            <a:avLst>
              <a:gd name="adj1" fmla="val -51238"/>
              <a:gd name="adj2" fmla="val 68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explaining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599465" y="3984908"/>
            <a:ext cx="1958701" cy="434693"/>
          </a:xfrm>
          <a:prstGeom prst="wedgeRoundRectCallout">
            <a:avLst>
              <a:gd name="adj1" fmla="val -39242"/>
              <a:gd name="adj2" fmla="val 74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Puzzling 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Function parameter names:</a:t>
            </a:r>
          </a:p>
          <a:p>
            <a:pPr lvl="1"/>
            <a:r>
              <a:rPr lang="en-US" sz="3000" dirty="0">
                <a:latin typeface="+mj-lt"/>
              </a:rPr>
              <a:t>Preferred form: [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000" dirty="0">
                <a:latin typeface="+mj-lt"/>
              </a:rPr>
              <a:t>] or [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Adjective</a:t>
            </a:r>
            <a:r>
              <a:rPr lang="en-US" sz="3000" dirty="0">
                <a:latin typeface="+mj-lt"/>
              </a:rPr>
              <a:t>] + [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000" dirty="0">
                <a:latin typeface="+mj-lt"/>
              </a:rPr>
              <a:t>]</a:t>
            </a:r>
          </a:p>
          <a:p>
            <a:pPr lvl="1"/>
            <a:r>
              <a:rPr lang="en-US" sz="3000" dirty="0">
                <a:latin typeface="+mj-lt"/>
              </a:rPr>
              <a:t>Should be in </a:t>
            </a:r>
            <a:r>
              <a:rPr lang="en-US" sz="3000" b="1" dirty="0">
                <a:solidFill>
                  <a:srgbClr val="FFA000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camelCase</a:t>
            </a:r>
          </a:p>
          <a:p>
            <a:pPr lvl="1"/>
            <a:r>
              <a:rPr lang="en-US" sz="3000" dirty="0">
                <a:latin typeface="+mj-lt"/>
              </a:rPr>
              <a:t>Should be </a:t>
            </a:r>
            <a:r>
              <a:rPr lang="en-US" sz="3000" b="1" dirty="0">
                <a:solidFill>
                  <a:srgbClr val="FFA000"/>
                </a:solidFill>
                <a:latin typeface="+mj-lt"/>
              </a:rPr>
              <a:t>meaningful</a:t>
            </a:r>
            <a:endParaRPr lang="bg-BG" sz="3000" b="1" dirty="0">
              <a:solidFill>
                <a:srgbClr val="FFA000"/>
              </a:solidFill>
              <a:latin typeface="+mj-lt"/>
            </a:endParaRPr>
          </a:p>
          <a:p>
            <a:pPr marL="609036" lvl="1" indent="0">
              <a:buNone/>
            </a:pPr>
            <a:endParaRPr lang="bg-BG" sz="3200" b="1" dirty="0">
              <a:latin typeface="+mj-lt"/>
            </a:endParaRPr>
          </a:p>
          <a:p>
            <a:pPr lvl="1">
              <a:spcBef>
                <a:spcPts val="2400"/>
              </a:spcBef>
            </a:pPr>
            <a:r>
              <a:rPr lang="en-US" sz="3000" dirty="0">
                <a:latin typeface="+mj-lt"/>
              </a:rPr>
              <a:t>Unit of measure should be obvious</a:t>
            </a:r>
            <a:endParaRPr lang="en-US" sz="3000" dirty="0">
              <a:solidFill>
                <a:srgbClr val="FB816D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Function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744000"/>
            <a:ext cx="5954153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firstName</a:t>
            </a:r>
            <a:r>
              <a:rPr lang="en-US" sz="2400" noProof="1">
                <a:solidFill>
                  <a:srgbClr val="234465"/>
                </a:solidFill>
                <a:latin typeface="Consolas" pitchFamily="49" charset="0" panose="020B0609020204030204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report</a:t>
            </a:r>
            <a:r>
              <a:rPr lang="en-US" sz="2400" noProof="1">
                <a:solidFill>
                  <a:srgbClr val="234465"/>
                </a:solidFill>
                <a:latin typeface="Consolas" pitchFamily="49" charset="0" panose="020B0609020204030204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speedKmH</a:t>
            </a:r>
            <a:r>
              <a:rPr lang="en-US" sz="2400" noProof="1">
                <a:solidFill>
                  <a:srgbClr val="234465"/>
                </a:solidFill>
                <a:latin typeface="Consolas" pitchFamily="49" charset="0" panose="020B0609020204030204"/>
              </a:rPr>
              <a:t>, </a:t>
            </a:r>
            <a:br>
              <a:rPr lang="en-US" sz="2400" noProof="1">
                <a:solidFill>
                  <a:srgbClr val="234465"/>
                </a:solidFill>
                <a:latin typeface="Consolas" pitchFamily="49" charset="0" panose="020B0609020204030204"/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usersList</a:t>
            </a:r>
            <a:r>
              <a:rPr lang="en-US" sz="2400" noProof="1">
                <a:solidFill>
                  <a:srgbClr val="234465"/>
                </a:solidFill>
                <a:latin typeface="Consolas" pitchFamily="49" charset="0" panose="020B0609020204030204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  <a:latin typeface="Consolas" pitchFamily="49" charset="0" panose="020B0609020204030204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4400" y="5410201"/>
            <a:ext cx="9372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p</a:t>
            </a:r>
            <a:r>
              <a:rPr lang="en-US" sz="2400" noProof="1">
                <a:solidFill>
                  <a:srgbClr val="234465"/>
                </a:solidFill>
                <a:latin typeface="Consolas" pitchFamily="49" charset="0" panose="020B0609020204030204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p1</a:t>
            </a:r>
            <a:r>
              <a:rPr lang="en-US" sz="2400" noProof="1">
                <a:solidFill>
                  <a:srgbClr val="234465"/>
                </a:solidFill>
                <a:latin typeface="Consolas" pitchFamily="49" charset="0" panose="020B0609020204030204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p2</a:t>
            </a:r>
            <a:r>
              <a:rPr lang="en-US" sz="2400" noProof="1">
                <a:solidFill>
                  <a:srgbClr val="234465"/>
                </a:solidFill>
                <a:latin typeface="Consolas" pitchFamily="49" charset="0" panose="020B0609020204030204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populate</a:t>
            </a:r>
            <a:r>
              <a:rPr lang="en-US" sz="2400" noProof="1">
                <a:solidFill>
                  <a:srgbClr val="234465"/>
                </a:solidFill>
                <a:latin typeface="Consolas" pitchFamily="49" charset="0" panose="020B0609020204030204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LastName</a:t>
            </a:r>
            <a:r>
              <a:rPr lang="en-US" sz="2400" noProof="1">
                <a:solidFill>
                  <a:srgbClr val="234465"/>
                </a:solidFill>
                <a:latin typeface="Consolas" pitchFamily="49" charset="0" panose="020B0609020204030204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last_name</a:t>
            </a:r>
            <a:r>
              <a:rPr lang="en-US" sz="2400" noProof="1">
                <a:solidFill>
                  <a:srgbClr val="234465"/>
                </a:solidFill>
                <a:latin typeface="Consolas" pitchFamily="49" charset="0" panose="020B0609020204030204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33</a:t>
            </a:fld>
            <a:endParaRPr lang="en-US" noProof="0" dirty="0"/>
          </a:p>
        </p:txBody>
      </p:sp>
      <p:sp>
        <p:nvSpPr>
          <p:cNvPr id="545795" name="Rectangle 3"/>
          <p:cNvSpPr>
            <a:spLocks noGrp="1" noEditPoints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should perform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, well-defined task</a:t>
            </a:r>
          </a:p>
          <a:p>
            <a:pPr lvl="1"/>
            <a:r>
              <a:rPr lang="en-US" sz="3000" dirty="0"/>
              <a:t>A name should </a:t>
            </a:r>
            <a:r>
              <a:rPr lang="en-US" sz="3000" b="1" dirty="0">
                <a:solidFill>
                  <a:schemeClr val="bg1"/>
                </a:solidFill>
              </a:rPr>
              <a:t>describe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that task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in a clear and </a:t>
            </a:r>
            <a:br>
              <a:rPr lang="en-US" sz="3000" dirty="0"/>
            </a:br>
            <a:r>
              <a:rPr lang="en-US" sz="3000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Avoid</a:t>
            </a:r>
            <a:r>
              <a:rPr lang="en-US" sz="3200" dirty="0"/>
              <a:t> functions </a:t>
            </a:r>
            <a:r>
              <a:rPr lang="en-US" sz="32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Split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them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dirty="0"/>
              <a:t>into several shorter functions</a:t>
            </a:r>
          </a:p>
        </p:txBody>
      </p:sp>
      <p:sp>
        <p:nvSpPr>
          <p:cNvPr id="545794" name="Rectangle 2"/>
          <p:cNvSpPr>
            <a:spLocks noGrp="1" noEditPoints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– Best Practices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4340706"/>
            <a:ext cx="46482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function printReceipt(){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10055" y="4578003"/>
            <a:ext cx="3352800" cy="1444766"/>
          </a:xfrm>
          <a:custGeom>
            <a:avLst/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and easy to test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 panose="020B060902020403020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34</a:t>
            </a:fld>
            <a:endParaRPr lang="en-US" noProof="0" dirty="0"/>
          </a:p>
        </p:txBody>
      </p:sp>
      <p:sp>
        <p:nvSpPr>
          <p:cNvPr id="545795" name="Rectangle 3"/>
          <p:cNvSpPr>
            <a:spLocks noGrp="1" noEditPoints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Autofit/>
          </a:bodyPr>
          <a:lstStyle/>
          <a:p>
            <a:r>
              <a:rPr lang="en-US" sz="3400" dirty="0"/>
              <a:t>Make sure to use correct </a:t>
            </a:r>
            <a:r>
              <a:rPr lang="en-US" sz="3400" b="1" dirty="0">
                <a:solidFill>
                  <a:schemeClr val="bg1"/>
                </a:solidFill>
              </a:rPr>
              <a:t>indentation</a:t>
            </a:r>
            <a:endParaRPr lang="en-US" sz="3400" dirty="0"/>
          </a:p>
          <a:p>
            <a:pPr>
              <a:spcBef>
                <a:spcPts val="17400"/>
              </a:spcBef>
            </a:pPr>
            <a:r>
              <a:rPr lang="en-US" sz="3400" dirty="0"/>
              <a:t>Leave a </a:t>
            </a:r>
            <a:r>
              <a:rPr lang="en-US" sz="3400" b="1" dirty="0">
                <a:solidFill>
                  <a:schemeClr val="bg1"/>
                </a:solidFill>
              </a:rPr>
              <a:t>blank line </a:t>
            </a:r>
            <a:r>
              <a:rPr lang="en-US" sz="3400" dirty="0"/>
              <a:t>between </a:t>
            </a:r>
            <a:r>
              <a:rPr lang="en-US" sz="3400" b="1" dirty="0">
                <a:solidFill>
                  <a:schemeClr val="bg1"/>
                </a:solidFill>
              </a:rPr>
              <a:t>functions</a:t>
            </a:r>
            <a:r>
              <a:rPr lang="en-US" sz="3400" dirty="0"/>
              <a:t> and after </a:t>
            </a:r>
            <a:r>
              <a:rPr lang="en-US" sz="3400" b="1" dirty="0">
                <a:solidFill>
                  <a:schemeClr val="bg1"/>
                </a:solidFill>
              </a:rPr>
              <a:t>blocks</a:t>
            </a:r>
          </a:p>
          <a:p>
            <a:r>
              <a:rPr lang="en-US" sz="3400" dirty="0"/>
              <a:t>Always use </a:t>
            </a:r>
            <a:r>
              <a:rPr lang="en-US" sz="3400" b="1" dirty="0">
                <a:solidFill>
                  <a:schemeClr val="bg1"/>
                </a:solidFill>
              </a:rPr>
              <a:t>curly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brackets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dirty="0"/>
              <a:t>for </a:t>
            </a:r>
            <a:r>
              <a:rPr lang="en-US" sz="3400" b="1" dirty="0">
                <a:solidFill>
                  <a:schemeClr val="bg1"/>
                </a:solidFill>
              </a:rPr>
              <a:t>conditional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loop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bodies</a:t>
            </a:r>
          </a:p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Avoid long lines </a:t>
            </a:r>
            <a:r>
              <a:rPr lang="en-GB" sz="3400" dirty="0"/>
              <a:t>and </a:t>
            </a:r>
            <a:r>
              <a:rPr lang="en-GB" sz="3400" b="1" dirty="0">
                <a:solidFill>
                  <a:schemeClr val="bg1"/>
                </a:solidFill>
              </a:rPr>
              <a:t>complex expressions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545794" name="Rectangle 2"/>
          <p:cNvSpPr>
            <a:spLocks noGrp="1" noEditPoints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124000"/>
            <a:ext cx="4320000" cy="167538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function sum() {</a:t>
            </a:r>
            <a:endParaRPr lang="en-US" sz="2400" noProof="1">
              <a:solidFill>
                <a:srgbClr val="234465"/>
              </a:solidFill>
              <a:latin typeface="Consolas" pitchFamily="49" charset="0" panose="020B0609020204030204"/>
              <a:cs typeface="Consolas" pitchFamily="49" charset="0" panose="020B0609020204030204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28175" y="3020214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37408" y="2694760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00800" y="2124000"/>
            <a:ext cx="47352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function sum()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some more code…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30999" y="34320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5159" y="30362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2730" y="26451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343401" y="235197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</p:spPr>
      </p:pic>
      <p:pic>
        <p:nvPicPr>
          <p:cNvPr id="17" name="Picture 16" descr="approve, block, cancel, delete, reject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82201" y="235197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</a:t>
            </a:r>
            <a:r>
              <a:rPr lang="en-US" sz="3200" b="1" dirty="0">
                <a:solidFill>
                  <a:schemeClr val="bg1"/>
                </a:solidFill>
              </a:rPr>
              <a:t>receives three parameters </a:t>
            </a:r>
            <a:r>
              <a:rPr lang="en-US" sz="3200" dirty="0"/>
              <a:t>and calculates the result, depending on a given operator          </a:t>
            </a:r>
          </a:p>
          <a:p>
            <a:r>
              <a:rPr lang="en-US" sz="3200" dirty="0"/>
              <a:t>The operator can be '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multiply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divide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add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subtract</a:t>
            </a:r>
            <a:r>
              <a:rPr lang="en-US" sz="3200" dirty="0"/>
              <a:t>' </a:t>
            </a:r>
            <a:endParaRPr lang="bg-BG" sz="3200" dirty="0"/>
          </a:p>
          <a:p>
            <a:r>
              <a:rPr lang="en-US" sz="3200" dirty="0"/>
              <a:t>The input comes as three parameters - two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r>
              <a:rPr lang="en-US" sz="3200" dirty="0"/>
              <a:t> and</a:t>
            </a:r>
            <a:br>
              <a:rPr lang="en-US" sz="3200" dirty="0"/>
            </a:br>
            <a:r>
              <a:rPr lang="en-US" sz="3200" dirty="0"/>
              <a:t>an operator as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>
              <a:spcBef>
                <a:spcPts val="13800"/>
              </a:spcBef>
            </a:pPr>
            <a:r>
              <a:rPr lang="en-US" sz="3200" b="1" dirty="0"/>
              <a:t>Bonus task:</a:t>
            </a:r>
            <a:r>
              <a:rPr lang="en-US" sz="3200" dirty="0"/>
              <a:t> use </a:t>
            </a:r>
            <a:r>
              <a:rPr lang="en-US" sz="3200" b="1" dirty="0">
                <a:solidFill>
                  <a:schemeClr val="bg1"/>
                </a:solidFill>
              </a:rPr>
              <a:t>arrow functions </a:t>
            </a:r>
            <a:r>
              <a:rPr lang="en-US" sz="3200" dirty="0"/>
              <a:t>for the solution</a:t>
            </a:r>
            <a:endParaRPr lang="bg-BG" sz="320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Simple Calculator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48001" y="4421335"/>
            <a:ext cx="5611275" cy="1167665"/>
            <a:chOff x="5436476" y="3962400"/>
            <a:chExt cx="5354814" cy="1167665"/>
          </a:xfrm>
        </p:grpSpPr>
        <p:grpSp>
          <p:nvGrpSpPr>
            <p:cNvPr id="13" name="Group 12"/>
            <p:cNvGrpSpPr/>
            <p:nvPr/>
          </p:nvGrpSpPr>
          <p:grpSpPr>
            <a:xfrm>
              <a:off x="5436476" y="3962400"/>
              <a:ext cx="2968277" cy="1163735"/>
              <a:chOff x="441369" y="4304003"/>
              <a:chExt cx="4357645" cy="1163735"/>
            </a:xfrm>
          </p:grpSpPr>
          <p:sp>
            <p:nvSpPr>
              <p:cNvPr id="17" name="Text Placeholder 3"/>
              <p:cNvSpPr txBox="1"/>
              <p:nvPr/>
            </p:nvSpPr>
            <p:spPr>
              <a:xfrm>
                <a:off x="441369" y="4953000"/>
                <a:ext cx="4357645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 panose="020B0609020204030204"/>
                    <a:cs typeface="Consolas" pitchFamily="49" charset="0" panose="020B0609020204030204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 pitchFamily="18" charset="2"/>
                  <a:buChar char=""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 pitchFamily="18" charset="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 pitchFamily="18" charset="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 pitchFamily="18" charset="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SzPct val="100000"/>
                </a:pPr>
                <a:r>
                  <a:rPr lang="en-US" b="0" dirty="0">
                    <a:solidFill>
                      <a:schemeClr val="dk1"/>
                    </a:solidFill>
                  </a:rPr>
                  <a:t>5, 10, 'multiply'</a:t>
                </a:r>
                <a:endParaRPr lang="bg-BG" b="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/>
              <p:cNvSpPr txBox="1"/>
              <p:nvPr/>
            </p:nvSpPr>
            <p:spPr>
              <a:xfrm>
                <a:off x="441369" y="4304003"/>
                <a:ext cx="435764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 panose="020B0609020204030204"/>
                    <a:cs typeface="Consolas" pitchFamily="49" charset="0" panose="020B0609020204030204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 pitchFamily="18" charset="2"/>
                  <a:buChar char=""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 pitchFamily="18" charset="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 pitchFamily="18" charset="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 pitchFamily="18" charset="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SzPct val="100000"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8404751" y="3966329"/>
              <a:ext cx="2386539" cy="1163736"/>
              <a:chOff x="6094413" y="4281843"/>
              <a:chExt cx="3503612" cy="1163736"/>
            </a:xfrm>
          </p:grpSpPr>
          <p:sp>
            <p:nvSpPr>
              <p:cNvPr id="15" name="Text Placeholder 3"/>
              <p:cNvSpPr txBox="1"/>
              <p:nvPr/>
            </p:nvSpPr>
            <p:spPr>
              <a:xfrm>
                <a:off x="6094413" y="4930841"/>
                <a:ext cx="3503612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 panose="020B0609020204030204"/>
                    <a:cs typeface="Consolas" pitchFamily="49" charset="0" panose="020B0609020204030204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 pitchFamily="18" charset="2"/>
                  <a:buChar char=""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 pitchFamily="18" charset="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 pitchFamily="18" charset="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 pitchFamily="18" charset="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50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/>
              <p:cNvSpPr txBox="1"/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 panose="020B0609020204030204"/>
                    <a:cs typeface="Consolas" pitchFamily="49" charset="0" panose="020B0609020204030204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 pitchFamily="18" charset="2"/>
                  <a:buChar char=""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 pitchFamily="18" charset="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 pitchFamily="18" charset="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 pitchFamily="18" charset="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SzPct val="100000"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36</a:t>
            </a:fld>
            <a:endParaRPr lang="en-US" noProof="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Simple Calculator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442921" y="1938348"/>
            <a:ext cx="7306160" cy="378565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solve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(a, b, 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switch (operator)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</a:t>
            </a:r>
            <a:r>
              <a:rPr lang="bg-BG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case 'multiply':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multiply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(a,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  //TODO: other cases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multiply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(a, b) {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…body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//TODO: other operations</a:t>
            </a:r>
            <a:endParaRPr lang="en-US" sz="2400" b="1" noProof="1">
              <a:solidFill>
                <a:srgbClr val="234465"/>
              </a:solidFill>
              <a:latin typeface="Consolas" pitchFamily="49" charset="0" panose="020B0609020204030204"/>
              <a:cs typeface="Consolas" pitchFamily="49" charset="0" panose="020B0609020204030204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}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37</a:t>
            </a:fld>
            <a:endParaRPr lang="en-US" noProof="0" dirty="0"/>
          </a:p>
        </p:txBody>
      </p:sp>
      <p:sp>
        <p:nvSpPr>
          <p:cNvPr id="14" name="Text Placeholder 4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itchFamily="2" charset="2" panose="05000000000000000000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…</a:t>
            </a:r>
          </a:p>
          <a:p>
            <a:r>
              <a:rPr lang="en-GB" dirty="0"/>
              <a:t>…</a:t>
            </a:r>
            <a:endParaRPr lang="en-US" dirty="0"/>
          </a:p>
          <a:p>
            <a:r>
              <a:rPr lang="en-GB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8528" y="1405704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33251" y="1610449"/>
            <a:ext cx="8254161" cy="514137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400" b="1" dirty="0">
                <a:solidFill>
                  <a:schemeClr val="bg2"/>
                </a:solidFill>
              </a:rPr>
              <a:t>Functions: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  <a:latin typeface="+mj-lt"/>
              </a:rPr>
              <a:t>functions</a:t>
            </a:r>
            <a:r>
              <a:rPr lang="en-US" sz="3200" b="1" dirty="0">
                <a:solidFill>
                  <a:schemeClr val="bg2"/>
                </a:solidFill>
              </a:rPr>
              <a:t> that solve small sub-problems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</p:cSld>
  <p:clrMapOvr>
    <a:masterClrMapping/>
  </p:clrMapOvr>
  <p:transition spd="slow" advClick="0" advTm="5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1"/>
          </p:cNvPr>
          <p:cNvPicPr>
            <a:picLocks noChangeAspect="1"/>
          </p:cNvPicPr>
          <p:nvPr/>
        </p:nvPicPr>
        <p:blipFill>
          <a:blip r:embed="rId2"/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3"/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5"/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7"/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9"/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1"/>
          </p:cNvPr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3"/>
          </p:cNvPr>
          <p:cNvPicPr>
            <a:picLocks noChangeAspect="1"/>
          </p:cNvPicPr>
          <p:nvPr/>
        </p:nvPicPr>
        <p:blipFill>
          <a:blip r:embed="rId14"/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5"/>
          </p:cNvPr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7"/>
          </p:cNvPr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19"/>
          </p:cNvPr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1"/>
          </p:cNvPr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3"/>
          </p:cNvPr>
          <p:cNvPicPr>
            <a:picLocks noChangeAspect="1"/>
          </p:cNvPicPr>
          <p:nvPr/>
        </p:nvPicPr>
        <p:blipFill>
          <a:blip r:embed="rId24"/>
          <a:srcRect/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5"/>
          </p:cNvPr>
          <p:cNvPicPr>
            <a:picLocks noChangeAspect="1"/>
          </p:cNvPicPr>
          <p:nvPr/>
        </p:nvPicPr>
        <p:blipFill>
          <a:blip r:embed="rId26"/>
          <a:srcRect/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ubtitle 3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Objectives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</a:p>
        </p:txBody>
      </p:sp>
    </p:spTree>
  </p:cSld>
  <p:clrMapOvr>
    <a:masterClrMapping/>
  </p:clrMapOvr>
  <p:transition spd="slow" advClick="0" advTm="5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40</a:t>
            </a:fld>
            <a:endParaRPr lang="en-US" noProof="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ransition spd="slow" advClick="0" advTm="5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41</a:t>
            </a:fld>
            <a:endParaRPr lang="en-US" noProof="0" dirty="0"/>
          </a:p>
        </p:txBody>
      </p:sp>
      <p:sp>
        <p:nvSpPr>
          <p:cNvPr id="4" name="Slide Body"/>
          <p:cNvSpPr>
            <a:spLocks noGrp="1" noEditPoints="1"/>
          </p:cNvSpPr>
          <p:nvPr>
            <p:ph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1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2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3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4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</p:cSld>
  <p:clrMapOvr>
    <a:masterClrMapping/>
  </p:clrMapOvr>
  <p:transition spd="slow" advClick="0" advTm="5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42</a:t>
            </a:fld>
            <a:endParaRPr lang="en-US" noProof="0" dirty="0"/>
          </a:p>
        </p:txBody>
      </p:sp>
      <p:sp>
        <p:nvSpPr>
          <p:cNvPr id="2" name="Slide Body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1"/>
              </a:rPr>
              <a:t>https://</a:t>
            </a:r>
            <a:r>
              <a:rPr lang="en-US" dirty="0" err="1">
                <a:hlinkClick r:id="rId1"/>
              </a:rPr>
              <a:t>about.softuni.bg</a:t>
            </a:r>
            <a:r>
              <a:rPr lang="en-US" dirty="0">
                <a:hlinkClick r:id="rId1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3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 noEditPoints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type="body" sz="quarter" idx="10"/>
          </p:nvPr>
        </p:nvSpPr>
        <p:spPr>
          <a:xfrm>
            <a:off x="1760129" y="1019576"/>
            <a:ext cx="10033549" cy="5276048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function</a:t>
            </a:r>
            <a:r>
              <a:rPr lang="en-GB" dirty="0"/>
              <a:t> is a </a:t>
            </a:r>
            <a:r>
              <a:rPr lang="en-GB" b="1" dirty="0">
                <a:solidFill>
                  <a:schemeClr val="bg1"/>
                </a:solidFill>
              </a:rPr>
              <a:t>named</a:t>
            </a:r>
            <a:r>
              <a:rPr lang="en-GB" dirty="0"/>
              <a:t> </a:t>
            </a:r>
            <a:r>
              <a:rPr lang="en-GB" b="1" dirty="0">
                <a:solidFill>
                  <a:schemeClr val="bg1"/>
                </a:solidFill>
              </a:rPr>
              <a:t>subprogram</a:t>
            </a:r>
            <a:r>
              <a:rPr lang="en-GB" dirty="0"/>
              <a:t> designed to perform a particular task</a:t>
            </a:r>
          </a:p>
          <a:p>
            <a:pPr lvl="1"/>
            <a:r>
              <a:rPr lang="en-GB" dirty="0"/>
              <a:t>Functions are executed when they are called. This is </a:t>
            </a:r>
            <a:br>
              <a:rPr lang="en-GB" dirty="0"/>
            </a:br>
            <a:r>
              <a:rPr lang="en-GB" dirty="0"/>
              <a:t>known as </a:t>
            </a:r>
            <a:r>
              <a:rPr lang="en-GB" b="1" dirty="0">
                <a:solidFill>
                  <a:schemeClr val="bg1"/>
                </a:solidFill>
              </a:rPr>
              <a:t>invoking</a:t>
            </a:r>
            <a:r>
              <a:rPr lang="en-GB" dirty="0"/>
              <a:t> a function</a:t>
            </a:r>
          </a:p>
          <a:p>
            <a:pPr lvl="1"/>
            <a:r>
              <a:rPr lang="en-GB" dirty="0"/>
              <a:t>Values can be </a:t>
            </a:r>
            <a:r>
              <a:rPr lang="en-GB" b="1" dirty="0">
                <a:solidFill>
                  <a:schemeClr val="bg1"/>
                </a:solidFill>
              </a:rPr>
              <a:t>passed</a:t>
            </a:r>
            <a:r>
              <a:rPr lang="en-GB" dirty="0"/>
              <a:t> into functions and used within </a:t>
            </a:r>
            <a:br>
              <a:rPr lang="en-GB" dirty="0"/>
            </a:br>
            <a:r>
              <a:rPr lang="en-GB" dirty="0"/>
              <a:t>the function</a:t>
            </a:r>
          </a:p>
          <a:p>
            <a:pPr lvl="1"/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87306" y="4955222"/>
            <a:ext cx="7239000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</a:rPr>
              <a:t>function</a:t>
            </a:r>
            <a:r>
              <a:rPr lang="en-US" sz="2800" b="1" noProof="1">
                <a:latin typeface="Consolas" pitchFamily="49" charset="0" panose="020B0609020204030204"/>
              </a:rPr>
              <a:t> printStars(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</a:rPr>
              <a:t>count</a:t>
            </a:r>
            <a:r>
              <a:rPr lang="en-US" sz="2800" b="1" noProof="1">
                <a:latin typeface="Consolas" pitchFamily="49" charset="0" panose="020B0609020204030204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</a:rPr>
              <a:t>  console.log("*".repeat(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</a:rPr>
              <a:t>count</a:t>
            </a:r>
            <a:r>
              <a:rPr lang="en-US" sz="2800" b="1" noProof="1">
                <a:latin typeface="Consolas" pitchFamily="49" charset="0" panose="020B0609020204030204"/>
              </a:rPr>
              <a:t>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791000" y="4278620"/>
            <a:ext cx="2491351" cy="549846"/>
          </a:xfrm>
          <a:prstGeom prst="wedgeRoundRectCallout">
            <a:avLst>
              <a:gd name="adj1" fmla="val -17668"/>
              <a:gd name="adj2" fmla="val 9565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Use </a:t>
            </a:r>
            <a:r>
              <a:rPr lang="en-US" sz="2800" b="1" dirty="0">
                <a:solidFill>
                  <a:schemeClr val="bg1"/>
                </a:solidFill>
              </a:rPr>
              <a:t>camelCase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endParaRPr lang="en-US" sz="2800" b="1" noProof="1">
              <a:solidFill>
                <a:schemeClr val="bg1"/>
              </a:solidFill>
              <a:latin typeface="Consolas" pitchFamily="49" charset="0" panose="020B0609020204030204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401000" y="4278620"/>
            <a:ext cx="2386477" cy="549846"/>
          </a:xfrm>
          <a:prstGeom prst="wedgeRoundRectCallout">
            <a:avLst>
              <a:gd name="adj1" fmla="val -39517"/>
              <a:gd name="adj2" fmla="val 8710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Parameter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429059" name="Rectangle 3"/>
          <p:cNvSpPr>
            <a:spLocks noGrp="1" noEditPoints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Splits</a:t>
            </a:r>
            <a:r>
              <a:rPr lang="en-US" sz="3200" dirty="0"/>
              <a:t> large problems into small pieces</a:t>
            </a:r>
            <a:endParaRPr lang="en-US" sz="3000" dirty="0"/>
          </a:p>
          <a:p>
            <a:pPr lvl="1">
              <a:lnSpc>
                <a:spcPts val="3600"/>
              </a:lnSpc>
            </a:pPr>
            <a:r>
              <a:rPr lang="en-US" sz="3200" dirty="0"/>
              <a:t>Better </a:t>
            </a:r>
            <a:r>
              <a:rPr lang="en-US" sz="3200" b="1" dirty="0">
                <a:solidFill>
                  <a:schemeClr val="bg1"/>
                </a:solidFill>
              </a:rPr>
              <a:t>organization</a:t>
            </a:r>
            <a:r>
              <a:rPr lang="en-US" sz="3200" dirty="0"/>
              <a:t> of the program</a:t>
            </a:r>
            <a:endParaRPr lang="en-US" sz="3000" dirty="0"/>
          </a:p>
          <a:p>
            <a:pPr lvl="1">
              <a:lnSpc>
                <a:spcPts val="3600"/>
              </a:lnSpc>
            </a:pPr>
            <a:r>
              <a:rPr lang="en-US" sz="3200" dirty="0"/>
              <a:t>Improves code </a:t>
            </a:r>
            <a:r>
              <a:rPr lang="en-US" sz="3200" b="1" dirty="0">
                <a:solidFill>
                  <a:schemeClr val="bg1"/>
                </a:solidFill>
              </a:rPr>
              <a:t>readability </a:t>
            </a:r>
            <a:r>
              <a:rPr lang="en-US" sz="3200" dirty="0"/>
              <a:t>and</a:t>
            </a:r>
            <a:r>
              <a:rPr lang="en-US" sz="3200" b="1" dirty="0">
                <a:solidFill>
                  <a:schemeClr val="bg1"/>
                </a:solidFill>
              </a:rPr>
              <a:t> understandability</a:t>
            </a:r>
            <a:endParaRPr lang="en-US" sz="3000" b="1" dirty="0">
              <a:solidFill>
                <a:schemeClr val="bg1"/>
              </a:solidFill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  <a:endParaRPr lang="en-US" sz="3000" dirty="0"/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000" dirty="0"/>
          </a:p>
        </p:txBody>
      </p:sp>
      <p:sp>
        <p:nvSpPr>
          <p:cNvPr id="429058" name="Rectangle 2"/>
          <p:cNvSpPr>
            <a:spLocks noGrp="1" noEditPoints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 panose="020B0604020202020204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</p:spTree>
  </p:cSld>
  <p:clrMapOvr>
    <a:masterClrMapping/>
  </p:clrMapOvr>
  <p:transition spd="slow" advClick="0" advTm="5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>
            <a:spLocks noGrp="1" noEditPoints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 noEditPoints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be declared in two ways: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 declaration </a:t>
            </a:r>
            <a:r>
              <a:rPr lang="en-US" sz="3000" dirty="0"/>
              <a:t>(recommended way)</a:t>
            </a: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 expression </a:t>
            </a:r>
            <a:r>
              <a:rPr lang="en-US" sz="3000" dirty="0"/>
              <a:t>(useful in </a:t>
            </a:r>
            <a:r>
              <a:rPr lang="en-US" sz="3000" b="1" dirty="0"/>
              <a:t>functional programming</a:t>
            </a:r>
            <a:r>
              <a:rPr lang="en-US" sz="3000" dirty="0"/>
              <a:t>)</a:t>
            </a:r>
          </a:p>
          <a:p>
            <a:pPr lvl="1"/>
            <a:endParaRPr lang="en-US" sz="3000" b="1" dirty="0">
              <a:solidFill>
                <a:schemeClr val="bg1"/>
              </a:solidFill>
            </a:endParaRPr>
          </a:p>
          <a:p>
            <a:pPr marL="442912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68575" y="2437460"/>
            <a:ext cx="4866879" cy="1215114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 panose="020B0609020204030204"/>
              </a:rPr>
              <a:t>function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 panose="020B0609020204030204"/>
              </a:rPr>
              <a:t> printText</a:t>
            </a:r>
            <a:r>
              <a:rPr lang="en-GB" sz="2000" b="1" noProof="1">
                <a:latin typeface="Consolas" pitchFamily="49" charset="0" panose="020B0609020204030204"/>
              </a:rPr>
              <a:t>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 panose="020B0609020204030204"/>
              </a:rPr>
              <a:t>text</a:t>
            </a:r>
            <a:r>
              <a:rPr lang="en-GB" sz="2000" b="1" noProof="1">
                <a:latin typeface="Consolas" pitchFamily="49" charset="0" panose="020B0609020204030204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 panose="020B0609020204030204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 panose="020B0609020204030204"/>
              </a:rPr>
              <a:t>}</a:t>
            </a:r>
            <a:endParaRPr lang="en-US" sz="2800" b="1" noProof="1">
              <a:latin typeface="Consolas" pitchFamily="49" charset="0" panose="020B0609020204030204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68575" y="4329000"/>
            <a:ext cx="4866879" cy="1233772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 panose="020B0609020204030204"/>
              </a:rPr>
              <a:t>let printText = function(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 panose="020B0609020204030204"/>
              </a:rPr>
              <a:t>text</a:t>
            </a:r>
            <a:r>
              <a:rPr lang="en-GB" sz="2000" b="1" noProof="1">
                <a:latin typeface="Consolas" pitchFamily="49" charset="0" panose="020B0609020204030204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 panose="020B0609020204030204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 panose="020B0609020204030204"/>
              </a:rPr>
              <a:t>}</a:t>
            </a:r>
            <a:endParaRPr lang="en-US" sz="2800" b="1" noProof="1">
              <a:latin typeface="Consolas" pitchFamily="49" charset="0" panose="020B060902020403020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 noEditPoints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 noEditPoints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have</a:t>
            </a:r>
            <a:r>
              <a:rPr lang="en-US" sz="3200" b="1" dirty="0">
                <a:solidFill>
                  <a:schemeClr val="bg1"/>
                </a:solidFill>
              </a:rPr>
              <a:t> parameters</a:t>
            </a:r>
          </a:p>
          <a:p>
            <a:r>
              <a:rPr lang="en-US" sz="3200" dirty="0"/>
              <a:t>Functions </a:t>
            </a:r>
            <a:r>
              <a:rPr lang="en-US" sz="3200" b="1" dirty="0">
                <a:solidFill>
                  <a:schemeClr val="bg1"/>
                </a:solidFill>
              </a:rPr>
              <a:t>always</a:t>
            </a:r>
            <a:r>
              <a:rPr lang="en-US" sz="3200" dirty="0"/>
              <a:t> return a value (custom or default)</a:t>
            </a:r>
          </a:p>
        </p:txBody>
      </p:sp>
      <p:sp>
        <p:nvSpPr>
          <p:cNvPr id="6" name="Title 5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514601" y="3511113"/>
            <a:ext cx="6482263" cy="153847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 panose="020B0609020204030204"/>
              </a:rPr>
              <a:t>function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 panose="020B0609020204030204"/>
              </a:rPr>
              <a:t> printText</a:t>
            </a:r>
            <a:r>
              <a:rPr lang="en-GB" sz="2600" b="1" noProof="1">
                <a:latin typeface="Consolas" pitchFamily="49" charset="0" panose="020B0609020204030204"/>
              </a:rPr>
              <a:t>(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 panose="020B0609020204030204"/>
              </a:rPr>
              <a:t>text</a:t>
            </a:r>
            <a:r>
              <a:rPr lang="en-GB" sz="2600" b="1" noProof="1">
                <a:latin typeface="Consolas" pitchFamily="49" charset="0" panose="020B0609020204030204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 panose="020B0609020204030204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 panose="020B0609020204030204"/>
              </a:rPr>
              <a:t>}</a:t>
            </a:r>
            <a:endParaRPr lang="en-US" sz="2600" b="1" noProof="1">
              <a:latin typeface="Consolas" pitchFamily="49" charset="0" panose="020B0609020204030204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71000" y="2821841"/>
            <a:ext cx="1890000" cy="639340"/>
          </a:xfrm>
          <a:prstGeom prst="wedgeRoundRectCallout">
            <a:avLst>
              <a:gd name="adj1" fmla="val -21070"/>
              <a:gd name="adj2" fmla="val 7481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6397440" y="2821841"/>
            <a:ext cx="2157030" cy="639340"/>
          </a:xfrm>
          <a:prstGeom prst="wedgeRoundRectCallout">
            <a:avLst>
              <a:gd name="adj1" fmla="val -35256"/>
              <a:gd name="adj2" fmla="val 7877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6835139" y="4101405"/>
            <a:ext cx="1915861" cy="587595"/>
          </a:xfrm>
          <a:prstGeom prst="wedgeRoundRectCallout">
            <a:avLst>
              <a:gd name="adj1" fmla="val -75121"/>
              <a:gd name="adj2" fmla="val -2121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4793</TotalTime>
  <Words>2103</Words>
  <Application>Microsoft Office PowerPoint</Application>
  <PresentationFormat>Широк екран</PresentationFormat>
  <Paragraphs>412</Paragraphs>
  <Slides>42</Slides>
  <Notes>16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Gabriola</vt:lpstr>
      <vt:lpstr>Wingdings</vt:lpstr>
      <vt:lpstr>Wingdings 2</vt:lpstr>
      <vt:lpstr>SoftUni</vt:lpstr>
      <vt:lpstr>Functions </vt:lpstr>
      <vt:lpstr>Table of Contents</vt:lpstr>
      <vt:lpstr>Have a Question?</vt:lpstr>
      <vt:lpstr>Functions Overview</vt:lpstr>
      <vt:lpstr>Functions in JS</vt:lpstr>
      <vt:lpstr>Why Use Functions?</vt:lpstr>
      <vt:lpstr>Declaring and Invoking Functions</vt:lpstr>
      <vt:lpstr>Declaring Function</vt:lpstr>
      <vt:lpstr>Declaring Function</vt:lpstr>
      <vt:lpstr>Invoking a Function</vt:lpstr>
      <vt:lpstr>Invoking a Function (2)</vt:lpstr>
      <vt:lpstr>Functions Without Parameters</vt:lpstr>
      <vt:lpstr>Functions With Parameters</vt:lpstr>
      <vt:lpstr>Problem : Format Grade</vt:lpstr>
      <vt:lpstr>Solution: Format Grade</vt:lpstr>
      <vt:lpstr>Problem : Math Power</vt:lpstr>
      <vt:lpstr>Solution: Math Power</vt:lpstr>
      <vt:lpstr>Презентация на PowerPoint</vt:lpstr>
      <vt:lpstr>The Return Statement</vt:lpstr>
      <vt:lpstr>Using the Return Values</vt:lpstr>
      <vt:lpstr>Returning Values: Examples</vt:lpstr>
      <vt:lpstr>Problem : Repeat String</vt:lpstr>
      <vt:lpstr>Solution: Repeat String</vt:lpstr>
      <vt:lpstr>Nested Functions</vt:lpstr>
      <vt:lpstr>Nested Functions: Example</vt:lpstr>
      <vt:lpstr>Problem: Print Certificate</vt:lpstr>
      <vt:lpstr>Solution: Print Certificate</vt:lpstr>
      <vt:lpstr>Arrow Functions</vt:lpstr>
      <vt:lpstr>Arrow Functions</vt:lpstr>
      <vt:lpstr>Naming and Best Practices</vt:lpstr>
      <vt:lpstr>Naming Functions</vt:lpstr>
      <vt:lpstr>Naming Function Parameters</vt:lpstr>
      <vt:lpstr>Functions – Best Practices</vt:lpstr>
      <vt:lpstr>Code Structure and Code Formatting</vt:lpstr>
      <vt:lpstr>Problem: Simple Calculator</vt:lpstr>
      <vt:lpstr>Solution: Simple Calculator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Functions-and-Forms - JS</dc:title>
  <dc:subject>Software Development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dimitar</cp:lastModifiedBy>
  <cp:revision>81</cp:revision>
  <dcterms:created xsi:type="dcterms:W3CDTF">2018-05-23T13:08:44Z</dcterms:created>
  <dcterms:modified xsi:type="dcterms:W3CDTF">2022-10-10T14:41:36Z</dcterms:modified>
  <cp:category>programming;computer programming;software development;web development</cp:category>
</cp:coreProperties>
</file>