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emf" ContentType="image/x-emf"/>
  <Default Extension="png" ContentType="image/png"/>
  <Default Extension="rels" ContentType="application/vnd.openxmlformats-package.relationships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layouts/slidelayout21.xml" ContentType="application/vnd.openxmlformats-officedocument.presentationml.slideLayout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64" r:id="rId3"/>
  </p:sldMasterIdLst>
  <p:notesMasterIdLst>
    <p:notesMasterId r:id="rId4"/>
  </p:notesMasterIdLst>
  <p:handoutMasterIdLst>
    <p:handoutMasterId r:id="rId1"/>
  </p:handoutMasterIdLst>
  <p:sldIdLst>
    <p:sldId id="256" r:id="rId5"/>
    <p:sldId id="29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9" r:id="rId17"/>
    <p:sldId id="267" r:id="rId18"/>
    <p:sldId id="293" r:id="rId19"/>
    <p:sldId id="268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9" r:id="rId32"/>
    <p:sldId id="613" r:id="rId33"/>
    <p:sldId id="608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61" d="100"/>
          <a:sy n="61" d="100"/>
        </p:scale>
        <p:origin x="29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tableStyles" Target="tableStyle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40" Type="http://schemas.openxmlformats.org/officeDocument/2006/relationships/theme" Target="theme/theme2.xml"/><Relationship Id="rId41" Type="http://schemas.openxmlformats.org/officeDocument/2006/relationships/commentAuthors" Target="commentAuthor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2.10.2022 г.</a:t>
            </a:fld>
            <a:endParaRPr lang="bg-BG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1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2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1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softuni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EditPoints="1" noChangeArrowheads="1" noTextEdit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445443" name="Rectangle 3"/>
          <p:cNvSpPr>
            <a:spLocks noGrp="1" noEditPoints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fld id="{3EBA5BD7-F043-4D1B-AA17-CD412FC534DE}" type="slidenum">
              <a:rPr kumimoji="0" lang="en-US" sz="1200" b="0" i="0" u="none" strike="noStrike" kern="1200" cap="none" spc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Контейнер за бележ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 noEditPoints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5.png"/><Relationship Id="rId1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19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20.png"/><Relationship Id="rId9" Type="http://schemas.openxmlformats.org/officeDocument/2006/relationships/hyperlink" Target="https://softuni.foundation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4.png"/><Relationship Id="rId5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org/" TargetMode="External"/><Relationship Id="rId10" Type="http://schemas.openxmlformats.org/officeDocument/2006/relationships/image" Target="../media/image4.png"/><Relationship Id="rId1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hyperlink" Target="https://forum.softuni.bg/" TargetMode="External"/><Relationship Id="rId10" Type="http://schemas.openxmlformats.org/officeDocument/2006/relationships/image" Target="../media/image21.png"/><Relationship Id="rId1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softuni.org/" TargetMode="External"/><Relationship Id="rId6" Type="http://schemas.openxmlformats.org/officeDocument/2006/relationships/image" Target="../media/image22.png"/><Relationship Id="rId7" Type="http://schemas.openxmlformats.org/officeDocument/2006/relationships/hyperlink" Target="https://softuni.bg/" TargetMode="External"/><Relationship Id="rId8" Type="http://schemas.openxmlformats.org/officeDocument/2006/relationships/image" Target="../media/image20.png"/><Relationship Id="rId9" Type="http://schemas.openxmlformats.org/officeDocument/2006/relationships/hyperlink" Target="https://softuni.foundation/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1.png"/><Relationship Id="rId3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 noEditPoints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pPr lvl="0"/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endParaRPr lang="en-US" noProof="1"/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Logo SoftUni" descr="SoftUni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/>
          <p:cNvSpPr>
            <a:spLocks noGrp="1" noEditPoints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/>
          <p:cNvSpPr>
            <a:spLocks noGrp="1" noEditPoints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/>
          <p:cNvSpPr>
            <a:spLocks noGrp="1" noEditPoints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/>
          <p:cNvSpPr>
            <a:spLocks noGrp="1" noEditPoints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/>
          <p:cNvSpPr>
            <a:spLocks noGrp="1" noEditPoints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Subtitle</a:t>
            </a:r>
          </a:p>
        </p:txBody>
      </p:sp>
      <p:sp>
        <p:nvSpPr>
          <p:cNvPr id="2" name="Presentation Title"/>
          <p:cNvSpPr>
            <a:spLocks noGrp="1" noEditPoints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Subtitle"/>
          <p:cNvSpPr>
            <a:spLocks noGrp="1" noEditPoints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 noEditPoints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 panose="020B0604020202020204"/>
              </a:defRPr>
            </a:lvl1pPr>
          </a:lstStyle>
          <a:p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21856" tIns="60928" rIns="121856" bIns="60928" rtlCol="0" anchor="ctr">
            <a:prstTxWarp prst="textNoShape">
              <a:avLst/>
            </a:prstTxWarp>
            <a:noAutofit/>
          </a:bodyPr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 Down" descr="Software University 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ext Placeholder Body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 noEditPoints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 panose="020B0604020202020204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pPr lvl="0"/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0" name="Rectangle Down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1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/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53" name="Rectangle Bottom Copyright"/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  <a:hlinkClick r:id="rId1"/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itchFamily="34" charset="0" panose="020F0502020204030204"/>
                <a:ea typeface="Calibri" pitchFamily="34" charset="0" panose="020F0502020204030204"/>
                <a:cs typeface="Arial" pitchFamily="34" charset="0" panose="020B0604020202020204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itchFamily="34" charset="0" panose="020F0502020204030204"/>
              <a:ea typeface="Calibri" pitchFamily="34" charset="0" panose="020F0502020204030204"/>
              <a:cs typeface="Arial" pitchFamily="34" charset="0" panose="020B0604020202020204"/>
            </a:endParaRPr>
          </a:p>
        </p:txBody>
      </p:sp>
      <p:pic>
        <p:nvPicPr>
          <p:cNvPr id="26" name="Picture SoftUni Mascot" descr="SoftUni mascot with open han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/>
            <p:cNvPicPr>
              <a:picLocks noChangeAspect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/>
            <p:cNvCxnSpPr/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/>
            <p:cNvCxnSpPr/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/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/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/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/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/>
            <p:cNvCxnSpPr/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/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/>
          <p:cNvSpPr>
            <a:spLocks noGrp="1" noEditPoints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kumimoji="0" lang="en-US" sz="8797" b="1" i="0" u="none" strike="noStrike" kern="1200" cap="none" spc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latin typeface="Calibri" pitchFamily="34" charset="0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latin typeface="Calibri" pitchFamily="34" charset="0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1" tooltip="Software University Discussion Forum"/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</p:spPr>
      </p:pic>
      <p:pic>
        <p:nvPicPr>
          <p:cNvPr id="20" name="Picture Logo SoftUni Right" descr="Software University logo">
            <a:hlinkClick r:id="rId5"/>
          </p:cNvPr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/>
          <p:cNvSpPr>
            <a:spLocks noGrp="1" noEditPoints="1"/>
          </p:cNvSpPr>
          <p:nvPr>
            <p:ph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 panose="05000000000000000000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</a:lvl3pPr>
          </a:lstStyle>
          <a:p>
            <a:pPr lvl="0"/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7"/>
              </a:rPr>
              <a:t>softuni.bg</a:t>
            </a:r>
            <a:r>
              <a:rPr lang="en-US" noProof="1"/>
              <a:t> </a:t>
            </a:r>
          </a:p>
          <a:p>
            <a:pPr lvl="0"/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9"/>
              </a:rPr>
              <a:t>softuni.foundation</a:t>
            </a:r>
            <a:endParaRPr lang="en-US" noProof="1"/>
          </a:p>
          <a:p>
            <a:pPr lvl="0"/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pPr lvl="0"/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1"/>
              </a:rPr>
              <a:t>forum.softuni.bg</a:t>
            </a:r>
            <a:endParaRPr lang="en-US" noProof="1"/>
          </a:p>
        </p:txBody>
      </p:sp>
      <p:sp>
        <p:nvSpPr>
          <p:cNvPr id="10" name="Rectangle Top"/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1" name="Logo Software University" descr="Software University logo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/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/>
            <a:lvl2pPr latinLnBrk="0"/>
            <a:lvl3pPr latinLnBrk="0"/>
            <a:lvl4pPr latinLnBrk="0"/>
            <a:lvl5pPr latinLnBrk="0"/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/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2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/>
          <p:cNvCxnSpPr/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5000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/>
          <p:cNvPicPr>
            <a:picLocks noChangeAspect="1"/>
          </p:cNvPicPr>
          <p:nvPr userDrawn="1"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Rectangle Left"/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sp>
        <p:nvSpPr>
          <p:cNvPr id="7" name="Slide Body Text"/>
          <p:cNvSpPr>
            <a:spLocks noGrp="1" noEditPoints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/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5000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Code Box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/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altLang="ko-KR" sz="2398" b="0" i="0" u="none" strike="noStrike" kern="1200" cap="none" spc="0" baseline="0" noProof="0">
              <a:ln>
                <a:noFill/>
              </a:ln>
              <a:solidFill>
                <a:srgbClr val="F7C86D"/>
              </a:solidFill>
              <a:effectLst/>
              <a:uLnTx/>
              <a:latin typeface="Calibri" pitchFamily="34" charset="0" panose="020F0502020204030204"/>
              <a:ea typeface="맑은 고딕" pitchFamily="34" charset="-127" panose="020B0503020000020004"/>
              <a:cs typeface="+mn-cs"/>
            </a:endParaRPr>
          </a:p>
        </p:txBody>
      </p:sp>
      <p:pic>
        <p:nvPicPr>
          <p:cNvPr id="10" name="Logo Software University" descr="Software University logo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/>
          <p:cNvSpPr>
            <a:spLocks noGrp="1" noEditPoints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</p:cSld>
  <p:clrMapOvr>
    <a:masterClrMapping/>
  </p:clrMapOvr>
  <p:transition spd="slow" advClick="0" advTm="5000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/>
          <p:cNvPicPr>
            <a:picLocks noChangeAspect="1"/>
          </p:cNvPicPr>
          <p:nvPr userDrawn="1"/>
        </p:nvPicPr>
        <p:blipFill>
          <a:blip r:embed="rId1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/>
          <p:cNvSpPr>
            <a:spLocks noGrp="1" noEditPoints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/>
          <p:cNvSpPr>
            <a:spLocks noGrp="1" noEditPoints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ransition spd="slow" advClick="0" advTm="5000"/>
  <p:hf dt="0" hdr="0" ftr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itchFamily="2" charset="2" panose="05000000000000000000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stbank.bg/" TargetMode="External"/><Relationship Id="rId10" Type="http://schemas.openxmlformats.org/officeDocument/2006/relationships/image" Target="../media/image33.png"/><Relationship Id="rId11" Type="http://schemas.openxmlformats.org/officeDocument/2006/relationships/hyperlink" Target="https://indeavr.com/" TargetMode="External"/><Relationship Id="rId12" Type="http://schemas.openxmlformats.org/officeDocument/2006/relationships/image" Target="../media/image34.png"/><Relationship Id="rId13" Type="http://schemas.openxmlformats.org/officeDocument/2006/relationships/hyperlink" Target="https://www.pharvision.ai/" TargetMode="External"/><Relationship Id="rId14" Type="http://schemas.openxmlformats.org/officeDocument/2006/relationships/image" Target="../media/image35.jpeg"/><Relationship Id="rId15" Type="http://schemas.openxmlformats.org/officeDocument/2006/relationships/hyperlink" Target="https://www.superhosting.bg/" TargetMode="External"/><Relationship Id="rId16" Type="http://schemas.openxmlformats.org/officeDocument/2006/relationships/image" Target="../media/image36.png"/><Relationship Id="rId17" Type="http://schemas.openxmlformats.org/officeDocument/2006/relationships/hyperlink" Target="https://www.softwaregroup.com/" TargetMode="External"/><Relationship Id="rId18" Type="http://schemas.openxmlformats.org/officeDocument/2006/relationships/image" Target="../media/image37.png"/><Relationship Id="rId19" Type="http://schemas.openxmlformats.org/officeDocument/2006/relationships/hyperlink" Target="https://taulia.com/" TargetMode="External"/><Relationship Id="rId2" Type="http://schemas.openxmlformats.org/officeDocument/2006/relationships/image" Target="../media/image29.png"/><Relationship Id="rId20" Type="http://schemas.openxmlformats.org/officeDocument/2006/relationships/image" Target="../media/image38.png"/><Relationship Id="rId21" Type="http://schemas.openxmlformats.org/officeDocument/2006/relationships/hyperlink" Target="https://createx.bg/" TargetMode="External"/><Relationship Id="rId22" Type="http://schemas.openxmlformats.org/officeDocument/2006/relationships/image" Target="../media/image39.png"/><Relationship Id="rId23" Type="http://schemas.openxmlformats.org/officeDocument/2006/relationships/hyperlink" Target="https://smartit.bg/" TargetMode="External"/><Relationship Id="rId24" Type="http://schemas.openxmlformats.org/officeDocument/2006/relationships/image" Target="../media/image40.png"/><Relationship Id="rId25" Type="http://schemas.openxmlformats.org/officeDocument/2006/relationships/hyperlink" Target="https://bosch.io/" TargetMode="External"/><Relationship Id="rId26" Type="http://schemas.openxmlformats.org/officeDocument/2006/relationships/image" Target="../media/image41.png"/><Relationship Id="rId27" Type="http://schemas.openxmlformats.org/officeDocument/2006/relationships/slideLayout" Target="../slideLayouts/slideLayout3.xml"/><Relationship Id="rId3" Type="http://schemas.openxmlformats.org/officeDocument/2006/relationships/hyperlink" Target="https://www.coca-colahellenic.com/" TargetMode="External"/><Relationship Id="rId4" Type="http://schemas.openxmlformats.org/officeDocument/2006/relationships/image" Target="../media/image30.png"/><Relationship Id="rId5" Type="http://schemas.openxmlformats.org/officeDocument/2006/relationships/hyperlink" Target="https://bg.it.schwarz/schwarz-it-bulgaria" TargetMode="External"/><Relationship Id="rId6" Type="http://schemas.openxmlformats.org/officeDocument/2006/relationships/image" Target="../media/image31.png"/><Relationship Id="rId7" Type="http://schemas.openxmlformats.org/officeDocument/2006/relationships/hyperlink" Target="https://pokerstarscareers.com/" TargetMode="External"/><Relationship Id="rId8" Type="http://schemas.openxmlformats.org/officeDocument/2006/relationships/image" Target="../media/image32.jpeg"/><Relationship Id="rId9" Type="http://schemas.openxmlformats.org/officeDocument/2006/relationships/hyperlink" Target="https://de.draftking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c/CodeItUpwithIvo" TargetMode="External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hyperlink" Target="https://softuni.bg/" TargetMode="External"/><Relationship Id="rId2" Type="http://schemas.openxmlformats.org/officeDocument/2006/relationships/hyperlink" Target="https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forum.softuni.bg/" TargetMode="External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 noEditPoints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 noEditPoint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 noEditPoints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 noEditPoints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of Elements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1000" y="2754000"/>
            <a:ext cx="4005000" cy="1576035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/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</p:cSld>
  <p:clrMapOvr>
    <a:masterClrMapping/>
  </p:clrMapOvr>
  <p:transition spd="slow" advClick="0" advTm="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708079" y="1604561"/>
            <a:ext cx="10416390" cy="409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sz="2399" b="1"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GB" dirty="0"/>
              <a:t>function dayOfWeek(day){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 "Monday", "Tuesday", "Wednesday", "Thursday", </a:t>
            </a:r>
            <a:br>
              <a:rPr lang="en-US" dirty="0"/>
            </a:br>
            <a:r>
              <a:rPr lang="en-US" dirty="0"/>
              <a:t>	        "Friday", "Saturday", "Sunday" 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  if (day &gt;= 1 &amp;&amp; day &lt;= 7)</a:t>
            </a:r>
          </a:p>
          <a:p>
            <a:r>
              <a:rPr lang="en-US" dirty="0"/>
              <a:t>    console.log(days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console.log("Invalid day!");</a:t>
            </a:r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6659732" y="3366856"/>
            <a:ext cx="3576221" cy="1373818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Different Types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09809"/>
            <a:ext cx="8555735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Array holding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numbers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10, 20, 30, 40, 50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1" y="2718708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Array holding strings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weekDays =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'Monday', 'Tuesday', 'Wednesday',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 'Thursday', 'Friday', 'Saturday', 'Sunday'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1" y="4307932"/>
            <a:ext cx="8555735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Array holding mixed data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let mixedArr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20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new Date()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'hello'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{x:5, y:8}</a:t>
            </a:r>
            <a:r>
              <a:rPr lang="en-US" sz="2400" b="1" noProof="1">
                <a:latin typeface="Consolas" pitchFamily="49" charset="0" panose="020B0609020204030204"/>
                <a:cs typeface="Consolas" pitchFamily="49" charset="0" panose="020B0609020204030204"/>
              </a:rPr>
              <a:t>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8600"/>
              </a:spcAft>
            </a:pPr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an element to the end of the array:</a:t>
            </a:r>
          </a:p>
          <a:p>
            <a:r>
              <a:rPr lang="en-US" dirty="0"/>
              <a:t>Or you can use the built-in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push</a:t>
            </a:r>
            <a:r>
              <a:rPr lang="en-US" dirty="0"/>
              <a:t> method: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New Elements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quarter"/>
          </p:nvPr>
        </p:nvSpPr>
        <p:spPr>
          <a:xfrm>
            <a:off x="2416013" y="5042798"/>
            <a:ext cx="8402637" cy="1128712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itchFamily="49" charset="0" panose="020B0609020204030204"/>
              </a:rPr>
              <a:t>arr.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push</a:t>
            </a:r>
            <a:r>
              <a:rPr lang="en-US" sz="2400" b="1" dirty="0">
                <a:solidFill>
                  <a:schemeClr val="tx1"/>
                </a:solidFill>
                <a:latin typeface="Consolas" pitchFamily="49" charset="0" panose="020B0609020204030204"/>
              </a:rPr>
              <a:t>(50);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 panose="020B0609020204030204"/>
              </a:rPr>
              <a:t>// Adds an element at the 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nsolas" pitchFamily="49" charset="0" panose="020B0609020204030204"/>
              </a:rPr>
              <a:t>console.log(arr);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 panose="020B0609020204030204"/>
              </a:rPr>
              <a:t>// [10, 20, 30, 40, 50]</a:t>
            </a:r>
          </a:p>
        </p:txBody>
      </p:sp>
      <p:sp>
        <p:nvSpPr>
          <p:cNvPr id="9" name="Text Placeholder 2"/>
          <p:cNvSpPr txBox="1"/>
          <p:nvPr/>
        </p:nvSpPr>
        <p:spPr>
          <a:xfrm>
            <a:off x="2417958" y="2072479"/>
            <a:ext cx="8403042" cy="16715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 panose="05000000000000000000"/>
              <a:buNone/>
            </a:pPr>
            <a:r>
              <a:rPr lang="en-GB" sz="2400" b="1" dirty="0">
                <a:latin typeface="Consolas" pitchFamily="49" charset="0" panose="020B0609020204030204"/>
              </a:rPr>
              <a:t>let arr = [10, 20, 30];</a:t>
            </a:r>
            <a:endParaRPr lang="en-US" sz="2400" b="1" dirty="0">
              <a:latin typeface="Consolas" pitchFamily="49" charset="0" panose="020B0609020204030204"/>
            </a:endParaRPr>
          </a:p>
          <a:p>
            <a:pPr marL="0" indent="0">
              <a:buFont typeface="Wingdings" pitchFamily="2" charset="2" panose="0500000000000000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arr[</a:t>
            </a:r>
            <a:r>
              <a:rPr lang="en-US" sz="2400" b="1" dirty="0" err="1">
                <a:latin typeface="Consolas" pitchFamily="49" charset="0" panose="020B0609020204030204"/>
              </a:rPr>
              <a:t>arr.length</a:t>
            </a:r>
            <a:r>
              <a:rPr lang="en-US" sz="2400" b="1" dirty="0">
                <a:latin typeface="Consolas" pitchFamily="49" charset="0" panose="020B0609020204030204"/>
              </a:rPr>
              <a:t>] = 40;</a:t>
            </a:r>
          </a:p>
          <a:p>
            <a:pPr marL="0" indent="0">
              <a:buFont typeface="Wingdings" pitchFamily="2" charset="2" panose="05000000000000000000"/>
              <a:buNone/>
            </a:pPr>
            <a:r>
              <a:rPr lang="en-US" sz="2400" b="1" dirty="0">
                <a:latin typeface="Consolas" pitchFamily="49" charset="0" panose="020B0609020204030204"/>
              </a:rPr>
              <a:t>console.log(</a:t>
            </a:r>
            <a:r>
              <a:rPr lang="en-US" sz="2400" b="1" dirty="0" err="1">
                <a:latin typeface="Consolas" pitchFamily="49" charset="0" panose="020B0609020204030204"/>
              </a:rPr>
              <a:t>arr</a:t>
            </a:r>
            <a:r>
              <a:rPr lang="en-US" sz="2400" b="1" dirty="0">
                <a:latin typeface="Consolas" pitchFamily="49" charset="0" panose="020B0609020204030204"/>
              </a:rPr>
              <a:t>);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 panose="020B0609020204030204"/>
              </a:rPr>
              <a:t>// [10, 20, 30, 40]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29058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Arrays and Invalid Positions</a:t>
            </a:r>
            <a:endParaRPr lang="bg-BG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2001" y="1512713"/>
            <a:ext cx="10668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[4]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 = 50;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console.log(nums);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[10, 20, 30,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 &lt;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empty&gt;, 50]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console.log(nums[3]);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undefined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1" y="4184119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[-5]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undefined (invalid index)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[-5] 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= 8;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Will not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console.log(nums[</a:t>
            </a:r>
            <a:r>
              <a:rPr lang="bg-BG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-5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], nums.length);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8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52486" y="904775"/>
            <a:ext cx="3296652" cy="3296652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built-in array functionality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</p:spTree>
  </p:cSld>
  <p:clrMapOvr>
    <a:masterClrMapping/>
  </p:clrMapOvr>
  <p:transition spd="slow" advClick="0" advTm="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16" name="Text Placeholder 1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 are </a:t>
            </a:r>
            <a:r>
              <a:rPr lang="en-US" b="1" dirty="0">
                <a:solidFill>
                  <a:schemeClr val="bg1"/>
                </a:solidFill>
              </a:rPr>
              <a:t>special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200" dirty="0"/>
              <a:t>They have built-in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, like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</a:rPr>
              <a:t>length</a:t>
            </a:r>
          </a:p>
          <a:p>
            <a:r>
              <a:rPr lang="en-US" dirty="0"/>
              <a:t>Methods are written with a dot after the variable name:</a:t>
            </a:r>
          </a:p>
          <a:p>
            <a:pPr>
              <a:spcBef>
                <a:spcPts val="10200"/>
              </a:spcBef>
            </a:pPr>
            <a:r>
              <a:rPr lang="en-US" dirty="0"/>
              <a:t>Other examples: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push()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includes()</a:t>
            </a:r>
            <a:r>
              <a:rPr lang="en-US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 panose="020B0609020204030204"/>
              </a:rPr>
              <a:t>toString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()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join()</a:t>
            </a:r>
          </a:p>
          <a:p>
            <a:pPr>
              <a:spcBef>
                <a:spcPts val="4800"/>
              </a:spcBef>
            </a:pPr>
            <a:r>
              <a:rPr lang="en-US" dirty="0"/>
              <a:t>More methods will be examined in the </a:t>
            </a:r>
            <a:r>
              <a:rPr lang="en-US" b="1" dirty="0">
                <a:solidFill>
                  <a:schemeClr val="bg1"/>
                </a:solidFill>
              </a:rPr>
              <a:t>Arrays Advanced </a:t>
            </a:r>
            <a:r>
              <a:rPr lang="en-US" dirty="0"/>
              <a:t>lesson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136000" y="3284893"/>
            <a:ext cx="7920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console.log(nums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.length</a:t>
            </a:r>
            <a:r>
              <a:rPr lang="en-US" sz="2800" b="1" noProof="1">
                <a:latin typeface="Consolas" pitchFamily="49" charset="0" panose="020B0609020204030204"/>
                <a:cs typeface="Consolas" pitchFamily="49" charset="0" panose="020B0609020204030204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 panose="020B0609020204030204"/>
                <a:cs typeface="Consolas" pitchFamily="49" charset="0" panose="020B0609020204030204"/>
              </a:rPr>
              <a:t>// 3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itchFamily="2" charset="2" panose="05000000000000000000"/>
              <a:buChar char="§"/>
            </a:pPr>
            <a:r>
              <a:rPr lang="en-US" dirty="0"/>
              <a:t>Check if the array </a:t>
            </a:r>
            <a:r>
              <a:rPr lang="en-US" b="1" dirty="0">
                <a:solidFill>
                  <a:schemeClr val="bg1"/>
                </a:solidFill>
              </a:rPr>
              <a:t>contains</a:t>
            </a:r>
            <a:r>
              <a:rPr lang="en-US" dirty="0"/>
              <a:t> the specified element:</a:t>
            </a:r>
          </a:p>
          <a:p>
            <a:pPr marL="457200" indent="-457200">
              <a:lnSpc>
                <a:spcPct val="100000"/>
              </a:lnSpc>
              <a:spcBef>
                <a:spcPts val="16800"/>
              </a:spcBef>
              <a:buClr>
                <a:srgbClr val="234465"/>
              </a:buClr>
              <a:buFont typeface="Wingdings" pitchFamily="2" charset="2" panose="05000000000000000000"/>
              <a:buChar char="§"/>
            </a:pPr>
            <a:r>
              <a:rPr lang="en-US" dirty="0"/>
              <a:t>Create a string from all elements,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/>
              <a:t> by a given string: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itchFamily="2" charset="2" panose="05000000000000000000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802387" y="2066080"/>
            <a:ext cx="78801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let arr = [10, 20, 30];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20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console.log(arr.</a:t>
            </a:r>
            <a:r>
              <a:rPr lang="en-GB" dirty="0">
                <a:solidFill>
                  <a:schemeClr val="bg1"/>
                </a:solidFill>
              </a:rPr>
              <a:t>includes(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02386" y="4720503"/>
            <a:ext cx="788019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 panose="020B0609020204030204"/>
              </a:rPr>
              <a:t>console.log(</a:t>
            </a:r>
            <a:r>
              <a:rPr lang="nn-NO" sz="2399" b="1" noProof="1">
                <a:latin typeface="Consolas" pitchFamily="49" charset="0" panose="020B0609020204030204"/>
              </a:rPr>
              <a:t>arr</a:t>
            </a:r>
            <a:r>
              <a:rPr lang="en-US" sz="2399" b="1" noProof="1">
                <a:latin typeface="Consolas" pitchFamily="49" charset="0" panose="020B0609020204030204"/>
              </a:rPr>
              <a:t>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 panose="020B0609020204030204"/>
              </a:rPr>
              <a:t>join</a:t>
            </a:r>
            <a:r>
              <a:rPr lang="en-US" sz="2399" b="1" noProof="1">
                <a:latin typeface="Consolas" pitchFamily="49" charset="0" panose="020B0609020204030204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 panose="020B0609020204030204"/>
              </a:rPr>
              <a:t>':'</a:t>
            </a:r>
            <a:r>
              <a:rPr lang="en-US" sz="2399" b="1" noProof="1">
                <a:latin typeface="Consolas" pitchFamily="49" charset="0" panose="020B0609020204030204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// 10:20:30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 panose="020B0609020204030204"/>
              </a:rPr>
              <a:t>let words = [ "one", "two" 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 panose="020B0609020204030204"/>
              </a:rPr>
              <a:t>console.log(words.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 panose="020B0609020204030204"/>
              </a:rPr>
              <a:t>join</a:t>
            </a:r>
            <a:r>
              <a:rPr lang="en-US" sz="2399" b="1" noProof="1">
                <a:latin typeface="Consolas" pitchFamily="49" charset="0" panose="020B0609020204030204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 panose="020B0609020204030204"/>
              </a:rPr>
              <a:t>' - '</a:t>
            </a:r>
            <a:r>
              <a:rPr lang="en-US" sz="2399" b="1" noProof="1">
                <a:latin typeface="Consolas" pitchFamily="49" charset="0" panose="020B0609020204030204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 panose="020B0609020204030204"/>
              </a:rPr>
              <a:t>// one - two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 Iteration</a:t>
            </a:r>
          </a:p>
        </p:txBody>
      </p:sp>
    </p:spTree>
  </p:cSld>
  <p:clrMapOvr>
    <a:masterClrMapping/>
  </p:clrMapOvr>
  <p:transition spd="slow" advClick="0" advTm="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50915" name="Rectangle 3"/>
          <p:cNvSpPr>
            <a:spLocks noGrp="1" noEditPoints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itchFamily="2" charset="2" panose="05000000000000000000"/>
              <a:buChar char="§"/>
            </a:pPr>
            <a:r>
              <a:rPr lang="en-US" dirty="0"/>
              <a:t>To print all array elements, a </a:t>
            </a:r>
            <a:r>
              <a:rPr lang="en-US" b="1" dirty="0">
                <a:solidFill>
                  <a:schemeClr val="bg1"/>
                </a:solidFill>
              </a:rPr>
              <a:t>for-loop</a:t>
            </a:r>
            <a:r>
              <a:rPr lang="en-US" dirty="0"/>
              <a:t> can be used</a:t>
            </a:r>
          </a:p>
          <a:p>
            <a:pPr marL="1066419" lvl="1" indent="-457200">
              <a:lnSpc>
                <a:spcPct val="100000"/>
              </a:lnSpc>
              <a:spcAft>
                <a:spcPct val="0"/>
              </a:spcAft>
              <a:buFont typeface="Wingdings" pitchFamily="2" charset="2" panose="05000000000000000000"/>
              <a:buChar char="§"/>
            </a:pPr>
            <a:r>
              <a:rPr lang="en-US" dirty="0"/>
              <a:t>Loop from first index (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) to last index (</a:t>
            </a:r>
            <a:r>
              <a:rPr lang="en-US" b="1" dirty="0" err="1">
                <a:solidFill>
                  <a:schemeClr val="bg1"/>
                </a:solidFill>
              </a:rPr>
              <a:t>arr.length</a:t>
            </a:r>
            <a:r>
              <a:rPr lang="en-US" b="1" dirty="0">
                <a:solidFill>
                  <a:schemeClr val="bg1"/>
                </a:solidFill>
              </a:rPr>
              <a:t> - 1</a:t>
            </a:r>
            <a:r>
              <a:rPr lang="en-US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18000"/>
              </a:spcBef>
              <a:spcAft>
                <a:spcPct val="0"/>
              </a:spcAft>
              <a:buFont typeface="Wingdings" pitchFamily="2" charset="2" panose="05000000000000000000"/>
              <a:buChar char="§"/>
            </a:pPr>
            <a:r>
              <a:rPr lang="en-US" dirty="0"/>
              <a:t>Print array elements using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Font typeface="Wingdings" pitchFamily="2" charset="2" panose="05000000000000000000"/>
              <a:buChar char="§"/>
            </a:pPr>
            <a:endParaRPr lang="en-US" dirty="0"/>
          </a:p>
        </p:txBody>
      </p:sp>
      <p:sp>
        <p:nvSpPr>
          <p:cNvPr id="550914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7742" y="2398065"/>
            <a:ext cx="9923647" cy="211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700" b="1" dirty="0">
                <a:latin typeface="Consolas" pitchFamily="49" charset="0" panose="020B0609020204030204"/>
              </a:rPr>
              <a:t>let capitals = ['Sofia', 'Washington', 'London'];</a:t>
            </a:r>
          </a:p>
          <a:p>
            <a:pPr>
              <a:spcBef>
                <a:spcPts val="1800"/>
              </a:spcBef>
            </a:pPr>
            <a:r>
              <a:rPr lang="en-GB" sz="2700" b="1" dirty="0">
                <a:latin typeface="Consolas" pitchFamily="49" charset="0" panose="020B0609020204030204"/>
              </a:rPr>
              <a:t>for (let i = 0; i &lt; capitals.</a:t>
            </a:r>
            <a:r>
              <a:rPr lang="en-GB" sz="2700" b="1" dirty="0">
                <a:solidFill>
                  <a:schemeClr val="bg1"/>
                </a:solidFill>
                <a:latin typeface="Consolas" pitchFamily="49" charset="0" panose="020B0609020204030204"/>
              </a:rPr>
              <a:t>length</a:t>
            </a:r>
            <a:r>
              <a:rPr lang="en-GB" sz="2700" b="1" dirty="0">
                <a:latin typeface="Consolas" pitchFamily="49" charset="0" panose="020B0609020204030204"/>
              </a:rPr>
              <a:t>; </a:t>
            </a:r>
            <a:r>
              <a:rPr lang="en-GB" sz="2700" b="1" dirty="0" err="1">
                <a:latin typeface="Consolas" pitchFamily="49" charset="0" panose="020B0609020204030204"/>
              </a:rPr>
              <a:t>i</a:t>
            </a:r>
            <a:r>
              <a:rPr lang="en-GB" sz="2700" b="1" dirty="0">
                <a:latin typeface="Consolas" pitchFamily="49" charset="0" panose="020B0609020204030204"/>
              </a:rPr>
              <a:t>++) {</a:t>
            </a:r>
          </a:p>
          <a:p>
            <a:r>
              <a:rPr lang="en-GB" sz="2700" b="1" dirty="0">
                <a:latin typeface="Consolas" pitchFamily="49" charset="0" panose="020B0609020204030204"/>
              </a:rPr>
              <a:t>  console.log(capitals[</a:t>
            </a:r>
            <a:r>
              <a:rPr lang="en-GB" sz="2700" b="1" dirty="0">
                <a:solidFill>
                  <a:schemeClr val="bg1"/>
                </a:solidFill>
                <a:latin typeface="Consolas" pitchFamily="49" charset="0" panose="020B0609020204030204"/>
              </a:rPr>
              <a:t>i</a:t>
            </a:r>
            <a:r>
              <a:rPr lang="en-GB" sz="2700" b="1" dirty="0">
                <a:latin typeface="Consolas" pitchFamily="49" charset="0" panose="020B0609020204030204"/>
              </a:rPr>
              <a:t>]);</a:t>
            </a:r>
          </a:p>
          <a:p>
            <a:r>
              <a:rPr lang="en-GB" sz="2700" b="1" dirty="0">
                <a:latin typeface="Consolas" pitchFamily="49" charset="0" panose="020B0609020204030204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5274116"/>
            <a:ext cx="992136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700" b="1" dirty="0">
                <a:latin typeface="Consolas" pitchFamily="49" charset="0" panose="020B0609020204030204"/>
              </a:rPr>
              <a:t>console.log(capitals</a:t>
            </a:r>
            <a:r>
              <a:rPr lang="en-GB" sz="2700" b="1" dirty="0">
                <a:solidFill>
                  <a:schemeClr val="bg1"/>
                </a:solidFill>
                <a:latin typeface="Consolas" pitchFamily="49" charset="0" panose="020B0609020204030204"/>
              </a:rPr>
              <a:t>.toString()</a:t>
            </a:r>
            <a:r>
              <a:rPr lang="en-GB" sz="2700" b="1" dirty="0">
                <a:latin typeface="Consolas" pitchFamily="49" charset="0" panose="020B0609020204030204"/>
              </a:rPr>
              <a:t>)</a:t>
            </a:r>
          </a:p>
          <a:p>
            <a:r>
              <a:rPr lang="en-GB" sz="27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Sofia,Washington,London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553426" y="3650972"/>
            <a:ext cx="4068851" cy="788533"/>
          </a:xfrm>
          <a:prstGeom prst="wedgeRoundRectCallout">
            <a:avLst>
              <a:gd name="adj1" fmla="val -61811"/>
              <a:gd name="adj2" fmla="val -52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Exclusive comparison: iteration will stop at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- 1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906982" y="3133898"/>
            <a:ext cx="3640974" cy="440575"/>
          </a:xfrm>
          <a:prstGeom prst="rect">
            <a:avLst/>
          </a:prstGeom>
          <a:solidFill>
            <a:srgbClr val="234465">
              <a:alpha val="10196"/>
            </a:srgbClr>
          </a:solidFill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Receive a number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and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elements, </a:t>
            </a:r>
            <a:r>
              <a:rPr lang="en-US" sz="2800" b="1" dirty="0">
                <a:solidFill>
                  <a:schemeClr val="bg1"/>
                </a:solidFill>
              </a:rPr>
              <a:t>create</a:t>
            </a:r>
            <a:r>
              <a:rPr lang="en-US" sz="2800" dirty="0"/>
              <a:t> a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dirty="0"/>
              <a:t> array with </a:t>
            </a:r>
            <a:r>
              <a:rPr lang="en-US" sz="2800" b="1" dirty="0">
                <a:solidFill>
                  <a:schemeClr val="bg1"/>
                </a:solidFill>
              </a:rPr>
              <a:t>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numbers, </a:t>
            </a:r>
            <a:r>
              <a:rPr lang="en-US" sz="2800" b="1" dirty="0">
                <a:solidFill>
                  <a:schemeClr val="bg1"/>
                </a:solidFill>
              </a:rPr>
              <a:t>reverse</a:t>
            </a:r>
            <a:r>
              <a:rPr lang="en-US" sz="2800" dirty="0"/>
              <a:t> it, and print its elements on a single line, space-separated: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3065" y="2754000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</a:rPr>
              <a:t>3</a:t>
            </a:r>
            <a:r>
              <a:rPr lang="en-US" sz="3200" b="1" noProof="1">
                <a:latin typeface="Consolas" pitchFamily="49" charset="0" panose="020B0609020204030204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 panose="020B0609020204030204"/>
              </a:rPr>
              <a:t>[</a:t>
            </a:r>
            <a:r>
              <a:rPr lang="bg-BG" sz="3200" b="1" noProof="1">
                <a:latin typeface="Consolas" pitchFamily="49" charset="0" panose="020B0609020204030204"/>
              </a:rPr>
              <a:t>10</a:t>
            </a:r>
            <a:r>
              <a:rPr lang="en-US" sz="3200" b="1" noProof="1">
                <a:latin typeface="Consolas" pitchFamily="49" charset="0" panose="020B0609020204030204"/>
              </a:rPr>
              <a:t>,</a:t>
            </a:r>
            <a:r>
              <a:rPr lang="bg-BG" sz="3200" b="1" noProof="1">
                <a:latin typeface="Consolas" pitchFamily="49" charset="0" panose="020B0609020204030204"/>
              </a:rPr>
              <a:t>20</a:t>
            </a:r>
            <a:r>
              <a:rPr lang="en-US" sz="3200" b="1" noProof="1">
                <a:latin typeface="Consolas" pitchFamily="49" charset="0" panose="020B0609020204030204"/>
              </a:rPr>
              <a:t>,</a:t>
            </a:r>
            <a:r>
              <a:rPr lang="bg-BG" sz="3200" b="1" noProof="1">
                <a:latin typeface="Consolas" pitchFamily="49" charset="0" panose="020B0609020204030204"/>
              </a:rPr>
              <a:t>30</a:t>
            </a:r>
            <a:r>
              <a:rPr lang="en-US" sz="3200" b="1" noProof="1">
                <a:latin typeface="Consolas" pitchFamily="49" charset="0" panose="020B0609020204030204"/>
              </a:rPr>
              <a:t>,40]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86000" y="3000222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30 20 10</a:t>
            </a:r>
            <a:endParaRPr lang="it-IT" sz="3200" b="1" noProof="1">
              <a:latin typeface="Consolas" pitchFamily="49" charset="0" panose="020B0609020204030204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276025" y="3119519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583065" y="4645498"/>
            <a:ext cx="335684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 panose="020B0609020204030204"/>
              </a:rPr>
              <a:t>4</a:t>
            </a:r>
            <a:r>
              <a:rPr lang="en-US" sz="3200" b="1" noProof="1">
                <a:latin typeface="Consolas" pitchFamily="49" charset="0" panose="020B0609020204030204"/>
              </a:rPr>
              <a:t>,</a:t>
            </a:r>
            <a:br>
              <a:rPr lang="en-US" sz="3200" b="1" noProof="1">
                <a:solidFill>
                  <a:schemeClr val="bg1"/>
                </a:solidFill>
                <a:latin typeface="Consolas" pitchFamily="49" charset="0" panose="020B0609020204030204"/>
              </a:rPr>
            </a:br>
            <a:r>
              <a:rPr lang="en-US" sz="3200" b="1" noProof="1">
                <a:latin typeface="Consolas" pitchFamily="49" charset="0" panose="020B0609020204030204"/>
              </a:rPr>
              <a:t>[</a:t>
            </a:r>
            <a:r>
              <a:rPr lang="bg-BG" sz="3200" b="1" noProof="1">
                <a:latin typeface="Consolas" pitchFamily="49" charset="0" panose="020B0609020204030204"/>
              </a:rPr>
              <a:t>-1</a:t>
            </a:r>
            <a:r>
              <a:rPr lang="en-US" sz="3200" b="1" noProof="1">
                <a:latin typeface="Consolas" pitchFamily="49" charset="0" panose="020B0609020204030204"/>
              </a:rPr>
              <a:t>,</a:t>
            </a:r>
            <a:r>
              <a:rPr lang="bg-BG" sz="3200" b="1" noProof="1">
                <a:latin typeface="Consolas" pitchFamily="49" charset="0" panose="020B0609020204030204"/>
              </a:rPr>
              <a:t>20</a:t>
            </a:r>
            <a:r>
              <a:rPr lang="en-US" sz="3200" b="1" noProof="1">
                <a:latin typeface="Consolas" pitchFamily="49" charset="0" panose="020B0609020204030204"/>
              </a:rPr>
              <a:t>,</a:t>
            </a:r>
            <a:r>
              <a:rPr lang="bg-BG" sz="3200" b="1" noProof="1">
                <a:latin typeface="Consolas" pitchFamily="49" charset="0" panose="020B0609020204030204"/>
              </a:rPr>
              <a:t>9</a:t>
            </a:r>
            <a:r>
              <a:rPr lang="en-GB" sz="3200" b="1" noProof="1">
                <a:latin typeface="Consolas" pitchFamily="49" charset="0" panose="020B0609020204030204"/>
              </a:rPr>
              <a:t>9,</a:t>
            </a:r>
            <a:r>
              <a:rPr lang="bg-BG" sz="3200" b="1" noProof="1">
                <a:latin typeface="Consolas" pitchFamily="49" charset="0" panose="020B0609020204030204"/>
              </a:rPr>
              <a:t>5</a:t>
            </a:r>
            <a:r>
              <a:rPr lang="en-US" sz="3200" b="1" noProof="1">
                <a:latin typeface="Consolas" pitchFamily="49" charset="0" panose="020B0609020204030204"/>
              </a:rPr>
              <a:t>]</a:t>
            </a:r>
            <a:endParaRPr lang="bg-BG" sz="3200" b="1" noProof="1">
              <a:latin typeface="Consolas" pitchFamily="49" charset="0" panose="020B0609020204030204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86000" y="489172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5 99 20 -1</a:t>
            </a:r>
            <a:endParaRPr lang="it-IT" sz="3200" b="1" noProof="1">
              <a:latin typeface="Consolas" pitchFamily="49" charset="0" panose="020B0609020204030204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278469" y="5011017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EditPoints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/>
            <a:r>
              <a:rPr lang="en-GB" dirty="0"/>
              <a:t>Definition</a:t>
            </a:r>
          </a:p>
          <a:p>
            <a:pPr marL="742950" indent="-742950"/>
            <a:r>
              <a:rPr lang="en-GB" dirty="0"/>
              <a:t>Operations</a:t>
            </a:r>
          </a:p>
          <a:p>
            <a:pPr marL="742950" indent="-742950"/>
            <a:r>
              <a:rPr lang="en-GB" dirty="0"/>
              <a:t>Array Iteration</a:t>
            </a:r>
          </a:p>
          <a:p>
            <a:pPr marL="742950" indent="-742950"/>
            <a:r>
              <a:rPr lang="en-US" dirty="0"/>
              <a:t>For-of loops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function reverse(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</a:rPr>
              <a:t>n</a:t>
            </a:r>
            <a:r>
              <a:rPr lang="en-US" sz="2400" b="1" noProof="1">
                <a:latin typeface="Consolas" pitchFamily="49" charset="0" panose="020B0609020204030204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</a:rPr>
              <a:t>inputArr</a:t>
            </a:r>
            <a:r>
              <a:rPr lang="en-US" sz="2400" b="1" noProof="1">
                <a:latin typeface="Consolas" pitchFamily="49" charset="0" panose="020B0609020204030204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let arr = [];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for (let i = 0; i &lt; n; i++)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 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</a:rPr>
              <a:t>push</a:t>
            </a:r>
            <a:r>
              <a:rPr lang="en-US" sz="2400" b="1" noProof="1">
                <a:latin typeface="Consolas" pitchFamily="49" charset="0" panose="020B0609020204030204"/>
              </a:rPr>
              <a:t>(inputArr[i]);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let output = '';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for (let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</a:rPr>
              <a:t>arr.length - 1</a:t>
            </a:r>
            <a:r>
              <a:rPr lang="en-US" sz="2400" b="1" noProof="1">
                <a:latin typeface="Consolas" pitchFamily="49" charset="0" panose="020B0609020204030204"/>
              </a:rPr>
              <a:t>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</a:t>
            </a:r>
            <a:r>
              <a:rPr lang="bg-BG" sz="2400" b="1" noProof="1">
                <a:latin typeface="Consolas" pitchFamily="49" charset="0" panose="020B0609020204030204"/>
              </a:rPr>
              <a:t>  </a:t>
            </a:r>
            <a:r>
              <a:rPr lang="en-US" sz="2400" b="1" noProof="1">
                <a:latin typeface="Consolas" pitchFamily="49" charset="0" panose="020B0609020204030204"/>
              </a:rPr>
              <a:t>output += `${arr[i]} `;  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console.log(output);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Receive an array of strings, </a:t>
            </a:r>
            <a:r>
              <a:rPr lang="en-US" b="1" dirty="0">
                <a:solidFill>
                  <a:schemeClr val="bg1"/>
                </a:solidFill>
              </a:rPr>
              <a:t>reverse their places</a:t>
            </a:r>
            <a:r>
              <a:rPr lang="en-US" dirty="0"/>
              <a:t>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 (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 new array):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in Place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2894" y="2530401"/>
            <a:ext cx="4365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 panose="020B0609020204030204"/>
              </a:rPr>
              <a:t>['a','b','c','d','e']</a:t>
            </a:r>
            <a:endParaRPr lang="en-US" sz="2800" b="1" noProof="1">
              <a:latin typeface="Consolas" pitchFamily="49" charset="0" panose="020B0609020204030204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9826" y="2530401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e d c b a</a:t>
            </a:r>
            <a:endParaRPr lang="it-IT" sz="2800" b="1" noProof="1">
              <a:latin typeface="Consolas" pitchFamily="49" charset="0" panose="020B0609020204030204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754191" y="2673106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 panose="020B0609020204030204"/>
              </a:rPr>
              <a:t>e</a:t>
            </a:r>
          </a:p>
        </p:txBody>
      </p:sp>
      <p:cxnSp>
        <p:nvCxnSpPr>
          <p:cNvPr id="18" name="Curved Connector 17"/>
          <p:cNvCxnSpPr/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42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in Place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73090" y="1419382"/>
            <a:ext cx="9647837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function reverse(arr)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for (let i = 0; i &lt; arr.length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  let oldElement = arr[i];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  let previousIndex = arr.length - 1 - i;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  arr[i] = arr[previousIndex];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  arr[previousIndex]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  console.log(arr.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 panose="020B0609020204030204"/>
              </a:rPr>
              <a:t>join</a:t>
            </a:r>
            <a:r>
              <a:rPr lang="en-US" sz="2400" b="1" noProof="1">
                <a:latin typeface="Consolas" pitchFamily="49" charset="0" panose="020B0609020204030204"/>
              </a:rPr>
              <a:t>(' '));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 panose="020B0609020204030204"/>
              </a:rPr>
              <a:t>}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Subtitle 2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Alternative Way to Iterate</a:t>
            </a:r>
          </a:p>
        </p:txBody>
      </p:sp>
      <p:sp>
        <p:nvSpPr>
          <p:cNvPr id="2" name="Title 1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For-of Loops</a:t>
            </a:r>
          </a:p>
        </p:txBody>
      </p:sp>
    </p:spTree>
  </p:cSld>
  <p:clrMapOvr>
    <a:masterClrMapping/>
  </p:clrMapOvr>
  <p:transition spd="slow" advClick="0" advTm="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</a:t>
            </a:r>
            <a:r>
              <a:rPr lang="en-GB" b="1" dirty="0">
                <a:solidFill>
                  <a:schemeClr val="bg1"/>
                </a:solidFill>
              </a:rPr>
              <a:t>elements</a:t>
            </a:r>
            <a:r>
              <a:rPr lang="en-GB" dirty="0"/>
              <a:t> in a collection</a:t>
            </a:r>
          </a:p>
          <a:p>
            <a:r>
              <a:rPr lang="en-GB" dirty="0"/>
              <a:t>Cannot access the current index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For-of Loop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45020" y="2991843"/>
            <a:ext cx="79248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 panose="020B0609020204030204"/>
              </a:rPr>
              <a:t>for </a:t>
            </a:r>
            <a:r>
              <a:rPr lang="en-GB" sz="2800" b="1" dirty="0">
                <a:latin typeface="Consolas" pitchFamily="49" charset="0" panose="020B0609020204030204"/>
              </a:rPr>
              <a:t>(let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 panose="020B0609020204030204"/>
              </a:rPr>
              <a:t>el </a:t>
            </a:r>
            <a:r>
              <a:rPr lang="en-GB" sz="2800" b="1" dirty="0">
                <a:latin typeface="Consolas" pitchFamily="49" charset="0" panose="020B0609020204030204"/>
              </a:rPr>
              <a:t>of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 panose="020B0609020204030204"/>
              </a:rPr>
              <a:t> collection</a:t>
            </a:r>
            <a:r>
              <a:rPr lang="en-GB" sz="2800" b="1" dirty="0">
                <a:latin typeface="Consolas" pitchFamily="49" charset="0" panose="020B0609020204030204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 panose="020B0609020204030204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 panose="020B0609020204030204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91600" y="1990991"/>
            <a:ext cx="2819400" cy="2819400"/>
            <a:chOff x="8599852" y="3338140"/>
            <a:chExt cx="2819400" cy="2819400"/>
          </a:xfrm>
        </p:grpSpPr>
        <p:sp>
          <p:nvSpPr>
            <p:cNvPr id="2" name="Oval 1"/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 noEditPoints="1"/>
          </p:cNvSpPr>
          <p:nvPr>
            <p:ph type="body" sz="quarter" idx="11"/>
          </p:nvPr>
        </p:nvSpPr>
        <p:spPr>
          <a:xfrm>
            <a:off x="2001000" y="1648015"/>
            <a:ext cx="7997445" cy="29880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numbers = [ 1, 2, 3, 4, 5 ];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let output = '';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>
                <a:solidFill>
                  <a:schemeClr val="bg1"/>
                </a:solidFill>
              </a:rPr>
              <a:t>let </a:t>
            </a:r>
            <a:r>
              <a:rPr lang="en-US" sz="2800" dirty="0">
                <a:solidFill>
                  <a:schemeClr val="tx1"/>
                </a:solidFill>
              </a:rPr>
              <a:t>number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tx1"/>
                </a:solidFill>
              </a:rPr>
              <a:t>numbers)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    output += `${number} `;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console.log(output);</a:t>
            </a:r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For-of</a:t>
            </a:r>
          </a:p>
        </p:txBody>
      </p:sp>
      <p:sp>
        <p:nvSpPr>
          <p:cNvPr id="12" name="Arrow: Bent 11"/>
          <p:cNvSpPr/>
          <p:nvPr/>
        </p:nvSpPr>
        <p:spPr bwMode="auto">
          <a:xfrm flipV="1">
            <a:off x="3486000" y="4636113"/>
            <a:ext cx="1456667" cy="1454339"/>
          </a:xfrm>
          <a:prstGeom prst="ben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942667" y="5187817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/>
          <p:cNvSpPr>
            <a:spLocks noGrp="1" noEditPoints="1"/>
          </p:cNvSpPr>
          <p:nvPr>
            <p:ph type="sldNum" sz="quarter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25</a:t>
            </a:fld>
            <a:endParaRPr lang="en-US" noProof="0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</p:cSld>
  <p:clrMapOvr>
    <a:masterClrMapping/>
  </p:clrMapOvr>
  <p:transition spd="slow" advClick="0" advTm="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itchFamily="2" charset="2" panose="05000000000000000000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itchFamily="2" charset="2" panose="05000000000000000000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…</a:t>
            </a:r>
          </a:p>
          <a:p>
            <a:r>
              <a:rPr lang="en-GB" dirty="0"/>
              <a:t>…</a:t>
            </a:r>
            <a:endParaRPr lang="en-US" dirty="0"/>
          </a:p>
          <a:p>
            <a:r>
              <a:rPr lang="en-GB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are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 panose="020B0609020204030204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Create an array: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let arr = [5,3,7]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Access elements: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 panose="020B0609020204030204"/>
              </a:rPr>
              <a:t>arr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 panose="020B0609020204030204"/>
              </a:rPr>
              <a:t>[2] = 4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solidFill>
                  <a:schemeClr val="bg2"/>
                </a:solidFill>
              </a:rPr>
              <a:t>Elements can be iterated with a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standard loop or a </a:t>
            </a:r>
            <a:r>
              <a:rPr lang="en-US" sz="3400" b="1" dirty="0">
                <a:solidFill>
                  <a:schemeClr val="bg1"/>
                </a:solidFill>
              </a:rPr>
              <a:t>for-of</a:t>
            </a:r>
            <a:r>
              <a:rPr lang="en-US" sz="3400" dirty="0">
                <a:solidFill>
                  <a:schemeClr val="bg2"/>
                </a:solidFill>
              </a:rPr>
              <a:t> loop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</p:cSld>
  <p:clrMapOvr>
    <a:masterClrMapping/>
  </p:clrMapOvr>
  <p:transition spd="slow" advClick="0" advTm="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1"/>
          </p:cNvPr>
          <p:cNvPicPr>
            <a:picLocks noChangeAspect="1"/>
          </p:cNvPicPr>
          <p:nvPr/>
        </p:nvPicPr>
        <p:blipFill>
          <a:blip r:embed="rId2"/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3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5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7"/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9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1"/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3"/>
          </p:cNvPr>
          <p:cNvPicPr>
            <a:picLocks noChangeAspect="1"/>
          </p:cNvPicPr>
          <p:nvPr/>
        </p:nvPicPr>
        <p:blipFill>
          <a:blip r:embed="rId14"/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5"/>
          </p:cNvPr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7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19"/>
          </p:cNvPr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1"/>
          </p:cNvPr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3"/>
          </p:cNvPr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5"/>
          </p:cNvPr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#fund-js</a:t>
            </a:r>
            <a:endParaRPr lang="en-US" sz="11500" dirty="0"/>
          </a:p>
        </p:txBody>
      </p:sp>
      <p:sp>
        <p:nvSpPr>
          <p:cNvPr id="6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</p:cSld>
  <p:clrMapOvr>
    <a:masterClrMapping/>
  </p:clrMapOvr>
  <p:transition spd="slow" advClick="0" advTm="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 advClick="0" advTm="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4" name="Slide Body"/>
          <p:cNvSpPr>
            <a:spLocks noGrp="1" noEditPoints="1"/>
          </p:cNvSpPr>
          <p:nvPr>
            <p:ph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1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2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3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4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</p:cSld>
  <p:clrMapOvr>
    <a:masterClrMapping/>
  </p:clrMapOvr>
  <p:transition spd="slow" advClick="0" advTm="5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32</a:t>
            </a:fld>
            <a:endParaRPr lang="en-US" noProof="0" dirty="0"/>
          </a:p>
        </p:txBody>
      </p:sp>
      <p:sp>
        <p:nvSpPr>
          <p:cNvPr id="2" name="Slide Body"/>
          <p:cNvSpPr>
            <a:spLocks noGrp="1" noEditPoints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1"/>
              </a:rPr>
              <a:t>https://</a:t>
            </a:r>
            <a:r>
              <a:rPr lang="en-US" dirty="0" err="1">
                <a:hlinkClick r:id="rId1"/>
              </a:rPr>
              <a:t>about.softuni.bg</a:t>
            </a:r>
            <a:r>
              <a:rPr lang="en-US" dirty="0">
                <a:hlinkClick r:id="rId1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2"/>
              </a:rPr>
              <a:t>https://softuni.bg</a:t>
            </a:r>
            <a:endParaRPr lang="bg-BG" dirty="0"/>
          </a:p>
        </p:txBody>
      </p:sp>
      <p:sp>
        <p:nvSpPr>
          <p:cNvPr id="3" name="Slide Title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</p:cSld>
  <p:clrMapOvr>
    <a:masterClrMapping/>
  </p:clrMapOvr>
  <p:transition spd="slow" advClick="0" advTm="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 noEditPoints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Simple Usage</a:t>
            </a:r>
          </a:p>
        </p:txBody>
      </p:sp>
      <p:sp>
        <p:nvSpPr>
          <p:cNvPr id="3" name="Title 2"/>
          <p:cNvSpPr>
            <a:spLocks noGrp="1" noEditPoints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JS</a:t>
            </a:r>
          </a:p>
        </p:txBody>
      </p:sp>
    </p:spTree>
  </p:cSld>
  <p:clrMapOvr>
    <a:masterClrMapping/>
  </p:clrMapOvr>
  <p:transition spd="slow" advClick="0" advTm="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EditPoints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the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GB" dirty="0"/>
              <a:t>We can store </a:t>
            </a:r>
            <a:r>
              <a:rPr lang="en-GB" b="1" dirty="0">
                <a:solidFill>
                  <a:schemeClr val="bg1"/>
                </a:solidFill>
              </a:rPr>
              <a:t>multiple values</a:t>
            </a:r>
            <a:r>
              <a:rPr lang="en-GB" b="1" dirty="0"/>
              <a:t> </a:t>
            </a:r>
            <a:r>
              <a:rPr lang="en-GB" dirty="0"/>
              <a:t>in one variable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Elements are numbered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variable sizes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 be resized (unlike C# / Java)</a:t>
            </a:r>
            <a:endParaRPr lang="bg-BG" dirty="0"/>
          </a:p>
        </p:txBody>
      </p:sp>
      <p:sp>
        <p:nvSpPr>
          <p:cNvPr id="428034" name="Rectangle 2"/>
          <p:cNvSpPr>
            <a:spLocks noGrp="1" noEditPoints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97149" y="3161302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62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24636" y="2468446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6636" y="2468444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8637" y="2472750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08314" y="246844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animBg="1"/>
      <p:bldP spid="16" grpId="0" animBg="1"/>
      <p:bldP spid="17" grpId="0" uiExpand="1" animBg="1"/>
      <p:bldP spid="4280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itchFamily="2" charset="2" panose="05000000000000000000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numbers:</a:t>
            </a:r>
          </a:p>
          <a:p>
            <a:pPr marL="457200" indent="-457200">
              <a:lnSpc>
                <a:spcPct val="100000"/>
              </a:lnSpc>
              <a:spcBef>
                <a:spcPts val="8400"/>
              </a:spcBef>
              <a:buClr>
                <a:srgbClr val="234465"/>
              </a:buClr>
              <a:buFont typeface="Wingdings" pitchFamily="2" charset="2" panose="05000000000000000000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5400"/>
              </a:spcBef>
              <a:buClr>
                <a:srgbClr val="234465"/>
              </a:buClr>
              <a:buFont typeface="Wingdings" pitchFamily="2" charset="2" panose="05000000000000000000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itchFamily="2" charset="2" panose="05000000000000000000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933016" y="1783345"/>
            <a:ext cx="711370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numbers </a:t>
            </a:r>
            <a:r>
              <a:rPr lang="en-US" dirty="0"/>
              <a:t>=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1, 2, 3, 4, 5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et names = </a:t>
            </a:r>
            <a:r>
              <a:rPr lang="en-US" dirty="0">
                <a:solidFill>
                  <a:schemeClr val="bg1"/>
                </a:solidFill>
              </a:rPr>
              <a:t>[]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/>
          <p:nvPr/>
        </p:nvSpPr>
        <p:spPr>
          <a:xfrm>
            <a:off x="933016" y="3516879"/>
            <a:ext cx="711370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console.log(numbers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);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1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5"/>
          <p:cNvSpPr txBox="1"/>
          <p:nvPr/>
        </p:nvSpPr>
        <p:spPr>
          <a:xfrm>
            <a:off x="933016" y="4764950"/>
            <a:ext cx="711370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</a:t>
            </a:r>
            <a:r>
              <a:rPr lang="en-US" dirty="0">
                <a:solidFill>
                  <a:schemeClr val="bg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5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console.log(numbers); </a:t>
            </a:r>
            <a:r>
              <a:rPr lang="en-US" dirty="0">
                <a:solidFill>
                  <a:schemeClr val="accent2"/>
                </a:solidFill>
              </a:rPr>
              <a:t>// [1, 2, 3, 5, 5]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8171966" y="1243020"/>
            <a:ext cx="3044878" cy="1493693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are creating an Array using the </a:t>
            </a:r>
            <a:b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174013" y="4701360"/>
            <a:ext cx="3044878" cy="1494693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174013" y="2893365"/>
            <a:ext cx="3044878" cy="1494692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</a:t>
            </a:r>
            <a:r>
              <a:rPr lang="bg-BG" dirty="0"/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sum of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elements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and Last Array Elements</a:t>
            </a:r>
          </a:p>
        </p:txBody>
      </p:sp>
      <p:sp>
        <p:nvSpPr>
          <p:cNvPr id="7" name="Text Placeholder 5"/>
          <p:cNvSpPr txBox="1"/>
          <p:nvPr/>
        </p:nvSpPr>
        <p:spPr>
          <a:xfrm>
            <a:off x="865250" y="4565159"/>
            <a:ext cx="10537144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 panose="020B0604020202020204"/>
              <a:buChar char="•"/>
              <a:defRPr sz="2665"/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function sumFirstAndLast(arr) {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  </a:t>
            </a:r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[0]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+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>
                <a:solidFill>
                  <a:schemeClr val="bg1"/>
                </a:solidFill>
              </a:rPr>
              <a:t>arr.length - 1</a:t>
            </a:r>
            <a:r>
              <a:rPr lang="en-US" sz="2400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3500" y="2741968"/>
            <a:ext cx="73448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30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40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71422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60</a:t>
            </a:r>
            <a:endParaRPr lang="it-IT" sz="3200" b="1" noProof="1">
              <a:latin typeface="Consolas" pitchFamily="49" charset="0" panose="020B0609020204030204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1842773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872714" y="2988188"/>
            <a:ext cx="73448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10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90636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15</a:t>
            </a:r>
            <a:endParaRPr lang="it-IT" sz="3200" b="1" noProof="1">
              <a:latin typeface="Consolas" pitchFamily="49" charset="0" panose="020B0609020204030204"/>
            </a:endParaRPr>
          </a:p>
        </p:txBody>
      </p:sp>
      <p:sp>
        <p:nvSpPr>
          <p:cNvPr id="22" name="Right Arrow 7"/>
          <p:cNvSpPr/>
          <p:nvPr/>
        </p:nvSpPr>
        <p:spPr>
          <a:xfrm>
            <a:off x="5861987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891928" y="3234410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2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609850" y="3234410"/>
            <a:ext cx="7286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 panose="020B0609020204030204"/>
              </a:rPr>
              <a:t>4</a:t>
            </a:r>
            <a:endParaRPr lang="it-IT" sz="3200" b="1" noProof="1">
              <a:latin typeface="Consolas" pitchFamily="49" charset="0" panose="020B0609020204030204"/>
            </a:endParaRPr>
          </a:p>
        </p:txBody>
      </p:sp>
      <p:sp>
        <p:nvSpPr>
          <p:cNvPr id="25" name="Right Arrow 7"/>
          <p:cNvSpPr/>
          <p:nvPr/>
        </p:nvSpPr>
        <p:spPr>
          <a:xfrm>
            <a:off x="9881201" y="335370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 noEditPoints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itchFamily="2" charset="2" panose="05000000000000000000"/>
              <a:buChar char="§"/>
            </a:pPr>
            <a:r>
              <a:rPr lang="en-US" dirty="0"/>
              <a:t>The days of week can be stored in array of strings: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/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None/>
              <a:defRPr sz="2399" b="1">
                <a:effectLst/>
                <a:latin typeface="Consolas" pitchFamily="49" charset="0" panose="020B0609020204030204"/>
                <a:cs typeface="Consolas" pitchFamily="49" charset="0" panose="020B0609020204030204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 panose="05000000000000000000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 panose="020B0604020202020204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 </a:t>
            </a:r>
            <a:r>
              <a:rPr lang="en-US" dirty="0"/>
              <a:t>days = </a:t>
            </a:r>
            <a:r>
              <a:rPr lang="en-US" dirty="0">
                <a:solidFill>
                  <a:schemeClr val="bg1"/>
                </a:solidFill>
              </a:rPr>
              <a:t>[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/>
          <p:cNvGraphicFramePr/>
          <p:nvPr/>
        </p:nvGraphicFramePr>
        <p:xfrm>
          <a:off x="6571345" y="2113240"/>
          <a:ext cx="3540321" cy="4051808"/>
        </p:xfrm>
        <a:graphic>
          <a:graphicData uri="http://schemas.openxmlformats.org/drawingml/2006/table">
            <a:tbl>
              <a:tblPr/>
              <a:tblGrid>
                <a:gridCol w="1533968"/>
                <a:gridCol w="2006353"/>
              </a:tblGrid>
              <a:tr h="0">
                <a:tc>
                  <a:txBody>
                    <a:bodyPr horzOverflow="overflow" lIns="142726" rIns="142726" anchor="ctr"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1" lang="en-US" sz="2800" b="1" i="0" u="none" strike="noStrike" kern="1200" cap="none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 horzOverflow="overflow" lIns="142726" rIns="142726" anchor="ctr"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kumimoji="1" lang="en-US" sz="2800" b="1" i="0" u="none" strike="noStrike" kern="1200" cap="none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 horzOverflow="overflow" lIns="142726" rIns="142726" anchor="ctr"/>
                    <a:lstStyle/>
                    <a:p>
                      <a:pPr marL="282575" marR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horzOverflow="overflow" lIns="142726" rIns="142726" anchor="ctr"/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program, which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corresponding  name of the day of the week (in English)  </a:t>
            </a:r>
          </a:p>
          <a:p>
            <a:r>
              <a:rPr lang="en-US" dirty="0"/>
              <a:t>If the number is not a valid day, print </a:t>
            </a:r>
            <a:r>
              <a:rPr lang="en-US" b="1" dirty="0">
                <a:solidFill>
                  <a:schemeClr val="bg1"/>
                </a:solidFill>
              </a:rPr>
              <a:t>"Invalid day!"</a:t>
            </a:r>
          </a:p>
        </p:txBody>
      </p:sp>
      <p:sp>
        <p:nvSpPr>
          <p:cNvPr id="4" name="Title 3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Days of Week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17772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 panose="020B0609020204030204"/>
              </a:rPr>
              <a:t>3</a:t>
            </a:r>
            <a:endParaRPr lang="bg-BG" sz="3200" b="1" noProof="1">
              <a:latin typeface="Consolas" pitchFamily="49" charset="0" panose="020B0609020204030204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35695" y="355127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 panose="020B0609020204030204"/>
              </a:rPr>
              <a:t>Wednesday</a:t>
            </a:r>
            <a:endParaRPr lang="it-IT" sz="3200" b="1" noProof="1">
              <a:latin typeface="Consolas" pitchFamily="49" charset="0" panose="020B0609020204030204"/>
            </a:endParaRPr>
          </a:p>
        </p:txBody>
      </p:sp>
      <p:sp>
        <p:nvSpPr>
          <p:cNvPr id="10" name="Right Arrow 7"/>
          <p:cNvSpPr/>
          <p:nvPr/>
        </p:nvSpPr>
        <p:spPr>
          <a:xfrm>
            <a:off x="2007045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017772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 panose="020B0609020204030204"/>
              </a:rPr>
              <a:t>6</a:t>
            </a:r>
            <a:endParaRPr lang="bg-BG" sz="3200" b="1" noProof="1">
              <a:latin typeface="Consolas" pitchFamily="49" charset="0" panose="020B0609020204030204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735695" y="4643644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 panose="020B0609020204030204"/>
              </a:rPr>
              <a:t>Saturday</a:t>
            </a:r>
            <a:endParaRPr lang="it-IT" sz="3200" b="1" noProof="1">
              <a:latin typeface="Consolas" pitchFamily="49" charset="0" panose="020B0609020204030204"/>
            </a:endParaRPr>
          </a:p>
        </p:txBody>
      </p:sp>
      <p:sp>
        <p:nvSpPr>
          <p:cNvPr id="20" name="Right Arrow 7"/>
          <p:cNvSpPr/>
          <p:nvPr/>
        </p:nvSpPr>
        <p:spPr>
          <a:xfrm>
            <a:off x="2007045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292961" y="3551279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 panose="020B0609020204030204"/>
              </a:rPr>
              <a:t>33</a:t>
            </a:r>
            <a:endParaRPr lang="bg-BG" sz="3200" b="1" noProof="1">
              <a:latin typeface="Consolas" pitchFamily="49" charset="0" panose="020B0609020204030204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010883" y="3551279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 panose="020B0609020204030204"/>
              </a:rPr>
              <a:t>Invalid day!</a:t>
            </a:r>
            <a:endParaRPr lang="it-IT" sz="3200" b="1" noProof="1">
              <a:latin typeface="Consolas" pitchFamily="49" charset="0" panose="020B0609020204030204"/>
            </a:endParaRPr>
          </a:p>
        </p:txBody>
      </p:sp>
      <p:sp>
        <p:nvSpPr>
          <p:cNvPr id="17" name="Right Arrow 7"/>
          <p:cNvSpPr/>
          <p:nvPr/>
        </p:nvSpPr>
        <p:spPr>
          <a:xfrm>
            <a:off x="7282234" y="3670576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92961" y="4643644"/>
            <a:ext cx="73448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 panose="020B0609020204030204"/>
              </a:rPr>
              <a:t>-3</a:t>
            </a:r>
            <a:endParaRPr lang="bg-BG" sz="3200" b="1" noProof="1">
              <a:latin typeface="Consolas" pitchFamily="49" charset="0" panose="020B0609020204030204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10883" y="4643644"/>
            <a:ext cx="316334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 panose="020B0609020204030204"/>
              </a:rPr>
              <a:t>Invalid day!</a:t>
            </a:r>
            <a:endParaRPr lang="it-IT" sz="3200" b="1" noProof="1">
              <a:latin typeface="Consolas" pitchFamily="49" charset="0" panose="020B0609020204030204"/>
            </a:endParaRPr>
          </a:p>
        </p:txBody>
      </p:sp>
      <p:sp>
        <p:nvSpPr>
          <p:cNvPr id="23" name="Right Arrow 7"/>
          <p:cNvSpPr/>
          <p:nvPr/>
        </p:nvSpPr>
        <p:spPr>
          <a:xfrm>
            <a:off x="7282234" y="4762941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1829</Words>
  <Application>Microsoft Office PowerPoint</Application>
  <PresentationFormat>Широк екран</PresentationFormat>
  <Paragraphs>307</Paragraphs>
  <Slides>32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2_SoftUni</vt:lpstr>
      <vt:lpstr>SoftUni</vt:lpstr>
      <vt:lpstr>Arrays</vt:lpstr>
      <vt:lpstr>Table of Contents</vt:lpstr>
      <vt:lpstr>Have a Question?</vt:lpstr>
      <vt:lpstr>Arrays in JS</vt:lpstr>
      <vt:lpstr>What Are Arrays?</vt:lpstr>
      <vt:lpstr>Creating Arrays</vt:lpstr>
      <vt:lpstr>Problem: Sum First and Last Array Elements</vt:lpstr>
      <vt:lpstr>Days of Week – Example</vt:lpstr>
      <vt:lpstr>Problem: Days of Week</vt:lpstr>
      <vt:lpstr>Solution: Day of Week</vt:lpstr>
      <vt:lpstr>Arrays of Different Types</vt:lpstr>
      <vt:lpstr>Adding New Elements</vt:lpstr>
      <vt:lpstr>JS Arrays and Invalid Positions</vt:lpstr>
      <vt:lpstr>Array Methods</vt:lpstr>
      <vt:lpstr>Array Methods</vt:lpstr>
      <vt:lpstr>Example Usage</vt:lpstr>
      <vt:lpstr>Array Iteration</vt:lpstr>
      <vt:lpstr>Printing Arrays On the Console</vt:lpstr>
      <vt:lpstr>Problem: Reverse an Array of Numbers</vt:lpstr>
      <vt:lpstr>Solution: Reverse an Array of Integers</vt:lpstr>
      <vt:lpstr>Problem: Reverse in Place</vt:lpstr>
      <vt:lpstr>Solution: Reverse in Place</vt:lpstr>
      <vt:lpstr>For-of Loops</vt:lpstr>
      <vt:lpstr>For-of Loop</vt:lpstr>
      <vt:lpstr>Print an Array with For-of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- JS</dc:title>
  <dc:subject>Software Development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dimitar</cp:lastModifiedBy>
  <cp:revision>59</cp:revision>
  <dcterms:created xsi:type="dcterms:W3CDTF">2018-05-23T13:08:44Z</dcterms:created>
  <dcterms:modified xsi:type="dcterms:W3CDTF">2022-10-02T11:30:35Z</dcterms:modified>
  <cp:category>Technology fundamentals;computer programming;software development;web development</cp:category>
</cp:coreProperties>
</file>