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emf" ContentType="image/x-emf"/>
  <Default Extension="png" ContentType="image/png"/>
  <Default Extension="rels" ContentType="application/vnd.openxmlformats-package.relationships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3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slides/slide33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9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00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1" r:id="rId35"/>
    <p:sldId id="613" r:id="rId36"/>
    <p:sldId id="608" r:id="rId37"/>
    <p:sldId id="293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61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" Type="http://schemas.openxmlformats.org/officeDocument/2006/relationships/slide" Target="slides/slide1.xml"/><Relationship Id="rId40" Type="http://schemas.openxmlformats.org/officeDocument/2006/relationships/tableStyles" Target="tableStyle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2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30.11.2022 г.</a:t>
            </a:fld>
            <a:endParaRPr lang="bg-BG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EditPoints="1" noChangeArrowheads="1" noTextEdit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445443" name="Rectangle 3"/>
          <p:cNvSpPr>
            <a:spLocks noGrp="1" noEditPoints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fld id="{3EBA5BD7-F043-4D1B-AA17-CD412FC534DE}" type="slidenum">
              <a:rPr kumimoji="0" lang="en-US" sz="1200" b="0" i="0" u="none" strike="noStrike" kern="1200" cap="none" spc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Контейнер за бележки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242CA5D-4134-4EB1-81FA-8FB4CADBC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CA19478-6A2F-4B55-B2CA-FBEB2DFAFC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10" Type="http://schemas.openxmlformats.org/officeDocument/2006/relationships/image" Target="../media/image4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hyperlink" Target="https://forum.softuni.bg/" TargetMode="External"/><Relationship Id="rId10" Type="http://schemas.openxmlformats.org/officeDocument/2006/relationships/image" Target="../media/image5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s://softuni.bg/" TargetMode="External"/><Relationship Id="rId8" Type="http://schemas.openxmlformats.org/officeDocument/2006/relationships/image" Target="../media/image18.png"/><Relationship Id="rId9" Type="http://schemas.openxmlformats.org/officeDocument/2006/relationships/hyperlink" Target="https://softuni.foundation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 noEditPoints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/>
          <p:cNvSpPr>
            <a:spLocks noGrp="1" noEditPoints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 noEditPoints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/>
          <p:cNvSpPr>
            <a:spLocks noGrp="1" noEditPoints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/>
          <p:cNvSpPr>
            <a:spLocks noGrp="1" noEditPoints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Presentation Subtitle</a:t>
            </a:r>
          </a:p>
        </p:txBody>
      </p:sp>
      <p:sp>
        <p:nvSpPr>
          <p:cNvPr id="2" name="Presentation Title"/>
          <p:cNvSpPr>
            <a:spLocks noGrp="1" noEditPoints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Code Box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Subtitle"/>
          <p:cNvSpPr>
            <a:spLocks noGrp="1" noEditPoints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 noEditPoints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/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/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5000"/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  <a:hlinkClick r:id="rId1"/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itchFamily="34" charset="0" panose="020F0502020204030204"/>
              <a:ea typeface="Calibri" pitchFamily="34" charset="0" panose="020F0502020204030204"/>
              <a:cs typeface="Arial" pitchFamily="34" charset="0" panose="020B0604020202020204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 noEditPoints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kumimoji="0" lang="en-US" sz="8797" b="1" i="0" u="none" strike="noStrike" kern="1200" cap="none" spc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1" tooltip="Software University Discussion Forum"/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</p:spPr>
      </p:pic>
      <p:pic>
        <p:nvPicPr>
          <p:cNvPr id="20" name="Picture Logo SoftUni Right" descr="Software University logo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 noEditPoints="1"/>
          </p:cNvSpPr>
          <p:nvPr>
            <p:ph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 panose="05000000000000000000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</a:lvl3pPr>
          </a:lstStyle>
          <a:p>
            <a:pPr lvl="0"/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7"/>
              </a:rPr>
              <a:t>softuni.bg</a:t>
            </a:r>
            <a:endParaRPr lang="en-US" noProof="1"/>
          </a:p>
          <a:p>
            <a:pPr lvl="0"/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9"/>
              </a:rPr>
              <a:t>softuni.foundation</a:t>
            </a:r>
            <a:endParaRPr lang="en-US" noProof="1"/>
          </a:p>
          <a:p>
            <a:pPr lvl="0"/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pPr lvl="0"/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1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>
          <a:blip r:embed="rId1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 noEditPoints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 noEditPoints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 advClick="0" advTm="5000"/>
  <p:hf dt="0" hdr="0" ftr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20.png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egex101.com/" TargetMode="Externa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ostbank.bg/" TargetMode="External"/><Relationship Id="rId10" Type="http://schemas.openxmlformats.org/officeDocument/2006/relationships/image" Target="../media/image30.png"/><Relationship Id="rId11" Type="http://schemas.openxmlformats.org/officeDocument/2006/relationships/hyperlink" Target="https://indeavr.com/" TargetMode="External"/><Relationship Id="rId12" Type="http://schemas.openxmlformats.org/officeDocument/2006/relationships/image" Target="../media/image31.png"/><Relationship Id="rId13" Type="http://schemas.openxmlformats.org/officeDocument/2006/relationships/hyperlink" Target="https://www.pharvision.ai/" TargetMode="External"/><Relationship Id="rId14" Type="http://schemas.openxmlformats.org/officeDocument/2006/relationships/image" Target="../media/image32.jpeg"/><Relationship Id="rId15" Type="http://schemas.openxmlformats.org/officeDocument/2006/relationships/hyperlink" Target="https://www.superhosting.bg/" TargetMode="External"/><Relationship Id="rId16" Type="http://schemas.openxmlformats.org/officeDocument/2006/relationships/image" Target="../media/image33.png"/><Relationship Id="rId17" Type="http://schemas.openxmlformats.org/officeDocument/2006/relationships/hyperlink" Target="https://www.softwaregroup.com/" TargetMode="External"/><Relationship Id="rId18" Type="http://schemas.openxmlformats.org/officeDocument/2006/relationships/image" Target="../media/image34.png"/><Relationship Id="rId19" Type="http://schemas.openxmlformats.org/officeDocument/2006/relationships/hyperlink" Target="https://taulia.com/" TargetMode="External"/><Relationship Id="rId2" Type="http://schemas.openxmlformats.org/officeDocument/2006/relationships/image" Target="../media/image26.png"/><Relationship Id="rId20" Type="http://schemas.openxmlformats.org/officeDocument/2006/relationships/image" Target="../media/image35.png"/><Relationship Id="rId21" Type="http://schemas.openxmlformats.org/officeDocument/2006/relationships/hyperlink" Target="https://createx.bg/" TargetMode="External"/><Relationship Id="rId22" Type="http://schemas.openxmlformats.org/officeDocument/2006/relationships/image" Target="../media/image36.png"/><Relationship Id="rId23" Type="http://schemas.openxmlformats.org/officeDocument/2006/relationships/hyperlink" Target="https://smartit.bg/" TargetMode="External"/><Relationship Id="rId24" Type="http://schemas.openxmlformats.org/officeDocument/2006/relationships/image" Target="../media/image37.png"/><Relationship Id="rId25" Type="http://schemas.openxmlformats.org/officeDocument/2006/relationships/hyperlink" Target="https://bosch.io/" TargetMode="External"/><Relationship Id="rId26" Type="http://schemas.openxmlformats.org/officeDocument/2006/relationships/image" Target="../media/image38.png"/><Relationship Id="rId27" Type="http://schemas.openxmlformats.org/officeDocument/2006/relationships/slideLayout" Target="../slideLayouts/slideLayout3.xml"/><Relationship Id="rId3" Type="http://schemas.openxmlformats.org/officeDocument/2006/relationships/hyperlink" Target="https://www.coca-colahellenic.com/" TargetMode="External"/><Relationship Id="rId4" Type="http://schemas.openxmlformats.org/officeDocument/2006/relationships/image" Target="../media/image27.png"/><Relationship Id="rId5" Type="http://schemas.openxmlformats.org/officeDocument/2006/relationships/hyperlink" Target="https://bg.it.schwarz/schwarz-it-bulgaria" TargetMode="External"/><Relationship Id="rId6" Type="http://schemas.openxmlformats.org/officeDocument/2006/relationships/image" Target="../media/image28.png"/><Relationship Id="rId7" Type="http://schemas.openxmlformats.org/officeDocument/2006/relationships/hyperlink" Target="https://pokerstarscareers.com/" TargetMode="External"/><Relationship Id="rId8" Type="http://schemas.openxmlformats.org/officeDocument/2006/relationships/image" Target="../media/image29.jpeg"/><Relationship Id="rId9" Type="http://schemas.openxmlformats.org/officeDocument/2006/relationships/hyperlink" Target="https://de.draftkings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c/CodeItUpwithIvo" TargetMode="External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forum.softuni.bg/" TargetMode="External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hyperlink" Target="http://regexr.com/" TargetMode="External"/><Relationship Id="rId2" Type="http://schemas.openxmlformats.org/officeDocument/2006/relationships/hyperlink" Target="https://regex101.com/" TargetMode="External"/><Relationship Id="rId3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 noEditPoints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1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 noEditPoints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 noEditPoint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/>
          <p:cNvPicPr/>
          <p:nvPr/>
        </p:nvPicPr>
        <p:blipFill>
          <a:blip r:embed="rId3"/>
          <a:srcRect l="2237" r="2237"/>
          <a:stretch/>
        </p:blipFill>
        <p:spPr>
          <a:xfrm>
            <a:off x="457200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/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 panose="020B060402020202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itchFamily="49" charset="0" panose="020B0609020204030204"/>
              </a:rPr>
              <a:t>(\w+)</a:t>
            </a:r>
          </a:p>
        </p:txBody>
      </p:sp>
      <p:sp>
        <p:nvSpPr>
          <p:cNvPr id="4" name="Subtitle 3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</p:spTree>
  </p:cSld>
  <p:clrMapOvr>
    <a:masterClrMapping/>
  </p:clrMapOvr>
  <p:transition spd="slow" advClick="0" advTm="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*</a:t>
            </a:r>
            <a:r>
              <a:rPr lang="en-US" noProof="1">
                <a:latin typeface="+mj-lt"/>
                <a:cs typeface="Consolas" pitchFamily="49" charset="0" panose="020B0609020204030204"/>
              </a:rPr>
              <a:t> </a:t>
            </a:r>
            <a:r>
              <a:rPr lang="en-US" noProof="1">
                <a:cs typeface="Consolas" pitchFamily="49" charset="0" panose="020B0609020204030204"/>
              </a:rPr>
              <a:t>–</a:t>
            </a:r>
            <a:r>
              <a:rPr lang="en-US" noProof="1">
                <a:latin typeface="+mj-lt"/>
                <a:cs typeface="Consolas" pitchFamily="49" charset="0" panose="020B0609020204030204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itchFamily="49" charset="0" panose="020B0609020204030204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+</a:t>
            </a:r>
            <a:r>
              <a:rPr lang="en-US" noProof="1">
                <a:latin typeface="+mj-lt"/>
                <a:cs typeface="Consolas" pitchFamily="49" charset="0" panose="020B0609020204030204"/>
              </a:rPr>
              <a:t> </a:t>
            </a:r>
            <a:r>
              <a:rPr lang="en-US" noProof="1">
                <a:cs typeface="Consolas" pitchFamily="49" charset="0" panose="020B0609020204030204"/>
              </a:rPr>
              <a:t>–</a:t>
            </a:r>
            <a:r>
              <a:rPr lang="en-US" noProof="1">
                <a:latin typeface="+mj-lt"/>
                <a:cs typeface="Consolas" pitchFamily="49" charset="0" panose="020B0609020204030204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?</a:t>
            </a:r>
            <a:r>
              <a:rPr lang="en-US" noProof="1">
                <a:cs typeface="Consolas" pitchFamily="49" charset="0" panose="020B0609020204030204"/>
              </a:rPr>
              <a:t> –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{3}</a:t>
            </a:r>
            <a:r>
              <a:rPr lang="en-US" noProof="1">
                <a:cs typeface="Consolas" pitchFamily="49" charset="0" panose="020B0609020204030204"/>
              </a:rPr>
              <a:t> – matches the previous element exactly 3 times</a:t>
            </a:r>
          </a:p>
          <a:p>
            <a:endParaRPr lang="en-US" noProof="1">
              <a:cs typeface="Consolas" pitchFamily="49" charset="0" panose="020B0609020204030204"/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 panose="020B0609020204030204"/>
              </a:rPr>
              <a:t>359885976002</a:t>
            </a:r>
            <a:r>
              <a:rPr lang="en-US" sz="2800" b="1" noProof="1">
                <a:latin typeface="Consolas" pitchFamily="49" charset="0" panose="020B0609020204030204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+</a:t>
            </a:r>
            <a:r>
              <a:rPr lang="en-US" sz="2800" b="1" noProof="1">
                <a:latin typeface="Consolas" pitchFamily="49" charset="0" panose="020B0609020204030204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 panose="020B0609020204030204"/>
              </a:rPr>
              <a:t>\d*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 panose="020B0609020204030204"/>
              </a:rPr>
              <a:t>359885976002</a:t>
            </a:r>
            <a:r>
              <a:rPr lang="en-US" sz="2800" b="1" noProof="1">
                <a:latin typeface="Consolas" pitchFamily="49" charset="0" panose="020B0609020204030204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+</a:t>
            </a:r>
            <a:r>
              <a:rPr lang="en-US" sz="2800" b="1" noProof="1">
                <a:latin typeface="Consolas" pitchFamily="49" charset="0" panose="020B0609020204030204"/>
              </a:rPr>
              <a:t>b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 panose="020B0609020204030204"/>
              </a:rPr>
              <a:t>\d+</a:t>
            </a:r>
          </a:p>
        </p:txBody>
      </p:sp>
      <p:sp>
        <p:nvSpPr>
          <p:cNvPr id="46" name="Arrow: Right 45"/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 panose="020B0609020204030204"/>
              </a:rPr>
              <a:t>3</a:t>
            </a:r>
            <a:r>
              <a:rPr lang="en-US" sz="2800" b="1" noProof="1">
                <a:latin typeface="Consolas" pitchFamily="49" charset="0" panose="020B0609020204030204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+</a:t>
            </a:r>
            <a:r>
              <a:rPr lang="en-US" sz="2800" b="1" noProof="1">
                <a:latin typeface="Consolas" pitchFamily="49" charset="0" panose="020B0609020204030204"/>
              </a:rPr>
              <a:t>b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 panose="020B0609020204030204"/>
              </a:rPr>
              <a:t>\d?</a:t>
            </a:r>
          </a:p>
        </p:txBody>
      </p:sp>
      <p:sp>
        <p:nvSpPr>
          <p:cNvPr id="51" name="Arrow: Right 50"/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 panose="020B0609020204030204"/>
              </a:rPr>
              <a:t>359</a:t>
            </a:r>
            <a:r>
              <a:rPr lang="en-US" sz="2800" b="1" noProof="1">
                <a:latin typeface="Consolas" pitchFamily="49" charset="0" panose="020B0609020204030204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+</a:t>
            </a:r>
            <a:r>
              <a:rPr lang="en-US" sz="2800" b="1" noProof="1">
                <a:latin typeface="Consolas" pitchFamily="49" charset="0" panose="020B0609020204030204"/>
              </a:rPr>
              <a:t>b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 panose="020B0609020204030204"/>
              </a:rPr>
              <a:t>\d{3}</a:t>
            </a:r>
          </a:p>
        </p:txBody>
      </p:sp>
      <p:sp>
        <p:nvSpPr>
          <p:cNvPr id="58" name="Arrow: Right 57"/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(subexpression)</a:t>
            </a:r>
            <a:r>
              <a:rPr lang="en-US" sz="3200" noProof="1">
                <a:latin typeface="+mj-lt"/>
                <a:cs typeface="Consolas" pitchFamily="49" charset="0" panose="020B0609020204030204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itchFamily="49" charset="0" panose="020B0609020204030204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(?:subexpression)</a:t>
            </a:r>
            <a:r>
              <a:rPr lang="en-US" sz="3200" noProof="1">
                <a:cs typeface="Consolas" pitchFamily="49" charset="0" panose="020B0609020204030204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itchFamily="49" charset="0" panose="020B0609020204030204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(?&lt;name&gt;subexpression)</a:t>
            </a:r>
            <a:r>
              <a:rPr lang="en-US" sz="3200" noProof="1">
                <a:cs typeface="Consolas" pitchFamily="49" charset="0" panose="020B0609020204030204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itchFamily="49" charset="0" panose="020B0609020204030204"/>
              </a:rPr>
              <a:t>\d{2}</a:t>
            </a:r>
            <a:r>
              <a:rPr lang="en-US" sz="2800" b="1" noProof="1">
                <a:latin typeface="Consolas" pitchFamily="49" charset="0" panose="020B0609020204030204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(\w{3})</a:t>
            </a:r>
            <a:r>
              <a:rPr lang="en-US" sz="2800" b="1" noProof="1">
                <a:latin typeface="Consolas" pitchFamily="49" charset="0" panose="020B0609020204030204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 panose="020B0609020204030204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itchFamily="49" charset="0" panose="020B0609020204030204"/>
              </a:rPr>
              <a:t>22</a:t>
            </a:r>
            <a:r>
              <a:rPr lang="en-US" sz="2800" b="1" noProof="1">
                <a:latin typeface="Consolas" pitchFamily="49" charset="0" panose="020B0609020204030204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Jan</a:t>
            </a:r>
            <a:r>
              <a:rPr lang="en-US" sz="2800" b="1" noProof="1">
                <a:latin typeface="Consolas" pitchFamily="49" charset="0" panose="020B0609020204030204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 panose="020B0609020204030204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(?:Hi|hello)</a:t>
            </a:r>
            <a:r>
              <a:rPr lang="en-US" sz="2800" b="1" noProof="1">
                <a:latin typeface="Consolas" pitchFamily="49" charset="0" panose="020B0609020204030204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 panose="020B0609020204030204"/>
              </a:rPr>
              <a:t>(\w+)</a:t>
            </a:r>
            <a:r>
              <a:rPr lang="en-US" sz="2800" b="1" noProof="1">
                <a:latin typeface="Consolas" pitchFamily="49" charset="0" panose="020B0609020204030204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Hi</a:t>
            </a:r>
            <a:r>
              <a:rPr lang="en-US" sz="2800" b="1" noProof="1">
                <a:latin typeface="Consolas" pitchFamily="49" charset="0" panose="020B0609020204030204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 panose="020B0609020204030204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itchFamily="49" charset="0" panose="020B0609020204030204"/>
              </a:rPr>
              <a:t>(?&lt;day&gt;\d{2})</a:t>
            </a:r>
            <a:r>
              <a:rPr lang="en-US" sz="2800" b="1" noProof="1">
                <a:latin typeface="Consolas" pitchFamily="49" charset="0" panose="020B0609020204030204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(?&lt;month&gt;\w{3})</a:t>
            </a:r>
            <a:r>
              <a:rPr lang="en-US" sz="2800" b="1" noProof="1">
                <a:latin typeface="Consolas" pitchFamily="49" charset="0" panose="020B0609020204030204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 panose="020B0609020204030204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itchFamily="49" charset="0" panose="020B0609020204030204"/>
              </a:rPr>
              <a:t>22</a:t>
            </a:r>
            <a:r>
              <a:rPr lang="en-US" sz="2800" b="1" noProof="1">
                <a:latin typeface="Consolas" pitchFamily="49" charset="0" panose="020B0609020204030204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Jan</a:t>
            </a:r>
            <a:r>
              <a:rPr lang="en-US" sz="2800" b="1" noProof="1">
                <a:latin typeface="Consolas" pitchFamily="49" charset="0" panose="020B0609020204030204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 panose="020B0609020204030204"/>
              </a:rPr>
              <a:t>2015</a:t>
            </a:r>
          </a:p>
        </p:txBody>
      </p:sp>
      <p:sp>
        <p:nvSpPr>
          <p:cNvPr id="31" name="Arrow: Right 30"/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/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/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/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b="1" dirty="0">
                <a:solidFill>
                  <a:schemeClr val="bg1"/>
                </a:solidFill>
                <a:hlinkClick r:id="rId1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10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 panose="020B0609020204030204"/>
                <a:cs typeface="Consolas" pitchFamily="49" charset="0" panose="020B0609020204030204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 panose="020B0609020204030204"/>
                <a:cs typeface="Consolas" pitchFamily="49" charset="0" panose="020B0609020204030204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itchFamily="49" charset="0" panose="020B0609020204030204"/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30-Dec-1994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9-Jul-1955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01-July-2000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 is not a valid date.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7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of: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3810282" y="446084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valid123@email.bg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3810282" y="5246827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invalid*name@emai1.bg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 panose="020B060402020202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itchFamily="49" charset="0" panose="020B0609020204030204"/>
              </a:rPr>
              <a:t>\1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Numbered Capturing Group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Backreferences</a:t>
            </a:r>
          </a:p>
        </p:txBody>
      </p:sp>
    </p:spTree>
  </p:cSld>
  <p:clrMapOvr>
    <a:masterClrMapping/>
  </p:clrMapOvr>
  <p:transition spd="slow" advClick="0" advTm="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\number</a:t>
            </a:r>
            <a:r>
              <a:rPr lang="en-US" noProof="1">
                <a:cs typeface="Consolas" pitchFamily="49" charset="0" panose="020B0609020204030204"/>
              </a:rPr>
              <a:t> – matches the value of a numbered capture group</a:t>
            </a:r>
            <a:endParaRPr lang="en-US" noProof="1">
              <a:latin typeface="+mj-lt"/>
              <a:cs typeface="Consolas" pitchFamily="49" charset="0" panose="020B0609020204030204"/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 panose="020B0609020204030204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(\w+)</a:t>
            </a:r>
            <a:r>
              <a:rPr lang="en-US" sz="2800" b="1" noProof="1">
                <a:latin typeface="Consolas" pitchFamily="49" charset="0" panose="020B0609020204030204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\1</a:t>
            </a:r>
            <a:r>
              <a:rPr lang="en-US" sz="2800" b="1" noProof="1">
                <a:latin typeface="Consolas" pitchFamily="49" charset="0" panose="020B0609020204030204"/>
              </a:rPr>
              <a:t>&gt;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 panose="020B0609020204030204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b</a:t>
            </a:r>
            <a:r>
              <a:rPr lang="en-US" sz="2800" b="1" noProof="1">
                <a:latin typeface="Consolas" pitchFamily="49" charset="0" panose="020B0609020204030204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b</a:t>
            </a:r>
            <a:r>
              <a:rPr lang="en-US" sz="2800" b="1" noProof="1">
                <a:latin typeface="Consolas" pitchFamily="49" charset="0" panose="020B0609020204030204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 panose="020B0609020204030204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p</a:t>
            </a:r>
            <a:r>
              <a:rPr lang="en-US" sz="2800" b="1" noProof="1">
                <a:latin typeface="Consolas" pitchFamily="49" charset="0" panose="020B0609020204030204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p</a:t>
            </a:r>
            <a:r>
              <a:rPr lang="en-US" sz="2800" b="1" noProof="1">
                <a:latin typeface="Consolas" pitchFamily="49" charset="0" panose="020B0609020204030204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 panose="020B0609020204030204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div</a:t>
            </a:r>
            <a:r>
              <a:rPr lang="en-US" sz="2800" b="1" noProof="1">
                <a:latin typeface="Consolas" pitchFamily="49" charset="0" panose="020B0609020204030204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div</a:t>
            </a:r>
            <a:r>
              <a:rPr lang="en-US" sz="2800" b="1" noProof="1">
                <a:latin typeface="Consolas" pitchFamily="49" charset="0" panose="020B0609020204030204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 panose="020B0609020204030204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span</a:t>
            </a:r>
            <a:r>
              <a:rPr lang="en-US" sz="2800" b="1" noProof="1">
                <a:latin typeface="Consolas" pitchFamily="49" charset="0" panose="020B0609020204030204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span</a:t>
            </a:r>
            <a:r>
              <a:rPr lang="en-US" sz="2800" b="1" noProof="1">
                <a:latin typeface="Consolas" pitchFamily="49" charset="0" panose="020B0609020204030204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 panose="020B0609020204030204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a</a:t>
            </a:r>
            <a:r>
              <a:rPr lang="en-US" sz="2800" b="1" noProof="1">
                <a:latin typeface="Consolas" pitchFamily="49" charset="0" panose="020B0609020204030204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</a:rPr>
              <a:t>a</a:t>
            </a:r>
            <a:r>
              <a:rPr lang="en-US" sz="2800" b="1" noProof="1">
                <a:latin typeface="Consolas" pitchFamily="49" charset="0" panose="020B0609020204030204"/>
              </a:rPr>
              <a:t>&gt;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191000" y="1524000"/>
            <a:ext cx="4419600" cy="2386584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 in JS</a:t>
            </a:r>
          </a:p>
        </p:txBody>
      </p:sp>
    </p:spTree>
  </p:cSld>
  <p:clrMapOvr>
    <a:masterClrMapping/>
  </p:clrMapOvr>
  <p:transition spd="slow" advClick="0" advTm="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1"/>
          </p:nvPr>
        </p:nvSpPr>
        <p:spPr>
          <a:xfrm>
            <a:off x="990600" y="3276601"/>
            <a:ext cx="975360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compilation when the script is loaded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regLiteral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[A-Za-z]+</a:t>
            </a:r>
            <a:r>
              <a:rPr lang="en-US" dirty="0">
                <a:solidFill>
                  <a:schemeClr val="bg1"/>
                </a:solidFill>
              </a:rPr>
              <a:t>/g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runtime compilation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Used when the pattern is from another source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('[A-Za-z]+', '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itchFamily="2" charset="2" panose="05000000000000000000"/>
              <a:buChar char="§"/>
            </a:pPr>
            <a:r>
              <a:rPr lang="en-US" sz="3200" dirty="0"/>
              <a:t>In JS you construct a regular expression in one of two ways:</a:t>
            </a:r>
          </a:p>
          <a:p>
            <a:pPr marL="1066236" lvl="1" indent="-457200">
              <a:buFont typeface="Wingdings" pitchFamily="2" charset="2" panose="05000000000000000000"/>
              <a:buChar char="§"/>
            </a:pPr>
            <a:r>
              <a:rPr lang="en-US" sz="3000" dirty="0"/>
              <a:t>Regular Expression Literal</a:t>
            </a:r>
          </a:p>
          <a:p>
            <a:pPr marL="1066236" lvl="1" indent="-457200">
              <a:buFont typeface="Wingdings" pitchFamily="2" charset="2" panose="05000000000000000000"/>
              <a:buChar char="§"/>
            </a:pPr>
            <a:r>
              <a:rPr lang="en-US" sz="3000" dirty="0"/>
              <a:t>The constructor function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RegExp</a:t>
            </a:r>
            <a:endParaRPr lang="en-US" sz="3000" dirty="0"/>
          </a:p>
          <a:p>
            <a:pPr marL="1066236" lvl="1" indent="-457200">
              <a:buFont typeface="Wingdings" pitchFamily="2" charset="2" panose="05000000000000000000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in JS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EditPoints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Regular Expressions Syntax</a:t>
            </a:r>
          </a:p>
          <a:p>
            <a:pPr lvl="1"/>
            <a:r>
              <a:rPr lang="en-GB" dirty="0"/>
              <a:t>Definition and Pattern</a:t>
            </a:r>
          </a:p>
          <a:p>
            <a:pPr lvl="1"/>
            <a:r>
              <a:rPr lang="en-GB" dirty="0"/>
              <a:t>Predefined Character Classes</a:t>
            </a:r>
            <a:endParaRPr lang="bg-BG" dirty="0"/>
          </a:p>
          <a:p>
            <a:pPr marL="514350" indent="-514350"/>
            <a:r>
              <a:rPr lang="en-US" dirty="0"/>
              <a:t>Quantifiers and Grouping</a:t>
            </a:r>
            <a:endParaRPr lang="en-GB" dirty="0"/>
          </a:p>
          <a:p>
            <a:pPr marL="514350" indent="-514350"/>
            <a:r>
              <a:rPr lang="en-GB" dirty="0" err="1"/>
              <a:t>Backreference</a:t>
            </a:r>
            <a:r>
              <a:rPr lang="en-US" dirty="0"/>
              <a:t>s</a:t>
            </a:r>
          </a:p>
          <a:p>
            <a:pPr marL="514350" indent="-514350"/>
            <a:r>
              <a:rPr lang="en-US" dirty="0"/>
              <a:t>Regular Expressions in JavaScript</a:t>
            </a:r>
            <a:endParaRPr lang="en-GB" dirty="0"/>
          </a:p>
        </p:txBody>
      </p:sp>
      <p:sp>
        <p:nvSpPr>
          <p:cNvPr id="444418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1"/>
          </p:nvPr>
        </p:nvSpPr>
        <p:spPr>
          <a:xfrm>
            <a:off x="1447801" y="2667001"/>
            <a:ext cx="8950249" cy="2754894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text = 'Today is 2015-05-11';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regexp</a:t>
            </a:r>
            <a:r>
              <a:rPr lang="en-US" sz="2400" dirty="0"/>
              <a:t> = /\d{4}-\d{2}-\d{2}/g;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containsValidDate</a:t>
            </a:r>
            <a:r>
              <a:rPr lang="en-US" sz="2400" dirty="0"/>
              <a:t> = </a:t>
            </a:r>
            <a:r>
              <a:rPr lang="en-US" sz="2400" dirty="0" err="1"/>
              <a:t>regexp.</a:t>
            </a:r>
            <a:r>
              <a:rPr lang="en-US" sz="2400" dirty="0" err="1">
                <a:solidFill>
                  <a:schemeClr val="bg1"/>
                </a:solidFill>
              </a:rPr>
              <a:t>test</a:t>
            </a:r>
            <a:r>
              <a:rPr lang="en-US" sz="2400" dirty="0"/>
              <a:t>(text);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 err="1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itchFamily="2" charset="2" panose="05000000000000000000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test</a:t>
            </a:r>
            <a:r>
              <a:rPr lang="en-US" b="1">
                <a:solidFill>
                  <a:schemeClr val="bg1"/>
                </a:solidFill>
                <a:latin typeface="Consolas" pitchFamily="49" charset="0" panose="020B0609020204030204"/>
              </a:rPr>
              <a:t>(string)</a:t>
            </a:r>
            <a:endParaRPr lang="en-US" b="1" dirty="0">
              <a:solidFill>
                <a:schemeClr val="bg1"/>
              </a:solidFill>
              <a:latin typeface="Consolas" pitchFamily="49" charset="0" panose="020B0609020204030204"/>
            </a:endParaRPr>
          </a:p>
          <a:p>
            <a:pPr marL="1066236" lvl="1" indent="-457200">
              <a:buFont typeface="Wingdings" pitchFamily="2" charset="2" panose="05000000000000000000"/>
              <a:buChar char="§"/>
            </a:pPr>
            <a:r>
              <a:rPr lang="en-US" dirty="0"/>
              <a:t> Determines whether there is a match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1"/>
          </p:nvPr>
        </p:nvSpPr>
        <p:spPr>
          <a:xfrm>
            <a:off x="990600" y="2652815"/>
            <a:ext cx="8077200" cy="37245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matches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match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matches.length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console.log(matches[1]); </a:t>
            </a:r>
            <a:r>
              <a:rPr lang="en-US" i="1" dirty="0">
                <a:solidFill>
                  <a:schemeClr val="accent2"/>
                </a:solidFill>
              </a:rPr>
              <a:t>// Mark: 456</a:t>
            </a:r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itchFamily="2" charset="2" panose="05000000000000000000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match(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)</a:t>
            </a:r>
          </a:p>
          <a:p>
            <a:pPr marL="1066236" lvl="1" indent="-457200">
              <a:buFont typeface="Wingdings" pitchFamily="2" charset="2" panose="05000000000000000000"/>
              <a:buChar char="§"/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matches (strings)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1"/>
          </p:nvPr>
        </p:nvSpPr>
        <p:spPr>
          <a:xfrm>
            <a:off x="1219201" y="2645091"/>
            <a:ext cx="7543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firstMatch</a:t>
            </a:r>
            <a:r>
              <a:rPr lang="en-US" dirty="0"/>
              <a:t> = </a:t>
            </a:r>
            <a:r>
              <a:rPr lang="en-US" dirty="0" err="1"/>
              <a:t>regexp.exec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secondMatch</a:t>
            </a:r>
            <a:r>
              <a:rPr lang="en-US" dirty="0"/>
              <a:t> = </a:t>
            </a:r>
            <a:r>
              <a:rPr lang="en-US" dirty="0" err="1"/>
              <a:t>regexp.exec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[1]);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[2]); </a:t>
            </a:r>
            <a:r>
              <a:rPr lang="en-US" i="1" dirty="0">
                <a:solidFill>
                  <a:schemeClr val="accent2"/>
                </a:solidFill>
              </a:rPr>
              <a:t>// 123</a:t>
            </a:r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92041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itchFamily="2" charset="2" panose="05000000000000000000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exec(string,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text)</a:t>
            </a:r>
          </a:p>
          <a:p>
            <a:pPr marL="1066236" lvl="1" indent="-457200">
              <a:buFont typeface="Wingdings" pitchFamily="2" charset="2" panose="05000000000000000000"/>
              <a:buChar char="§"/>
            </a:pPr>
            <a:r>
              <a:rPr lang="en-US" sz="3200" dirty="0"/>
              <a:t>Works with a pointer &amp; returns the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Exec() Method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1"/>
          </p:nvPr>
        </p:nvSpPr>
        <p:spPr>
          <a:xfrm>
            <a:off x="1066800" y="3048000"/>
            <a:ext cx="9677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replacement = '999';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/\d{3}/g;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, replacement);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Peter: 999 Mark: 999</a:t>
            </a:r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itchFamily="2" charset="2" panose="05000000000000000000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replace(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stringReplacement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) </a:t>
            </a:r>
          </a:p>
          <a:p>
            <a:pPr marL="1066236" lvl="1" indent="-457200">
              <a:buFont typeface="Wingdings" pitchFamily="2" charset="2" panose="05000000000000000000"/>
              <a:buChar char="§"/>
            </a:pPr>
            <a:r>
              <a:rPr lang="en-US" sz="3200" noProof="1">
                <a:cs typeface="Consolas" pitchFamily="49" charset="0" panose="020B0609020204030204"/>
              </a:rPr>
              <a:t>Replaces all strings that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 panose="020B0609020204030204"/>
              </a:rPr>
              <a:t>match the pattern</a:t>
            </a:r>
            <a:r>
              <a:rPr lang="en-US" sz="3200" noProof="1">
                <a:cs typeface="Consolas" pitchFamily="49" charset="0" panose="020B0609020204030204"/>
              </a:rPr>
              <a:t> with the provided </a:t>
            </a:r>
            <a:br>
              <a:rPr lang="en-US" sz="3200" noProof="1">
                <a:cs typeface="Consolas" pitchFamily="49" charset="0" panose="020B0609020204030204"/>
              </a:rPr>
            </a:br>
            <a:r>
              <a:rPr lang="en-US" sz="3200" noProof="1">
                <a:cs typeface="Consolas" pitchFamily="49" charset="0" panose="020B0609020204030204"/>
              </a:rPr>
              <a:t>replacement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</a:t>
            </a:r>
            <a:r>
              <a:rPr lang="en-US" dirty="0" err="1"/>
              <a:t>RegExp</a:t>
            </a:r>
            <a:endParaRPr lang="en-US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1"/>
          </p:nvPr>
        </p:nvSpPr>
        <p:spPr>
          <a:xfrm>
            <a:off x="281771" y="3294000"/>
            <a:ext cx="11779250" cy="26636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 = /t(e)(</a:t>
            </a:r>
            <a:r>
              <a:rPr lang="en-US" dirty="0" err="1"/>
              <a:t>st</a:t>
            </a:r>
            <a:r>
              <a:rPr lang="en-US" dirty="0"/>
              <a:t>(\d?))/g;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/>
              <a:t> = 'test1test2';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array = [...</a:t>
            </a:r>
            <a:r>
              <a:rPr lang="en-US" dirty="0" err="1">
                <a:solidFill>
                  <a:schemeClr val="bg1"/>
                </a:solidFill>
              </a:rPr>
              <a:t>str.matchAll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console.log(array[0]);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accent2"/>
                </a:solidFill>
              </a:rPr>
              <a:t>// ['test1', 'e', 'st1', '1', index: 0, input:'test1test2', length: 4]</a:t>
            </a:r>
            <a:endParaRPr lang="en-US" sz="23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itchFamily="2" charset="2" panose="05000000000000000000"/>
              <a:buChar char="§"/>
            </a:pPr>
            <a:r>
              <a:rPr lang="en-US" dirty="0"/>
              <a:t>The method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matchAll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)</a:t>
            </a:r>
            <a:r>
              <a:rPr lang="en-US" dirty="0"/>
              <a:t> </a:t>
            </a:r>
          </a:p>
          <a:p>
            <a:pPr marL="1066419" lvl="1" indent="-457200">
              <a:buFont typeface="Wingdings" pitchFamily="2" charset="2" panose="05000000000000000000"/>
              <a:buChar char="§"/>
            </a:pPr>
            <a:r>
              <a:rPr lang="en-US" dirty="0"/>
              <a:t>returns an iterator of all results matching a string against a </a:t>
            </a:r>
            <a:r>
              <a:rPr lang="en-US" b="1" dirty="0">
                <a:solidFill>
                  <a:schemeClr val="bg1"/>
                </a:solidFill>
              </a:rPr>
              <a:t>regular expression</a:t>
            </a:r>
            <a:r>
              <a:rPr lang="en-US" dirty="0"/>
              <a:t>, including </a:t>
            </a:r>
            <a:r>
              <a:rPr lang="en-US" b="1" dirty="0">
                <a:solidFill>
                  <a:schemeClr val="bg1"/>
                </a:solidFill>
              </a:rPr>
              <a:t>capturing groups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MatchAll</a:t>
            </a:r>
            <a:endParaRPr lang="en-US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1"/>
          </p:nvPr>
        </p:nvSpPr>
        <p:spPr>
          <a:xfrm>
            <a:off x="1066800" y="3352801"/>
            <a:ext cx="8144140" cy="22123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</a:t>
            </a:r>
            <a:r>
              <a:rPr lang="en-US" sz="2400" dirty="0"/>
              <a:t>1   2 3      4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/\s+/g;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split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console.log(result) </a:t>
            </a:r>
            <a:r>
              <a:rPr lang="en-US" i="1" dirty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itchFamily="2" charset="2" panose="05000000000000000000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split(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)</a:t>
            </a:r>
          </a:p>
          <a:p>
            <a:pPr marL="1066236" lvl="1" indent="-457200">
              <a:buFont typeface="Wingdings" pitchFamily="2" charset="2" panose="05000000000000000000"/>
              <a:buChar char="§"/>
            </a:pPr>
            <a:r>
              <a:rPr lang="en-US" dirty="0"/>
              <a:t>Splits the text by the pattern</a:t>
            </a:r>
          </a:p>
          <a:p>
            <a:pPr marL="1066236" lvl="1" indent="-457200">
              <a:buFont typeface="Wingdings" pitchFamily="2" charset="2" panose="05000000000000000000"/>
              <a:buChar char="§"/>
            </a:pPr>
            <a:r>
              <a:rPr lang="en-US" dirty="0"/>
              <a:t>Returns an array of strings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</a:t>
            </a:r>
            <a:r>
              <a:rPr lang="en-US" dirty="0" err="1"/>
              <a:t>RegExp</a:t>
            </a:r>
            <a:endParaRPr lang="en-US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</p:cSld>
  <p:clrMapOvr>
    <a:masterClrMapping/>
  </p:clrMapOvr>
  <p:transition spd="slow" advClick="0" advTm="5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 panose="020B0609020204030204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 panose="020B0609020204030204"/>
              </a:rPr>
              <a:t>Testov</a:t>
            </a:r>
            <a:r>
              <a:rPr lang="en-US" sz="2600" b="1" dirty="0">
                <a:latin typeface="Consolas" pitchFamily="49" charset="0" panose="020B0609020204030204"/>
              </a:rPr>
              <a:t>, Ivan	Ivanov</a:t>
            </a:r>
            <a:endParaRPr lang="en-US" sz="2600" b="1" noProof="1">
              <a:latin typeface="Consolas" pitchFamily="49" charset="0" panose="020B0609020204030204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 panose="020B0609020204030204"/>
              </a:rPr>
              <a:t>Ivan Ivanov Test Testov</a:t>
            </a:r>
          </a:p>
        </p:txBody>
      </p:sp>
    </p:spTree>
  </p:cSld>
  <p:clrMapOvr>
    <a:masterClrMapping/>
  </p:clrMapOvr>
  <p:transition spd="slow" advClick="0" advTm="5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 noEditPoints="1" noChangeArrowheads="1"/>
          </p:cNvSpPr>
          <p:nvPr>
            <p:ph type="body" sz="quarter" idx="10"/>
          </p:nvPr>
        </p:nvSpPr>
        <p:spPr bwMode="auto">
          <a:xfrm>
            <a:off x="336000" y="1494000"/>
            <a:ext cx="11260598" cy="4752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 panose="020B0609020204030204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 panose="020B0609020204030204"/>
              </a:rPr>
              <a:t>  let 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/\b[A-Z][a-z]+[ ][A-Z][a-z]+\b/g</a:t>
            </a:r>
            <a:r>
              <a:rPr lang="en-US" sz="2800" b="1" noProof="1">
                <a:latin typeface="Consolas" pitchFamily="49" charset="0" panose="020B0609020204030204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 panose="020B0609020204030204"/>
              </a:rPr>
              <a:t>  let validNames = 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 panose="020B0609020204030204"/>
              </a:rPr>
              <a:t>  let validName = null;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 panose="020B0609020204030204"/>
              </a:rPr>
              <a:t>  while((validName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pattern.exec</a:t>
            </a:r>
            <a:r>
              <a:rPr lang="en-US" sz="2800" b="1" noProof="1">
                <a:latin typeface="Consolas" pitchFamily="49" charset="0" panose="020B0609020204030204"/>
              </a:rPr>
              <a:t>(input)) !== 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 panose="020B0609020204030204"/>
              </a:rPr>
              <a:t>    validNames.push(validName[0]);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 panose="020B0609020204030204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 panose="020B0609020204030204"/>
              </a:rPr>
              <a:t>  console.log(validNames.join(' '));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 panose="020B0609020204030204"/>
              </a:rPr>
              <a:t>}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</p:spTree>
  </p:cSld>
  <p:clrMapOvr>
    <a:masterClrMapping/>
  </p:clrMapOvr>
  <p:transition spd="slow" advClick="0" advTm="5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29</a:t>
            </a:fld>
            <a:endParaRPr lang="en-US" noProof="0" dirty="0"/>
          </a:p>
        </p:txBody>
      </p:sp>
      <p:sp>
        <p:nvSpPr>
          <p:cNvPr id="7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Match 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br>
              <a:rPr lang="en-US" sz="3500" b="1" dirty="0"/>
            </a:br>
            <a:r>
              <a:rPr lang="en-US" sz="3500" b="1" dirty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separated by </a:t>
            </a:r>
            <a:r>
              <a:rPr lang="en-US" sz="3500" b="1" dirty="0">
                <a:solidFill>
                  <a:schemeClr val="bg1"/>
                </a:solidFill>
              </a:rPr>
              <a:t>", "</a:t>
            </a: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200" dirty="0"/>
              <a:t>Starts with "</a:t>
            </a:r>
            <a:r>
              <a:rPr lang="en-US" sz="3200" b="1" dirty="0">
                <a:solidFill>
                  <a:schemeClr val="bg1"/>
                </a:solidFill>
              </a:rPr>
              <a:t>+359</a:t>
            </a:r>
            <a:r>
              <a:rPr lang="en-US" sz="3200" dirty="0"/>
              <a:t>"</a:t>
            </a:r>
            <a:endParaRPr lang="bg-BG" sz="3200" dirty="0"/>
          </a:p>
          <a:p>
            <a:pPr lvl="1"/>
            <a:r>
              <a:rPr lang="en-US" sz="3200" dirty="0"/>
              <a:t>Followed by the area code (always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en-US" sz="3200" dirty="0"/>
              <a:t>Followed by the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 itself, which consists of </a:t>
            </a:r>
            <a:r>
              <a:rPr lang="en-US" sz="3200" b="1" dirty="0">
                <a:solidFill>
                  <a:schemeClr val="bg1"/>
                </a:solidFill>
              </a:rPr>
              <a:t>7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(separated into </a:t>
            </a:r>
            <a:r>
              <a:rPr lang="en-US" sz="3200" b="1" dirty="0">
                <a:solidFill>
                  <a:schemeClr val="bg1"/>
                </a:solidFill>
              </a:rPr>
              <a:t>two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4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respectively)</a:t>
            </a:r>
            <a:endParaRPr lang="bg-BG" sz="3200" dirty="0"/>
          </a:p>
          <a:p>
            <a:pPr lvl="1"/>
            <a:r>
              <a:rPr lang="en-US" sz="3200" dirty="0"/>
              <a:t>The different </a:t>
            </a:r>
            <a:r>
              <a:rPr lang="en-US" sz="3200" b="1" dirty="0">
                <a:solidFill>
                  <a:schemeClr val="bg1"/>
                </a:solidFill>
              </a:rPr>
              <a:t>parts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separated</a:t>
            </a:r>
            <a:r>
              <a:rPr lang="en-US" sz="3200" dirty="0"/>
              <a:t> by either a </a:t>
            </a:r>
            <a:r>
              <a:rPr lang="en-US" sz="3200" b="1" dirty="0">
                <a:solidFill>
                  <a:schemeClr val="bg1"/>
                </a:solidFill>
              </a:rPr>
              <a:t>space</a:t>
            </a:r>
            <a:r>
              <a:rPr lang="en-US" sz="3200" dirty="0"/>
              <a:t> or a </a:t>
            </a:r>
            <a:r>
              <a:rPr lang="en-US" sz="3200" b="1" dirty="0">
                <a:solidFill>
                  <a:schemeClr val="bg1"/>
                </a:solidFill>
              </a:rPr>
              <a:t>hyphen</a:t>
            </a:r>
            <a:r>
              <a:rPr lang="en-US" sz="3200" dirty="0"/>
              <a:t> ('</a:t>
            </a:r>
            <a:r>
              <a:rPr lang="en-US" sz="3200" b="1" dirty="0"/>
              <a:t>-</a:t>
            </a:r>
            <a:r>
              <a:rPr lang="en-US" sz="3200" dirty="0"/>
              <a:t>')</a:t>
            </a:r>
            <a:endParaRPr lang="bg-BG" sz="320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</p:cSld>
  <p:clrMapOvr>
    <a:masterClrMapping/>
  </p:clrMapOvr>
  <p:transition spd="slow" advClick="0" advTm="5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627432" y="1899000"/>
            <a:ext cx="11125598" cy="353787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 panose="020B0609020204030204"/>
              </a:rPr>
              <a:t>function </a:t>
            </a:r>
            <a:r>
              <a:rPr lang="en-US" sz="2400" b="1" dirty="0" err="1">
                <a:latin typeface="Consolas" pitchFamily="49" charset="0" panose="020B0609020204030204"/>
              </a:rPr>
              <a:t>regExPhones</a:t>
            </a:r>
            <a:r>
              <a:rPr lang="en-US" sz="2400" b="1" dirty="0">
                <a:latin typeface="Consolas" pitchFamily="49" charset="0" panose="020B0609020204030204"/>
              </a:rPr>
              <a:t>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 panose="020B0609020204030204"/>
              </a:rPr>
              <a:t>  let 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 panose="020B0609020204030204"/>
              </a:rPr>
              <a:t>  let pattern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/(?&lt;!\d)[+]359([ -])2\1\d{3}\1\d{4}\b/g</a:t>
            </a:r>
            <a:r>
              <a:rPr lang="en-US" sz="2400" b="1" dirty="0">
                <a:latin typeface="Consolas" pitchFamily="49" charset="0" panose="020B0609020204030204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 panose="020B0609020204030204"/>
              </a:rPr>
              <a:t>  while 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 panose="020B0609020204030204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 panose="020B0609020204030204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 panose="020B0609020204030204"/>
              </a:rPr>
              <a:t>  console.log(</a:t>
            </a:r>
            <a:r>
              <a:rPr lang="en-US" sz="2400" b="1" dirty="0" err="1">
                <a:latin typeface="Consolas" pitchFamily="49" charset="0" panose="020B0609020204030204"/>
              </a:rPr>
              <a:t>validNames.join</a:t>
            </a:r>
            <a:r>
              <a:rPr lang="en-US" sz="2400" b="1" dirty="0">
                <a:latin typeface="Consolas" pitchFamily="49" charset="0" panose="020B0609020204030204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 panose="020B0609020204030204"/>
              </a:rPr>
              <a:t>}</a:t>
            </a:r>
            <a:endParaRPr lang="bg-BG" sz="2400" b="1" dirty="0">
              <a:latin typeface="Consolas" pitchFamily="49" charset="0" panose="020B0609020204030204"/>
            </a:endParaRP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</p:spTree>
  </p:cSld>
  <p:clrMapOvr>
    <a:masterClrMapping/>
  </p:clrMapOvr>
  <p:transition spd="slow" advClick="0" advTm="5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31</a:t>
            </a:fld>
            <a:endParaRPr lang="en-US" noProof="0" dirty="0"/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itchFamily="2" charset="2" panose="05000000000000000000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…</a:t>
            </a:r>
          </a:p>
          <a:p>
            <a:r>
              <a:rPr lang="en-GB" dirty="0"/>
              <a:t>…</a:t>
            </a:r>
            <a:endParaRPr lang="en-US" dirty="0"/>
          </a:p>
          <a:p>
            <a:r>
              <a:rPr lang="en-GB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7"/>
            <a:ext cx="8156701" cy="44952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Regular expressions </a:t>
            </a:r>
            <a:r>
              <a:rPr lang="en-GB" sz="3400" dirty="0">
                <a:solidFill>
                  <a:schemeClr val="bg2"/>
                </a:solidFill>
              </a:rPr>
              <a:t>describe </a:t>
            </a:r>
            <a:r>
              <a:rPr lang="en-GB" sz="3400" b="1" dirty="0">
                <a:solidFill>
                  <a:schemeClr val="bg1"/>
                </a:solidFill>
              </a:rPr>
              <a:t>patterns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for searching through text.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Define </a:t>
            </a:r>
            <a:r>
              <a:rPr lang="en-GB" sz="3400" b="1" dirty="0">
                <a:solidFill>
                  <a:schemeClr val="bg1"/>
                </a:solidFill>
              </a:rPr>
              <a:t>special characters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operators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constructs</a:t>
            </a:r>
            <a:r>
              <a:rPr lang="en-GB" sz="3400" dirty="0">
                <a:solidFill>
                  <a:schemeClr val="bg2"/>
                </a:solidFill>
              </a:rPr>
              <a:t> for building complex pattern.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Can utilize </a:t>
            </a:r>
            <a:r>
              <a:rPr lang="en-GB" sz="3400" b="1" dirty="0">
                <a:solidFill>
                  <a:schemeClr val="bg1"/>
                </a:solidFill>
              </a:rPr>
              <a:t>character classes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groups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quantifiers</a:t>
            </a:r>
            <a:r>
              <a:rPr lang="en-GB" sz="3400" dirty="0">
                <a:solidFill>
                  <a:schemeClr val="bg2"/>
                </a:solidFill>
              </a:rPr>
              <a:t> and more.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p:transition spd="slow" advClick="0" advTm="5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1"/>
          </p:cNvPr>
          <p:cNvPicPr>
            <a:picLocks noChangeAspect="1"/>
          </p:cNvPicPr>
          <p:nvPr/>
        </p:nvPicPr>
        <p:blipFill>
          <a:blip r:embed="rId2"/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3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5"/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9"/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1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3"/>
          </p:cNvPr>
          <p:cNvPicPr>
            <a:picLocks noChangeAspect="1"/>
          </p:cNvPicPr>
          <p:nvPr/>
        </p:nvPicPr>
        <p:blipFill>
          <a:blip r:embed="rId14"/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5"/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7"/>
          </p:cNvPr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19"/>
          </p:cNvPr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1"/>
          </p:cNvPr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3"/>
          </p:cNvPr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5"/>
          </p:cNvPr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34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 advClick="0" advTm="5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35</a:t>
            </a:fld>
            <a:endParaRPr lang="en-US" noProof="0" dirty="0"/>
          </a:p>
        </p:txBody>
      </p:sp>
      <p:sp>
        <p:nvSpPr>
          <p:cNvPr id="4" name="Slide Body"/>
          <p:cNvSpPr>
            <a:spLocks noGrp="1" noEditPoints="1"/>
          </p:cNvSpPr>
          <p:nvPr>
            <p:ph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1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2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3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4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</p:cSld>
  <p:clrMapOvr>
    <a:masterClrMapping/>
  </p:clrMapOvr>
  <p:transition spd="slow" advClick="0" advTm="5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36</a:t>
            </a:fld>
            <a:endParaRPr lang="en-US" noProof="0" dirty="0"/>
          </a:p>
        </p:txBody>
      </p:sp>
      <p:sp>
        <p:nvSpPr>
          <p:cNvPr id="2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</a:t>
            </a:r>
            <a:r>
              <a:rPr lang="en-US" dirty="0" err="1">
                <a:hlinkClick r:id="rId1"/>
              </a:rPr>
              <a:t>about.softuni.bg</a:t>
            </a:r>
            <a:r>
              <a:rPr lang="en-US" dirty="0">
                <a:hlinkClick r:id="rId1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/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 panose="020B060402020202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itchFamily="49" charset="0" panose="020B0609020204030204"/>
              </a:rPr>
              <a:t>[A-Z]</a:t>
            </a:r>
          </a:p>
        </p:txBody>
      </p:sp>
      <p:sp>
        <p:nvSpPr>
          <p:cNvPr id="4" name="Subtitle 3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Classes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</p:spTree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Regular expressions (</a:t>
            </a:r>
            <a:r>
              <a:rPr lang="en-US" sz="3200" dirty="0" err="1"/>
              <a:t>RegExp</a:t>
            </a:r>
            <a:r>
              <a:rPr lang="en-US" sz="3200" dirty="0"/>
              <a:t>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[0-9]+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[A-Z][a-z]*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</a:t>
            </a:r>
            <a:r>
              <a:rPr lang="en-US" sz="3200" dirty="0" err="1"/>
              <a:t>regexp</a:t>
            </a:r>
            <a:r>
              <a:rPr lang="en-US" sz="3200" dirty="0"/>
              <a:t> live at: </a:t>
            </a:r>
            <a:r>
              <a:rPr lang="en-US" sz="3200" dirty="0">
                <a:hlinkClick r:id="rId1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2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ubtitle 3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www.regex101.com</a:t>
            </a:r>
          </a:p>
        </p:txBody>
      </p:sp>
    </p:spTree>
  </p:cSld>
  <p:clrMapOvr>
    <a:masterClrMapping/>
  </p:clrMapOvr>
  <p:transition spd="slow" advClick="0" advTm="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sz="3400" b="1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 describe a search pattern</a:t>
            </a:r>
          </a:p>
          <a:p>
            <a:r>
              <a:rPr lang="en-US" dirty="0"/>
              <a:t>Used to find / extract / replace / split data from text by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itchFamily="49" charset="0" panose="020B0609020204030204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itchFamily="49" charset="0" panose="020B0609020204030204"/>
              </a:rPr>
              <a:t>[a-z]+</a:t>
            </a:r>
            <a:r>
              <a:rPr lang="pl-PL" sz="3200" b="1" noProof="1">
                <a:latin typeface="Consolas" pitchFamily="49" charset="0" panose="020B0609020204030204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itchFamily="49" charset="0" panose="020B0609020204030204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itchFamily="49" charset="0" panose="020B0609020204030204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itchFamily="49" charset="0" panose="020B0609020204030204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 panose="020B0609020204030204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 panose="020B0609020204030204"/>
              </a:rPr>
              <a:t>ohn</a:t>
            </a:r>
            <a:r>
              <a:rPr lang="en-US" sz="3200" b="1" noProof="1">
                <a:latin typeface="Consolas" pitchFamily="49" charset="0" panose="020B0609020204030204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itchFamily="49" charset="0" panose="020B0609020204030204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 panose="020B0609020204030204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 panose="020B0609020204030204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 panose="020B0609020204030204"/>
              </a:rPr>
              <a:t>inda</a:t>
            </a:r>
            <a:r>
              <a:rPr lang="en-US" sz="3200" b="1" noProof="1">
                <a:latin typeface="Consolas" pitchFamily="49" charset="0" panose="020B0609020204030204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itchFamily="49" charset="0" panose="020B0609020204030204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 panose="020B0609020204030204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 panose="020B0609020204030204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itchFamily="49" charset="0" panose="020B0609020204030204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 panose="020B0609020204030204"/>
              </a:rPr>
              <a:t>lex</a:t>
            </a:r>
            <a:r>
              <a:rPr lang="en-US" sz="3200" b="1" noProof="1">
                <a:latin typeface="Consolas" pitchFamily="49" charset="0" panose="020B0609020204030204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itchFamily="49" charset="0" panose="020B0609020204030204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 panose="020B0609020204030204"/>
              </a:rPr>
              <a:t>cott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[nvj]+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9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n</a:t>
            </a:r>
            <a:r>
              <a:rPr lang="en-US" sz="2800" b="1" noProof="1">
                <a:latin typeface="Consolas" pitchFamily="49" charset="0" panose="020B0609020204030204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j</a:t>
            </a:r>
            <a:r>
              <a:rPr lang="en-US" sz="2800" b="1" noProof="1">
                <a:latin typeface="Consolas" pitchFamily="49" charset="0" panose="020B0609020204030204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v</a:t>
            </a:r>
            <a:r>
              <a:rPr lang="en-US" sz="2800" b="1" noProof="1">
                <a:latin typeface="Consolas" pitchFamily="49" charset="0" panose="020B0609020204030204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A</a:t>
            </a:r>
            <a:r>
              <a:rPr lang="en-US" sz="2800" b="1" noProof="1">
                <a:latin typeface="Consolas" pitchFamily="49" charset="0" panose="020B0609020204030204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r</a:t>
            </a:r>
            <a:r>
              <a:rPr lang="en-US" sz="2800" b="1" noProof="1">
                <a:latin typeface="Consolas" pitchFamily="49" charset="0" panose="020B0609020204030204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h</a:t>
            </a:r>
            <a:r>
              <a:rPr lang="en-US" sz="2800" b="1" noProof="1">
                <a:latin typeface="Consolas" pitchFamily="49" charset="0" panose="020B0609020204030204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 panose="020B0609020204030204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8</a:t>
            </a:r>
            <a:r>
              <a:rPr lang="en-US" sz="2800" b="1" noProof="1">
                <a:latin typeface="Consolas" pitchFamily="49" charset="0" panose="020B0609020204030204"/>
              </a:rPr>
              <a:t> years old.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3988</TotalTime>
  <Words>1883</Words>
  <Application>Microsoft Office PowerPoint</Application>
  <PresentationFormat>Широк екран</PresentationFormat>
  <Paragraphs>281</Paragraphs>
  <Slides>36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2_SoftUni</vt:lpstr>
      <vt:lpstr>Regular Expressions (RegExp)</vt:lpstr>
      <vt:lpstr>Table of Contents</vt:lpstr>
      <vt:lpstr>Have a Question?</vt:lpstr>
      <vt:lpstr>Regular Expressions</vt:lpstr>
      <vt:lpstr>What Are Regular Expressions?</vt:lpstr>
      <vt:lpstr>www.regex101.com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 in JS</vt:lpstr>
      <vt:lpstr>RegExp in JS</vt:lpstr>
      <vt:lpstr>Validating String by Pattern</vt:lpstr>
      <vt:lpstr>Checking for Matches</vt:lpstr>
      <vt:lpstr>Using the Exec() Method</vt:lpstr>
      <vt:lpstr>Replacing with RegExp</vt:lpstr>
      <vt:lpstr>MatchAll</vt:lpstr>
      <vt:lpstr>Splitting with RegExp</vt:lpstr>
      <vt:lpstr>Live Exercises</vt:lpstr>
      <vt:lpstr>Problem: Match Full Name</vt:lpstr>
      <vt:lpstr>Solution: Match Full Name</vt:lpstr>
      <vt:lpstr>Problem: Match Phone Number</vt:lpstr>
      <vt:lpstr>Solution: Match Phone Number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https://softuni.org_x000d_
© Software University – https://softuni.bg_x000d_
_x000d_
Copyrighted document. Unauthorized copy, reproduction or use is not permitted.</dc:description>
  <cp:lastModifiedBy>dimitar</cp:lastModifiedBy>
  <cp:revision>46</cp:revision>
  <dcterms:created xsi:type="dcterms:W3CDTF">2018-05-23T13:08:44Z</dcterms:created>
  <dcterms:modified xsi:type="dcterms:W3CDTF">2022-11-30T16:23:43Z</dcterms:modified>
  <cp:category>programming;computer programming;software development;web development</cp:category>
</cp:coreProperties>
</file>