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jpg" ContentType="image/jpeg"/>
  <Override PartName="/ppt/slides/slide2.xml" ContentType="application/vnd.openxmlformats-officedocument.presentationml.slide+xml"/>
  <Override PartName="/ppt/slides/slide5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5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5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43.xml" ContentType="application/vnd.openxmlformats-officedocument.presentationml.slide+xml"/>
  <Override PartName="/ppt/slides/slide10.xml" ContentType="application/vnd.openxmlformats-officedocument.presentationml.slide+xml"/>
  <Override PartName="/ppt/slides/slide42.xml" ContentType="application/vnd.openxmlformats-officedocument.presentationml.slide+xml"/>
  <Override PartName="/ppt/slides/slide11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40.xml" ContentType="application/vnd.openxmlformats-officedocument.presentationml.slide+xml"/>
  <Override PartName="/ppt/slides/slide13.xml" ContentType="application/vnd.openxmlformats-officedocument.presentationml.slide+xml"/>
  <Override PartName="/ppt/slides/slide47.xml" ContentType="application/vnd.openxmlformats-officedocument.presentationml.slide+xml"/>
  <Override PartName="/ppt/slides/slide14.xml" ContentType="application/vnd.openxmlformats-officedocument.presentationml.slide+xml"/>
  <Override PartName="/ppt/slides/slide46.xml" ContentType="application/vnd.openxmlformats-officedocument.presentationml.slide+xml"/>
  <Override PartName="/ppt/slides/slide15.xml" ContentType="application/vnd.openxmlformats-officedocument.presentationml.slide+xml"/>
  <Override PartName="/ppt/slides/slide45.xml" ContentType="application/vnd.openxmlformats-officedocument.presentationml.slide+xml"/>
  <Override PartName="/ppt/slides/slide16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1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76" r:id="rId5"/>
    <p:sldId id="492" r:id="rId6"/>
    <p:sldId id="259" r:id="rId7"/>
    <p:sldId id="260" r:id="rId8"/>
    <p:sldId id="263" r:id="rId9"/>
    <p:sldId id="508" r:id="rId10"/>
    <p:sldId id="525" r:id="rId11"/>
    <p:sldId id="342" r:id="rId12"/>
    <p:sldId id="264" r:id="rId13"/>
    <p:sldId id="265" r:id="rId14"/>
    <p:sldId id="269" r:id="rId15"/>
    <p:sldId id="262" r:id="rId16"/>
    <p:sldId id="270" r:id="rId17"/>
    <p:sldId id="277" r:id="rId18"/>
    <p:sldId id="509" r:id="rId19"/>
    <p:sldId id="279" r:id="rId20"/>
    <p:sldId id="278" r:id="rId21"/>
    <p:sldId id="510" r:id="rId22"/>
    <p:sldId id="511" r:id="rId23"/>
    <p:sldId id="526" r:id="rId24"/>
    <p:sldId id="495" r:id="rId25"/>
    <p:sldId id="266" r:id="rId26"/>
    <p:sldId id="512" r:id="rId27"/>
    <p:sldId id="513" r:id="rId28"/>
    <p:sldId id="515" r:id="rId29"/>
    <p:sldId id="496" r:id="rId30"/>
    <p:sldId id="514" r:id="rId31"/>
    <p:sldId id="516" r:id="rId32"/>
    <p:sldId id="524" r:id="rId33"/>
    <p:sldId id="497" r:id="rId34"/>
    <p:sldId id="498" r:id="rId35"/>
    <p:sldId id="261" r:id="rId36"/>
    <p:sldId id="518" r:id="rId37"/>
    <p:sldId id="521" r:id="rId38"/>
    <p:sldId id="517" r:id="rId39"/>
    <p:sldId id="506" r:id="rId40"/>
    <p:sldId id="527" r:id="rId41"/>
    <p:sldId id="522" r:id="rId42"/>
    <p:sldId id="519" r:id="rId43"/>
    <p:sldId id="530" r:id="rId44"/>
    <p:sldId id="281" r:id="rId45"/>
    <p:sldId id="282" r:id="rId46"/>
    <p:sldId id="284" r:id="rId47"/>
    <p:sldId id="285" r:id="rId48"/>
    <p:sldId id="287" r:id="rId49"/>
    <p:sldId id="288" r:id="rId50"/>
    <p:sldId id="289" r:id="rId51"/>
    <p:sldId id="290" r:id="rId52"/>
    <p:sldId id="401" r:id="rId53"/>
    <p:sldId id="633" r:id="rId54"/>
    <p:sldId id="634" r:id="rId55"/>
    <p:sldId id="493" r:id="rId56"/>
    <p:sldId id="4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C7DAE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7" autoAdjust="0"/>
    <p:restoredTop sz="95214" autoAdjust="0"/>
  </p:normalViewPr>
  <p:slideViewPr>
    <p:cSldViewPr showGuides="1">
      <p:cViewPr varScale="1">
        <p:scale>
          <a:sx n="79" d="100"/>
          <a:sy n="79" d="100"/>
        </p:scale>
        <p:origin x="114" y="19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" Type="http://schemas.openxmlformats.org/officeDocument/2006/relationships/slide" Target="slides/slide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" Type="http://schemas.openxmlformats.org/officeDocument/2006/relationships/slide" Target="slides/slide2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tableStyles" Target="tableStyles.xml"/><Relationship Id="rId59" Type="http://schemas.openxmlformats.org/officeDocument/2006/relationships/presProps" Target="presProps.xml"/><Relationship Id="rId6" Type="http://schemas.openxmlformats.org/officeDocument/2006/relationships/slide" Target="slides/slide3.xml"/><Relationship Id="rId60" Type="http://schemas.openxmlformats.org/officeDocument/2006/relationships/viewProps" Target="viewProps.xml"/><Relationship Id="rId61" Type="http://schemas.openxmlformats.org/officeDocument/2006/relationships/theme" Target="theme/theme2.xml"/><Relationship Id="rId62" Type="http://schemas.openxmlformats.org/officeDocument/2006/relationships/commentAuthors" Target="commentAuthors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18.1.2023 г.</a:t>
            </a:fld>
            <a:endParaRPr lang="bg-BG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15" name="Notes Placeholder 14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10" Type="http://schemas.openxmlformats.org/officeDocument/2006/relationships/image" Target="../media/image4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hyperlink" Target="https://forum.softuni.bg/" TargetMode="External"/><Relationship Id="rId10" Type="http://schemas.openxmlformats.org/officeDocument/2006/relationships/image" Target="../media/image5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19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20.png"/><Relationship Id="rId9" Type="http://schemas.openxmlformats.org/officeDocument/2006/relationships/hyperlink" Target="https://softuni.foundation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 noEditPoints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/>
          <p:cNvSpPr>
            <a:spLocks noGrp="1" noEditPoints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 noEditPoints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/>
          <p:cNvSpPr>
            <a:spLocks noGrp="1" noEditPoints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/>
          <p:cNvSpPr>
            <a:spLocks noGrp="1" noEditPoints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2" name="Presentation Title"/>
          <p:cNvSpPr>
            <a:spLocks noGrp="1" noEditPoints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21856" tIns="60928" rIns="121856" bIns="60928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Body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 noEditPoints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pPr lvl="0"/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itchFamily="34" charset="0" panose="020F0502020204030204"/>
              <a:ea typeface="Calibri" pitchFamily="34" charset="0" panose="020F0502020204030204"/>
              <a:cs typeface="Arial" pitchFamily="34" charset="0" panose="020B0604020202020204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 noEditPoints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kumimoji="0" lang="en-US" sz="8797" b="1" i="0" u="none" strike="noStrike" kern="1200" cap="none" spc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1" tooltip="Software University Discussion Forum"/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</p:spPr>
      </p:pic>
      <p:pic>
        <p:nvPicPr>
          <p:cNvPr id="20" name="Picture Logo SoftUni Right" descr="Software University logo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 noEditPoints="1"/>
          </p:cNvSpPr>
          <p:nvPr>
            <p:ph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 panose="05000000000000000000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</a:lvl3pPr>
          </a:lstStyle>
          <a:p>
            <a:pPr lvl="0"/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7"/>
              </a:rPr>
              <a:t>softuni.bg</a:t>
            </a:r>
            <a:endParaRPr lang="en-US" noProof="1"/>
          </a:p>
          <a:p>
            <a:pPr lvl="0"/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9"/>
              </a:rPr>
              <a:t>softuni.foundation</a:t>
            </a:r>
            <a:endParaRPr lang="en-US" noProof="1"/>
          </a:p>
          <a:p>
            <a:pPr lvl="0"/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pPr lvl="0"/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1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ko-KR" altLang="en-US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</p:spTree>
  </p:cSld>
  <p:clrMapOvr>
    <a:masterClrMapping/>
  </p:clrMapOvr>
  <p:transition spd="slow" advClick="0" advTm="5000"/>
  <p:hf dt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Subtitle"/>
          <p:cNvSpPr>
            <a:spLocks noGrp="1" noEditPoints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 noEditPoints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/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/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Code Box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>
          <a:blip r:embed="rId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 noEditPoints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 noEditPoints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slow" advClick="0" advTm="5000"/>
  <p:hf dt="0" hdr="0" ftr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harvision.ai/" TargetMode="External"/><Relationship Id="rId10" Type="http://schemas.openxmlformats.org/officeDocument/2006/relationships/image" Target="../media/image36.png"/><Relationship Id="rId11" Type="http://schemas.openxmlformats.org/officeDocument/2006/relationships/hyperlink" Target="https://createx.bg/" TargetMode="External"/><Relationship Id="rId12" Type="http://schemas.openxmlformats.org/officeDocument/2006/relationships/image" Target="../media/image37.png"/><Relationship Id="rId13" Type="http://schemas.openxmlformats.org/officeDocument/2006/relationships/hyperlink" Target="https://www.pokerstars.bg/" TargetMode="External"/><Relationship Id="rId14" Type="http://schemas.openxmlformats.org/officeDocument/2006/relationships/image" Target="../media/image38.jpeg"/><Relationship Id="rId15" Type="http://schemas.openxmlformats.org/officeDocument/2006/relationships/hyperlink" Target="https://smartit.bg/" TargetMode="External"/><Relationship Id="rId16" Type="http://schemas.openxmlformats.org/officeDocument/2006/relationships/image" Target="../media/image39.png"/><Relationship Id="rId17" Type="http://schemas.openxmlformats.org/officeDocument/2006/relationships/hyperlink" Target="https://bosch.io/" TargetMode="External"/><Relationship Id="rId18" Type="http://schemas.openxmlformats.org/officeDocument/2006/relationships/image" Target="../media/image40.png"/><Relationship Id="rId19" Type="http://schemas.openxmlformats.org/officeDocument/2006/relationships/hyperlink" Target="https://it.schwarz/en/careers" TargetMode="External"/><Relationship Id="rId2" Type="http://schemas.openxmlformats.org/officeDocument/2006/relationships/image" Target="../media/image32.jpeg"/><Relationship Id="rId20" Type="http://schemas.openxmlformats.org/officeDocument/2006/relationships/image" Target="../media/image41.png"/><Relationship Id="rId21" Type="http://schemas.openxmlformats.org/officeDocument/2006/relationships/hyperlink" Target="https://indeavr.com/" TargetMode="External"/><Relationship Id="rId22" Type="http://schemas.openxmlformats.org/officeDocument/2006/relationships/image" Target="../media/image42.png"/><Relationship Id="rId23" Type="http://schemas.openxmlformats.org/officeDocument/2006/relationships/hyperlink" Target="https://www.draftkings.com/" TargetMode="External"/><Relationship Id="rId24" Type="http://schemas.openxmlformats.org/officeDocument/2006/relationships/image" Target="../media/image43.png"/><Relationship Id="rId25" Type="http://schemas.openxmlformats.org/officeDocument/2006/relationships/hyperlink" Target="https://dxc.com/us/en" TargetMode="External"/><Relationship Id="rId26" Type="http://schemas.openxmlformats.org/officeDocument/2006/relationships/image" Target="../media/image44.png"/><Relationship Id="rId27" Type="http://schemas.openxmlformats.org/officeDocument/2006/relationships/hyperlink" Target="https://ambitioned.com/" TargetMode="External"/><Relationship Id="rId28" Type="http://schemas.openxmlformats.org/officeDocument/2006/relationships/image" Target="../media/image45.jpg"/><Relationship Id="rId29" Type="http://schemas.openxmlformats.org/officeDocument/2006/relationships/slideLayout" Target="../slideLayouts/slideLayout3.xml"/><Relationship Id="rId3" Type="http://schemas.openxmlformats.org/officeDocument/2006/relationships/hyperlink" Target="https://en.superhosting.bg/" TargetMode="External"/><Relationship Id="rId4" Type="http://schemas.openxmlformats.org/officeDocument/2006/relationships/image" Target="../media/image33.png"/><Relationship Id="rId5" Type="http://schemas.openxmlformats.org/officeDocument/2006/relationships/hyperlink" Target="https://www.postbank.bg/bg-BG" TargetMode="External"/><Relationship Id="rId6" Type="http://schemas.openxmlformats.org/officeDocument/2006/relationships/image" Target="../media/image34.png"/><Relationship Id="rId7" Type="http://schemas.openxmlformats.org/officeDocument/2006/relationships/hyperlink" Target="https://www.softwaregroup.com/" TargetMode="External"/><Relationship Id="rId8" Type="http://schemas.openxmlformats.org/officeDocument/2006/relationships/image" Target="../media/image35.png"/><Relationship Id="rId9" Type="http://schemas.openxmlformats.org/officeDocument/2006/relationships/hyperlink" Target="https://bg.coca-colahellenic.com/bg/working-with-u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forum.softuni.bg/" TargetMode="External"/><Relationship Id="rId6" Type="http://schemas.openxmlformats.org/officeDocument/2006/relationships/slideLayout" Target="../slideLayouts/slideLayout14.xml"/><Relationship Id="rId7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 noEditPoints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 noEditPoints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itchFamily="2" charset="2" panose="05000000000000000000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itchFamily="2" charset="2" panose="05000000000000000000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{</a:t>
            </a:r>
            <a:r>
              <a:rPr lang="en-US" sz="2400" dirty="0">
                <a:solidFill>
                  <a:schemeClr val="bg1"/>
                </a:solidFill>
              </a:rPr>
              <a:t>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}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  </a:t>
            </a:r>
            <a:r>
              <a:rPr lang="en-US" sz="2400" b="1" dirty="0">
                <a:latin typeface="Consolas" pitchFamily="49" charset="0" panose="020B0609020204030204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Object {name: 'Peter', age: 21, 'job-title': 'Trainer' }</a:t>
            </a:r>
            <a:endParaRPr lang="en-US" sz="2400" b="1" dirty="0">
              <a:latin typeface="Consolas" pitchFamily="49" charset="0" panose="020B0609020204030204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itchFamily="49" charset="0" panose="020B0609020204030204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delete </a:t>
            </a:r>
            <a:r>
              <a:rPr lang="en-US" sz="2400" b="1" dirty="0" err="1">
                <a:latin typeface="Consolas" pitchFamily="49" charset="0" panose="020B0609020204030204"/>
              </a:rPr>
              <a:t>person.age</a:t>
            </a:r>
            <a:r>
              <a:rPr lang="en-US" sz="2400" b="1" dirty="0">
                <a:latin typeface="Consolas" pitchFamily="49" charset="0" panose="020B0609020204030204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Object {name: 'Peter', 'job-title': 'Trainer'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itchFamily="49" charset="0" panose="020B0609020204030204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console.log(</a:t>
            </a:r>
            <a:r>
              <a:rPr lang="en-US" sz="2400" b="1" dirty="0" err="1">
                <a:latin typeface="Consolas" pitchFamily="49" charset="0" panose="020B0609020204030204"/>
              </a:rPr>
              <a:t>person.age</a:t>
            </a:r>
            <a:r>
              <a:rPr lang="en-US" sz="2400" b="1" dirty="0">
                <a:latin typeface="Consolas" pitchFamily="49" charset="0" panose="020B0609020204030204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undefined</a:t>
            </a:r>
            <a:endParaRPr lang="en-US" sz="2400" b="1" dirty="0"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/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/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== </a:t>
            </a:r>
            <a:r>
              <a:rPr lang="en-US" sz="2400" b="1" dirty="0">
                <a:latin typeface="Consolas" pitchFamily="49" charset="0" panose="020B0609020204030204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===</a:t>
            </a:r>
            <a:r>
              <a:rPr lang="en-US" sz="2400" b="1" dirty="0">
                <a:latin typeface="Consolas" pitchFamily="49" charset="0" panose="020B0609020204030204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false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const fruitbear = fruit</a:t>
            </a:r>
            <a:r>
              <a:rPr lang="en-US" sz="2400" b="1" dirty="0">
                <a:latin typeface="Consolas" pitchFamily="49" charset="0" panose="020B0609020204030204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 panose="020B0609020204030204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itchFamily="49" charset="0" panose="020B0609020204030204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==</a:t>
            </a:r>
            <a:r>
              <a:rPr lang="en-US" sz="2400" b="1" dirty="0">
                <a:latin typeface="Consolas" pitchFamily="49" charset="0" panose="020B0609020204030204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===</a:t>
            </a:r>
            <a:r>
              <a:rPr lang="en-US" sz="2400" b="1" dirty="0">
                <a:latin typeface="Consolas" pitchFamily="49" charset="0" panose="020B0609020204030204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true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can serve the role of </a:t>
            </a: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in JavaScript</a:t>
            </a:r>
          </a:p>
          <a:p>
            <a:pPr lvl="1"/>
            <a:r>
              <a:rPr lang="en-US" dirty="0"/>
              <a:t>The keys (property names) are </a:t>
            </a:r>
            <a:r>
              <a:rPr lang="en-US" b="1" dirty="0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 dirty="0"/>
              <a:t>Values are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to a key</a:t>
            </a:r>
            <a:endParaRPr lang="bg-BG" dirty="0"/>
          </a:p>
          <a:p>
            <a:pPr lvl="1"/>
            <a:r>
              <a:rPr lang="en-US" dirty="0"/>
              <a:t>All values should be of the </a:t>
            </a:r>
            <a:r>
              <a:rPr lang="en-US" b="1" dirty="0">
                <a:solidFill>
                  <a:srgbClr val="F2A40D"/>
                </a:solidFill>
              </a:rPr>
              <a:t>same type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352800" y="4059000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endParaRPr>
            </a:p>
          </p:txBody>
        </p:sp>
        <p:graphicFrame>
          <p:nvGraphicFramePr>
            <p:cNvPr id="8" name="Group 134"/>
            <p:cNvGraphicFramePr/>
            <p:nvPr/>
          </p:nvGraphicFramePr>
          <p:xfrm>
            <a:off x="6541712" y="4571554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/>
                  <a:gridCol w="2526030"/>
                </a:tblGrid>
                <a:tr h="512477"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8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8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</a:tr>
                <a:tr h="512477"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8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8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</a:tr>
                <a:tr h="512477"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8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8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2406000" y="2034000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for</a:t>
            </a:r>
            <a:r>
              <a:rPr lang="en-US" sz="2400" b="1" dirty="0">
                <a:latin typeface="Consolas" pitchFamily="49" charset="0" panose="020B0609020204030204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in</a:t>
            </a:r>
            <a:r>
              <a:rPr lang="en-US" sz="2400" b="1" dirty="0">
                <a:latin typeface="Consolas" pitchFamily="49" charset="0" panose="020B0609020204030204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key</a:t>
            </a:r>
            <a:r>
              <a:rPr lang="en-US" sz="2400" b="1" dirty="0">
                <a:latin typeface="Consolas" pitchFamily="49" charset="0" panose="020B0609020204030204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obj[key]</a:t>
            </a:r>
            <a:r>
              <a:rPr lang="en-US" sz="2400" b="1" dirty="0">
                <a:latin typeface="Consolas" pitchFamily="49" charset="0" panose="020B0609020204030204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 panose="020B0609020204030204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 panose="020B0609020204030204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 panose="020B0609020204030204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const phonebook = { 'Tim': '555-111',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            'Bill': '555-333',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            'Peter': '555-777' };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const keys = </a:t>
            </a: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keys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itchFamily="49" charset="0" panose="020703090202050204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const values = </a:t>
            </a: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values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itchFamily="49" charset="0" panose="020703090202050204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96000" y="2539214"/>
            <a:ext cx="2925000" cy="1890000"/>
            <a:chOff x="8751000" y="2872513"/>
            <a:chExt cx="2925000" cy="1890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/>
            <p:cNvGraphicFramePr/>
            <p:nvPr/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/>
                  <a:gridCol w="1800000"/>
                </a:tblGrid>
                <a:tr h="436934"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0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0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436934"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0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0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436934"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0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0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const entries = </a:t>
            </a: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entries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console.log(entries);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 ['Tim', '555-111'],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//   ['Bill', '555-333'],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]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211000" y="3566615"/>
            <a:ext cx="2925000" cy="1890000"/>
            <a:chOff x="8751000" y="2872513"/>
            <a:chExt cx="2925000" cy="18900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/>
            <p:cNvGraphicFramePr/>
            <p:nvPr/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/>
                  <a:gridCol w="1800000"/>
                </a:tblGrid>
                <a:tr h="436934"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0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0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436934"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0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0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436934"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0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 horzOverflow="overflow" anchor="ctr"/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100000"/>
                          <a:buFontTx/>
                          <a:buNone/>
                        </a:pPr>
                        <a:r>
                          <a:rPr kumimoji="0" lang="en-US" sz="2000" b="1" i="0" u="none" strike="noStrike" kern="1200" cap="none" spc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latin typeface="Consolas" pitchFamily="49" charset="0" panose="020B0609020204030204"/>
                            <a:ea typeface="+mn-ea"/>
                            <a:cs typeface="Consolas" pitchFamily="49" charset="0" panose="020B0609020204030204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EditPoints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Objects in JavaScript</a:t>
            </a:r>
          </a:p>
          <a:p>
            <a:r>
              <a:rPr lang="en-US" sz="3400" dirty="0"/>
              <a:t>Objects as Associative Arrays</a:t>
            </a:r>
          </a:p>
          <a:p>
            <a:r>
              <a:rPr lang="en-US" sz="3400" dirty="0"/>
              <a:t>Methods and Context</a:t>
            </a:r>
          </a:p>
          <a:p>
            <a:r>
              <a:rPr lang="en-US" sz="3400" dirty="0"/>
              <a:t>Object Composition</a:t>
            </a:r>
          </a:p>
          <a:p>
            <a:r>
              <a:rPr lang="en-US" sz="3400" dirty="0"/>
              <a:t>JSON</a:t>
            </a:r>
          </a:p>
        </p:txBody>
      </p:sp>
      <p:sp>
        <p:nvSpPr>
          <p:cNvPr id="444418" name="Slide Title"/>
          <p:cNvSpPr>
            <a:spLocks noGrp="1" noEditPoints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 panose="020B0609020204030204"/>
              </a:rPr>
              <a:t>	"{</a:t>
            </a:r>
            <a:r>
              <a:rPr lang="en-US" b="1" dirty="0" err="1">
                <a:latin typeface="Consolas" pitchFamily="49" charset="0" panose="020B0609020204030204"/>
              </a:rPr>
              <a:t>townName</a:t>
            </a:r>
            <a:r>
              <a:rPr lang="en-US" b="1" dirty="0">
                <a:latin typeface="Consolas" pitchFamily="49" charset="0" panose="020B0609020204030204"/>
              </a:rPr>
              <a:t>} &lt;-&gt; {</a:t>
            </a:r>
            <a:r>
              <a:rPr lang="en-US" b="1" dirty="0" err="1">
                <a:latin typeface="Consolas" pitchFamily="49" charset="0" panose="020B0609020204030204"/>
              </a:rPr>
              <a:t>townPopulation</a:t>
            </a:r>
            <a:r>
              <a:rPr lang="en-US" b="1" dirty="0">
                <a:latin typeface="Consolas" pitchFamily="49" charset="0" panose="020B0609020204030204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/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['Istanbul &lt;-&gt; 100000',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'Honk Kong &lt;-&gt; 2100004',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'Jerusalem &lt;-&gt; 2352344',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'Mexico City &lt;-&gt; 23401925',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'Istanbul &lt;-&gt; 1000']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itchFamily="49" charset="0" panose="020B0609020204030204"/>
                  <a:cs typeface="Courier New" pitchFamily="49" charset="0" panose="02070309020205020404"/>
                </a:rPr>
                <a:t>Istanbul</a:t>
              </a:r>
              <a:r>
                <a:rPr lang="es-ES" altLang="bg-BG" sz="24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: 101000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itchFamily="49" charset="0" panose="020B0609020204030204"/>
                  <a:cs typeface="Courier New" pitchFamily="49" charset="0" panose="02070309020205020404"/>
                </a:rPr>
                <a:t>Honk</a:t>
              </a:r>
              <a:r>
                <a:rPr lang="es-ES" altLang="bg-BG" sz="24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Kong : 2100004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itchFamily="49" charset="0" panose="020B0609020204030204"/>
                  <a:cs typeface="Courier New" pitchFamily="49" charset="0" panose="02070309020205020404"/>
                </a:rPr>
                <a:t>Jerusalem</a:t>
              </a:r>
              <a:r>
                <a:rPr lang="es-ES" altLang="bg-BG" sz="24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: 2352344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itchFamily="49" charset="0" panose="020B0609020204030204"/>
                  <a:cs typeface="Courier New" pitchFamily="49" charset="0" panose="02070309020205020404"/>
                </a:rPr>
                <a:t>Mexico</a:t>
              </a:r>
              <a:r>
                <a:rPr lang="es-ES" altLang="bg-BG" sz="24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City : 23401925</a:t>
              </a:r>
            </a:p>
          </p:txBody>
        </p:sp>
        <p:sp>
          <p:nvSpPr>
            <p:cNvPr id="10" name="Right Arrow 4"/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 advClick="0" advTm="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function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townPopulation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townsArr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const towns = {};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for (let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townAsString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of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townsArr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let [name, population] =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townAsString.split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(' &lt;-&gt; ');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population = Number(population);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if (towns[name] != undefined) { population += towns[name]; 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towns[name] = population;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for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in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towns)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console.log(`${town} : ${towns[town]}`);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itchFamily="49" charset="0" panose="020B0609020204030204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reduce</a:t>
            </a:r>
            <a:r>
              <a:rPr lang="en-US" sz="2800" b="1" dirty="0">
                <a:latin typeface="Consolas" pitchFamily="49" charset="0" panose="020B0609020204030204"/>
              </a:rPr>
              <a:t>()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// sorting helper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const </a:t>
            </a: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compareNumbers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=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ascending: (a, b) =&gt; a - b;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descending: (a, b) =&gt; b - a;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};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switch</a:t>
            </a:r>
            <a:r>
              <a:rPr lang="en-US" dirty="0"/>
              <a:t> used in JS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itchFamily="49" charset="0" panose="020B0609020204030204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let count = 5;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switch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(command)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'increment</a:t>
            </a:r>
            <a:r>
              <a:rPr lang="en-US" altLang="bg-BG" sz="2000" b="1" dirty="0">
                <a:solidFill>
                  <a:srgbClr val="F2A40D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'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: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count++;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break;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'decrement</a:t>
            </a:r>
            <a:r>
              <a:rPr lang="en-US" altLang="bg-BG" sz="2000" b="1" dirty="0">
                <a:solidFill>
                  <a:srgbClr val="F2A40D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'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: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count--;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break;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'reset</a:t>
            </a:r>
            <a:r>
              <a:rPr lang="en-US" altLang="bg-BG" sz="2000" b="1" dirty="0">
                <a:solidFill>
                  <a:srgbClr val="F2A40D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'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: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count = 0;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break;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let count = 5;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parser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=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increment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() { count++; }</a:t>
            </a:r>
            <a:r>
              <a:rPr lang="bg-BG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,</a:t>
            </a:r>
            <a:endParaRPr lang="en-US" altLang="bg-BG" sz="2000" b="1" dirty="0">
              <a:latin typeface="Consolas" pitchFamily="49" charset="0" panose="020B0609020204030204"/>
              <a:cs typeface="Courier New" pitchFamily="49" charset="0" panose="02070309020205020404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  decrement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() { count--; }</a:t>
            </a:r>
            <a:r>
              <a:rPr lang="bg-BG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,</a:t>
            </a:r>
            <a:endParaRPr lang="en-US" altLang="bg-BG" sz="2000" b="1" dirty="0">
              <a:latin typeface="Consolas" pitchFamily="49" charset="0" panose="020B0609020204030204"/>
              <a:cs typeface="Courier New" pitchFamily="49" charset="0" panose="02070309020205020404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  reset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itchFamily="49" charset="0" panose="020B0609020204030204"/>
              <a:cs typeface="Courier New" pitchFamily="49" charset="0" panose="02070309020205020404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parser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[command]();</a:t>
            </a:r>
          </a:p>
        </p:txBody>
      </p:sp>
      <p:sp>
        <p:nvSpPr>
          <p:cNvPr id="10" name="Right Arrow 4"/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/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person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=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firstName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: 'Peter',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lastName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: 'Johnson',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fullName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this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.firstName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this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.lastName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};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person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fullName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// 'Peter Johnson'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Execution context can be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 at run-time</a:t>
            </a:r>
          </a:p>
          <a:p>
            <a:r>
              <a:rPr lang="en-US" sz="3200" dirty="0"/>
              <a:t>If a function is </a:t>
            </a:r>
            <a:r>
              <a:rPr lang="en-US" sz="3200" b="1" dirty="0">
                <a:solidFill>
                  <a:schemeClr val="bg1"/>
                </a:solidFill>
              </a:rPr>
              <a:t>executed outside </a:t>
            </a:r>
            <a:r>
              <a:rPr lang="en-US" sz="3200" dirty="0"/>
              <a:t>of its parent object, it will </a:t>
            </a:r>
            <a:r>
              <a:rPr lang="en-US" sz="3200" b="1" dirty="0">
                <a:solidFill>
                  <a:schemeClr val="bg1"/>
                </a:solidFill>
              </a:rPr>
              <a:t>no longer </a:t>
            </a:r>
            <a:r>
              <a:rPr lang="en-US" sz="3200" dirty="0"/>
              <a:t>have access to the object's content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Further lessons </a:t>
            </a:r>
            <a:r>
              <a:rPr lang="en-US" sz="3200" dirty="0"/>
              <a:t>will explore more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!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1845" y="3159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itchFamily="49" charset="0" panose="020B0609020204030204"/>
                <a:cs typeface="Courier New" pitchFamily="49" charset="0" panose="02070309020205020404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getFullName</a:t>
            </a:r>
            <a:r>
              <a:rPr lang="en-US" altLang="bg-BG" sz="2400" b="1" noProof="1">
                <a:latin typeface="Consolas" pitchFamily="49" charset="0" panose="020B0609020204030204"/>
                <a:cs typeface="Courier New" pitchFamily="49" charset="0" panose="02070309020205020404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fullName</a:t>
            </a:r>
            <a:r>
              <a:rPr lang="en-US" altLang="bg-BG" sz="2400" b="1" noProof="1">
                <a:latin typeface="Consolas" pitchFamily="49" charset="0" panose="020B0609020204030204"/>
                <a:cs typeface="Courier New" pitchFamily="49" charset="0" panose="02070309020205020404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itchFamily="49" charset="0" panose="020B0609020204030204"/>
                <a:cs typeface="Courier New" pitchFamily="49" charset="0" panose="02070309020205020404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getFullName</a:t>
            </a:r>
            <a:r>
              <a:rPr lang="en-US" altLang="bg-BG" sz="2400" b="1" noProof="1">
                <a:latin typeface="Consolas" pitchFamily="49" charset="0" panose="020B0609020204030204"/>
                <a:cs typeface="Courier New" pitchFamily="49" charset="0" panose="02070309020205020404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// 'undefined undefined'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itchFamily="49" charset="0" panose="020B0609020204030204"/>
                <a:cs typeface="Courier New" pitchFamily="49" charset="0" panose="02070309020205020404"/>
              </a:rPr>
              <a:t>const anotherPerson = { firstName: 'Bob',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itchFamily="49" charset="0" panose="020B0609020204030204"/>
                <a:cs typeface="Courier New" pitchFamily="49" charset="0" panose="02070309020205020404"/>
              </a:rPr>
              <a:t>                        lastName: 'Smith' };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itchFamily="49" charset="0" panose="020B0609020204030204"/>
                <a:cs typeface="Courier New" pitchFamily="49" charset="0" panose="02070309020205020404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fullName</a:t>
            </a:r>
            <a:r>
              <a:rPr lang="en-US" altLang="bg-BG" sz="2400" b="1" noProof="1">
                <a:latin typeface="Consolas" pitchFamily="49" charset="0" panose="020B0609020204030204"/>
                <a:cs typeface="Courier New" pitchFamily="49" charset="0" panose="02070309020205020404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getFullName</a:t>
            </a:r>
            <a:r>
              <a:rPr lang="en-US" altLang="bg-BG" sz="2400" b="1" noProof="1">
                <a:latin typeface="Consolas" pitchFamily="49" charset="0" panose="020B0609020204030204"/>
                <a:cs typeface="Courier New" pitchFamily="49" charset="0" panose="02070309020205020404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itchFamily="49" charset="0" panose="020B0609020204030204"/>
                <a:cs typeface="Courier New" pitchFamily="49" charset="0" panose="02070309020205020404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fullName</a:t>
            </a:r>
            <a:r>
              <a:rPr lang="en-US" altLang="bg-BG" sz="2400" b="1" noProof="1">
                <a:latin typeface="Consolas" pitchFamily="49" charset="0" panose="020B0609020204030204"/>
                <a:cs typeface="Courier New" pitchFamily="49" charset="0" panose="02070309020205020404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// 'Bob Smith'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collectTaxes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treasury</a:t>
            </a:r>
            <a:r>
              <a:rPr lang="en-US" sz="3000" dirty="0"/>
              <a:t> by (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population</a:t>
            </a:r>
            <a:r>
              <a:rPr lang="en-US" sz="3000" dirty="0"/>
              <a:t> * </a:t>
            </a:r>
            <a:r>
              <a:rPr lang="en-US" sz="30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taxRate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  <a:latin typeface="Consolas" pitchFamily="49" charset="0" panose="020B0609020204030204"/>
            </a:endParaRP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applyGrowth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(percent)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population</a:t>
            </a:r>
            <a:r>
              <a:rPr lang="en-US" sz="3000" dirty="0"/>
              <a:t> by percentage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applyRecession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(percent)</a:t>
            </a:r>
            <a:r>
              <a:rPr lang="en-US" sz="3000" dirty="0"/>
              <a:t> decrease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treasury</a:t>
            </a:r>
            <a:r>
              <a:rPr lang="en-US" sz="30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</p:cSld>
  <p:clrMapOvr>
    <a:masterClrMapping/>
  </p:clrMapOvr>
  <p:transition spd="slow"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</p:cSld>
  <p:clrMapOvr>
    <a:masterClrMapping/>
  </p:clrMapOvr>
  <p:transition spd="slow" advClick="0" advTm="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function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createRecord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(name, population, treasury)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name, population, treasury,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taxRate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: 10,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collectTaxes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this.treasury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+=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this.population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*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this.taxRate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},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applyGrowth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(percent)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this.population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+=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Math.floor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this.population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* percent / 100);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},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applyRecession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(percent)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this.treasury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-=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Math.floor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this.treasury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* percent / 100);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},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</p:cSld>
  <p:clrMapOvr>
    <a:masterClrMapping/>
  </p:clrMapOvr>
  <p:transition spd="slow" advClick="0" advTm="5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'Maria',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'Lopez',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/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 panose="020B0609020204030204"/>
            </a:endParaRPr>
          </a:p>
        </p:txBody>
      </p:sp>
      <p:sp>
        <p:nvSpPr>
          <p:cNvPr id="8" name="Text Placeholder 5"/>
          <p:cNvSpPr txBox="1"/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34</a:t>
            </a:fld>
            <a:endParaRPr lang="en-US" noProof="0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/>
            <p:cNvCxnSpPr/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/>
            <p:cNvCxnSpPr/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/>
            <p:cNvCxnSpPr/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/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/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/>
            <p:cNvCxnSpPr/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/>
            <p:cNvCxnSpPr/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/>
            <p:cNvCxnSpPr/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/>
            <p:cNvCxnSpPr/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</p:spPr>
      </p:pic>
      <p:pic>
        <p:nvPicPr>
          <p:cNvPr id="7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35</a:t>
            </a:fld>
            <a:endParaRPr lang="en-US" noProof="0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print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this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.name} is printing a page`);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scan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this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.name} is scanning a document`);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const printer = { name: 'ACME Printer',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print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};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const scanner = { name: '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Initech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Scanner',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scan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};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const copier = { name: '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ComTron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Copier',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print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                 scan 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};</a:t>
            </a:r>
          </a:p>
        </p:txBody>
      </p:sp>
    </p:spTree>
  </p:cSld>
  <p:clrMapOvr>
    <a:masterClrMapping/>
  </p:clrMapOvr>
  <p:transition spd="slow" advClick="0" advTm="5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methods with object references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this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 With Reference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function </a:t>
            </a: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createRect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(width, height)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rect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= { width, height };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rect</a:t>
            </a: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.getArea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= () =&gt;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rect</a:t>
            </a: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.width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rect</a:t>
            </a: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.height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};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rect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37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itchFamily="49" charset="0" panose="020B0609020204030204"/>
              </a:rPr>
              <a:t>	</a:t>
            </a:r>
            <a:r>
              <a:rPr lang="en-US" sz="3000" b="1" dirty="0">
                <a:latin typeface="Consolas" pitchFamily="49" charset="0" panose="020B0609020204030204"/>
              </a:rPr>
              <a:t>{ template: &lt;object&gt;, parts: &lt;string array&gt; }</a:t>
            </a: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See 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</p:cSld>
  <p:clrMapOvr>
    <a:masterClrMapping/>
  </p:clrMapOvr>
  <p:transition spd="slow" advClick="0" advTm="5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38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/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{</a:t>
                  </a:r>
                </a:p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  </a:t>
                  </a:r>
                  <a:r>
                    <a:rPr lang="en-US" altLang="bg-BG" sz="2000" b="1" dirty="0" err="1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doA</a:t>
                  </a: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: () =&gt; { /* … */ },</a:t>
                  </a:r>
                </a:p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  </a:t>
                  </a:r>
                  <a:r>
                    <a:rPr lang="en-US" altLang="bg-BG" sz="2000" b="1" dirty="0" err="1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doB</a:t>
                  </a: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: () =&gt; { /* … */ },</a:t>
                  </a:r>
                </a:p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  </a:t>
                  </a:r>
                  <a:r>
                    <a:rPr lang="en-US" altLang="bg-BG" sz="2000" b="1" dirty="0" err="1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doC</a:t>
                  </a: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: () =&gt; { /* … */ }</a:t>
                  </a:r>
                </a:p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}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library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[</a:t>
                  </a:r>
                </a:p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  { template: { id: 'first' },</a:t>
                  </a:r>
                </a:p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    parts: [ '</a:t>
                  </a:r>
                  <a:r>
                    <a:rPr lang="en-US" altLang="bg-BG" sz="2000" b="1" dirty="0" err="1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doB</a:t>
                  </a: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' ] },</a:t>
                  </a:r>
                </a:p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  { template: { id: 'second' },</a:t>
                  </a:r>
                </a:p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    parts: [ '</a:t>
                  </a:r>
                  <a:r>
                    <a:rPr lang="en-US" altLang="bg-BG" sz="2000" b="1" dirty="0" err="1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doA</a:t>
                  </a: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', '</a:t>
                  </a:r>
                  <a:r>
                    <a:rPr lang="en-US" altLang="bg-BG" sz="2000" b="1" dirty="0" err="1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doC</a:t>
                  </a: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' ] }</a:t>
                  </a:r>
                </a:p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]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itchFamily="49" charset="0" panose="020B0609020204030204"/>
                      <a:cs typeface="Courier New" pitchFamily="49" charset="0" panose="02070309020205020404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/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[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 {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   id: 'first',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   </a:t>
              </a:r>
              <a:r>
                <a:rPr lang="en-US" altLang="bg-BG" sz="2000" b="1" dirty="0" err="1">
                  <a:latin typeface="Consolas" pitchFamily="49" charset="0" panose="020B0609020204030204"/>
                  <a:cs typeface="Courier New" pitchFamily="49" charset="0" panose="02070309020205020404"/>
                </a:rPr>
                <a:t>doB</a:t>
              </a: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: [Function: </a:t>
              </a:r>
              <a:r>
                <a:rPr lang="en-US" altLang="bg-BG" sz="2000" b="1" dirty="0" err="1">
                  <a:latin typeface="Consolas" pitchFamily="49" charset="0" panose="020B0609020204030204"/>
                  <a:cs typeface="Courier New" pitchFamily="49" charset="0" panose="02070309020205020404"/>
                </a:rPr>
                <a:t>doB</a:t>
              </a: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]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 },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 {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   id: 'second',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   </a:t>
              </a:r>
              <a:r>
                <a:rPr lang="en-US" altLang="bg-BG" sz="2000" b="1" dirty="0" err="1">
                  <a:latin typeface="Consolas" pitchFamily="49" charset="0" panose="020B0609020204030204"/>
                  <a:cs typeface="Courier New" pitchFamily="49" charset="0" panose="02070309020205020404"/>
                </a:rPr>
                <a:t>doA</a:t>
              </a: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: [Function: </a:t>
              </a:r>
              <a:r>
                <a:rPr lang="en-US" altLang="bg-BG" sz="2000" b="1" dirty="0" err="1">
                  <a:latin typeface="Consolas" pitchFamily="49" charset="0" panose="020B0609020204030204"/>
                  <a:cs typeface="Courier New" pitchFamily="49" charset="0" panose="02070309020205020404"/>
                </a:rPr>
                <a:t>doA</a:t>
              </a: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   </a:t>
              </a:r>
              <a:r>
                <a:rPr lang="en-US" altLang="bg-BG" sz="2000" b="1" dirty="0" err="1">
                  <a:latin typeface="Consolas" pitchFamily="49" charset="0" panose="020B0609020204030204"/>
                  <a:cs typeface="Courier New" pitchFamily="49" charset="0" panose="02070309020205020404"/>
                </a:rPr>
                <a:t>doC</a:t>
              </a: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: [Function: </a:t>
              </a:r>
              <a:r>
                <a:rPr lang="en-US" altLang="bg-BG" sz="2000" b="1" dirty="0" err="1">
                  <a:latin typeface="Consolas" pitchFamily="49" charset="0" panose="020B0609020204030204"/>
                  <a:cs typeface="Courier New" pitchFamily="49" charset="0" panose="02070309020205020404"/>
                </a:rPr>
                <a:t>doC</a:t>
              </a: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]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  }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itchFamily="49" charset="0" panose="020B0609020204030204"/>
                  <a:cs typeface="Courier New" pitchFamily="49" charset="0" panose="02070309020205020404"/>
                </a:rPr>
                <a:t>]</a:t>
              </a:r>
            </a:p>
          </p:txBody>
        </p:sp>
      </p:grpSp>
    </p:spTree>
  </p:cSld>
  <p:clrMapOvr>
    <a:masterClrMapping/>
  </p:clrMapOvr>
  <p:transition spd="slow" advClick="0" advTm="5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function factory(library, orders)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  const result = [];</a:t>
            </a:r>
          </a:p>
          <a:p>
            <a:pPr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itchFamily="49" charset="0" panose="020B0609020204030204"/>
              <a:cs typeface="Courier New" pitchFamily="49" charset="0" panose="02070309020205020404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  for (let order of orders)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Object</a:t>
            </a: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assign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({}, </a:t>
            </a: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template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for (let part of </a:t>
            </a: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parts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    current[part] = library[part];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      </a:t>
            </a: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result.push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(current);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  }</a:t>
            </a:r>
          </a:p>
          <a:p>
            <a:pPr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itchFamily="49" charset="0" panose="020B0609020204030204"/>
              <a:cs typeface="Courier New" pitchFamily="49" charset="0" panose="02070309020205020404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  return result;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</p:cSld>
  <p:clrMapOvr>
    <a:masterClrMapping/>
  </p:clrMapOvr>
  <p:transition spd="slow" advClick="0" advTm="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40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canPrint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device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device</a:t>
            </a: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.print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= () =&gt;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device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.name} is printing a page`);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const printer = { name: 'ACME Printer' };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canPrint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(printer);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printer.print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();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// ACME Printer is printing a page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</p:cSld>
  <p:clrMapOvr>
    <a:masterClrMapping/>
  </p:clrMapOvr>
  <p:transition spd="slow" advClick="0" advTm="5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</p:cSld>
  <p:clrMapOvr>
    <a:masterClrMapping/>
  </p:clrMapOvr>
  <p:transition spd="slow" advClick="0" advTm="5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43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44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45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on 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/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/>
          <p:cNvSpPr txBox="1"/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400" dirty="0"/>
              <a:t>Print the objects as </a:t>
            </a:r>
            <a:r>
              <a:rPr lang="en-US" sz="3400" b="1" dirty="0">
                <a:solidFill>
                  <a:schemeClr val="bg1"/>
                </a:solidFill>
              </a:rPr>
              <a:t>HTML table </a:t>
            </a:r>
            <a:r>
              <a:rPr lang="en-US" sz="3400" dirty="0"/>
              <a:t>like shown below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itchFamily="49" charset="0" panose="020B0609020204030204"/>
              </a:rPr>
              <a:t>[{"Name":"Stamat","Score":5.5},{"</a:t>
            </a:r>
            <a:r>
              <a:rPr lang="en-US" sz="2400" b="1" dirty="0" err="1">
                <a:latin typeface="Consolas" pitchFamily="49" charset="0" panose="020B0609020204030204"/>
              </a:rPr>
              <a:t>Name":"</a:t>
            </a:r>
            <a:r>
              <a:rPr lang="en-US" sz="2400" b="1" err="1">
                <a:latin typeface="Consolas" pitchFamily="49" charset="0" panose="020B0609020204030204"/>
              </a:rPr>
              <a:t>Rumen</a:t>
            </a:r>
            <a:r>
              <a:rPr lang="en-US" sz="2400" b="1">
                <a:latin typeface="Consolas" pitchFamily="49" charset="0" panose="020B0609020204030204"/>
              </a:rPr>
              <a:t>","Score</a:t>
            </a:r>
            <a:r>
              <a:rPr lang="en-US" sz="2400" b="1" dirty="0">
                <a:latin typeface="Consolas" pitchFamily="49" charset="0" panose="020B0609020204030204"/>
              </a:rPr>
              <a:t>":6}]</a:t>
            </a:r>
            <a:endParaRPr lang="en-US" sz="2400" b="1" dirty="0">
              <a:effectLst/>
              <a:latin typeface="Consolas" pitchFamily="49" charset="0" panose="020B0609020204030204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    &lt;tr&gt;&lt;th&gt;Name&lt;/th&gt;&lt;</a:t>
            </a:r>
            <a:r>
              <a:rPr lang="en-US" sz="2400" b="1" dirty="0" err="1">
                <a:latin typeface="Consolas" pitchFamily="49" charset="0" panose="020B0609020204030204"/>
              </a:rPr>
              <a:t>th</a:t>
            </a:r>
            <a:r>
              <a:rPr lang="en-US" sz="2400" b="1" dirty="0">
                <a:latin typeface="Consolas" pitchFamily="49" charset="0" panose="020B0609020204030204"/>
              </a:rPr>
              <a:t>&gt;Score&lt;/th&gt;&lt;/tr&gt;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    &lt;tr&gt;&lt;td&gt;</a:t>
            </a:r>
            <a:r>
              <a:rPr lang="en-US" sz="2400" b="1" dirty="0" err="1">
                <a:latin typeface="Consolas" pitchFamily="49" charset="0" panose="020B0609020204030204"/>
              </a:rPr>
              <a:t>Stamat</a:t>
            </a:r>
            <a:r>
              <a:rPr lang="en-US" sz="2400" b="1" dirty="0">
                <a:latin typeface="Consolas" pitchFamily="49" charset="0" panose="020B0609020204030204"/>
              </a:rPr>
              <a:t>&lt;/td&gt;&lt;td</a:t>
            </a:r>
            <a:r>
              <a:rPr lang="en-US" sz="2400" b="1">
                <a:latin typeface="Consolas" pitchFamily="49" charset="0" panose="020B0609020204030204"/>
              </a:rPr>
              <a:t>&gt;5.5&lt;/</a:t>
            </a:r>
            <a:r>
              <a:rPr lang="en-US" sz="2400" b="1" dirty="0">
                <a:latin typeface="Consolas" pitchFamily="49" charset="0" panose="020B0609020204030204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    &lt;tr&gt;&lt;td&gt;Rumen&lt;/td&gt;&lt;td&gt;6&lt;/td&gt;&lt;/tr&gt;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&lt;/table&gt;</a:t>
            </a:r>
            <a:endParaRPr lang="en-US" sz="2400" b="1" dirty="0">
              <a:effectLst/>
              <a:latin typeface="Consolas" pitchFamily="49" charset="0" panose="020B0609020204030204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48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JsonToHtmlTable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json</a:t>
            </a:r>
            <a:r>
              <a:rPr lang="en-US" sz="2400" b="1" dirty="0">
                <a:latin typeface="Consolas" pitchFamily="49" charset="0" panose="020B0609020204030204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arr</a:t>
            </a:r>
            <a:r>
              <a:rPr lang="en-US" sz="2400" b="1" dirty="0">
                <a:latin typeface="Consolas" pitchFamily="49" charset="0" panose="020B0609020204030204"/>
              </a:rPr>
              <a:t> = </a:t>
            </a:r>
            <a:r>
              <a:rPr lang="en-US" sz="2400" b="1" dirty="0" err="1">
                <a:latin typeface="Consolas" pitchFamily="49" charset="0" panose="020B0609020204030204"/>
              </a:rPr>
              <a:t>JSON.parse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json</a:t>
            </a:r>
            <a:r>
              <a:rPr lang="en-US" sz="2400" b="1" dirty="0">
                <a:latin typeface="Consolas" pitchFamily="49" charset="0" panose="020B0609020204030204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outputArr</a:t>
            </a:r>
            <a:r>
              <a:rPr lang="en-US" sz="2400" b="1" dirty="0">
                <a:latin typeface="Consolas" pitchFamily="49" charset="0" panose="020B0609020204030204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  </a:t>
            </a:r>
            <a:r>
              <a:rPr lang="en-US" sz="2400" b="1" dirty="0" err="1">
                <a:latin typeface="Consolas" pitchFamily="49" charset="0" panose="020B0609020204030204"/>
              </a:rPr>
              <a:t>outputArr.push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latin typeface="Consolas" pitchFamily="49" charset="0" panose="020B0609020204030204"/>
              </a:rPr>
              <a:t>makeKeyRow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arr</a:t>
            </a:r>
            <a:r>
              <a:rPr lang="en-US" sz="2400" b="1" dirty="0">
                <a:latin typeface="Consolas" pitchFamily="49" charset="0" panose="020B0609020204030204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arr</a:t>
            </a:r>
            <a:r>
              <a:rPr lang="en-US" sz="2400" b="1" dirty="0" err="1">
                <a:latin typeface="Consolas" pitchFamily="49" charset="0" panose="020B0609020204030204"/>
              </a:rPr>
              <a:t>.forEach</a:t>
            </a:r>
            <a:r>
              <a:rPr lang="en-US" sz="2400" b="1" dirty="0">
                <a:latin typeface="Consolas" pitchFamily="49" charset="0" panose="020B0609020204030204"/>
              </a:rPr>
              <a:t>((</a:t>
            </a:r>
            <a:r>
              <a:rPr lang="en-US" sz="2400" b="1" dirty="0" err="1">
                <a:latin typeface="Consolas" pitchFamily="49" charset="0" panose="020B0609020204030204"/>
              </a:rPr>
              <a:t>obj</a:t>
            </a:r>
            <a:r>
              <a:rPr lang="en-US" sz="2400" b="1" dirty="0">
                <a:latin typeface="Consolas" pitchFamily="49" charset="0" panose="020B0609020204030204"/>
              </a:rPr>
              <a:t>) =&gt; </a:t>
            </a:r>
            <a:r>
              <a:rPr lang="en-US" sz="2400" b="1" dirty="0" err="1">
                <a:latin typeface="Consolas" pitchFamily="49" charset="0" panose="020B0609020204030204"/>
              </a:rPr>
              <a:t>outputArr.push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latin typeface="Consolas" pitchFamily="49" charset="0" panose="020B0609020204030204"/>
              </a:rPr>
              <a:t>makeValueRow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latin typeface="Consolas" pitchFamily="49" charset="0" panose="020B0609020204030204"/>
              </a:rPr>
              <a:t>obj</a:t>
            </a:r>
            <a:r>
              <a:rPr lang="en-US" sz="2400" b="1" dirty="0">
                <a:latin typeface="Consolas" pitchFamily="49" charset="0" panose="020B0609020204030204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outputArr</a:t>
            </a:r>
            <a:r>
              <a:rPr lang="en-US" sz="2400" b="1" dirty="0" err="1">
                <a:latin typeface="Consolas" pitchFamily="49" charset="0" panose="020B0609020204030204"/>
              </a:rPr>
              <a:t>.push</a:t>
            </a:r>
            <a:r>
              <a:rPr lang="en-US" sz="2400" b="1" dirty="0">
                <a:latin typeface="Consolas" pitchFamily="49" charset="0" panose="020B0609020204030204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  function </a:t>
            </a:r>
            <a:r>
              <a:rPr lang="en-US" sz="2400" b="1" dirty="0" err="1">
                <a:latin typeface="Consolas" pitchFamily="49" charset="0" panose="020B0609020204030204"/>
              </a:rPr>
              <a:t>makeKeyRow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latin typeface="Consolas" pitchFamily="49" charset="0" panose="020B0609020204030204"/>
              </a:rPr>
              <a:t>arr</a:t>
            </a:r>
            <a:r>
              <a:rPr lang="en-US" sz="2400" b="1" dirty="0">
                <a:latin typeface="Consolas" pitchFamily="49" charset="0" panose="020B0609020204030204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 panose="020B0609020204030204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 </a:t>
            </a:r>
            <a:r>
              <a:rPr lang="en-US" sz="2400" b="1" dirty="0">
                <a:latin typeface="Consolas" pitchFamily="49" charset="0" panose="020B0609020204030204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  function </a:t>
            </a:r>
            <a:r>
              <a:rPr lang="en-US" sz="2400" b="1" dirty="0" err="1">
                <a:latin typeface="Consolas" pitchFamily="49" charset="0" panose="020B0609020204030204"/>
              </a:rPr>
              <a:t>makeValueRow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latin typeface="Consolas" pitchFamily="49" charset="0" panose="020B0609020204030204"/>
              </a:rPr>
              <a:t>obj</a:t>
            </a:r>
            <a:r>
              <a:rPr lang="en-US" sz="2400" b="1" dirty="0">
                <a:latin typeface="Consolas" pitchFamily="49" charset="0" panose="020B0609020204030204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 panose="020B0609020204030204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 </a:t>
            </a:r>
            <a:r>
              <a:rPr lang="en-US" sz="2400" b="1" dirty="0">
                <a:latin typeface="Consolas" pitchFamily="49" charset="0" panose="020B0609020204030204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  function </a:t>
            </a:r>
            <a:r>
              <a:rPr lang="en-US" sz="2400" b="1" dirty="0" err="1">
                <a:latin typeface="Consolas" pitchFamily="49" charset="0" panose="020B0609020204030204"/>
              </a:rPr>
              <a:t>escapeHtml</a:t>
            </a:r>
            <a:r>
              <a:rPr lang="en-US" sz="2400" b="1" dirty="0">
                <a:latin typeface="Consolas" pitchFamily="49" charset="0" panose="020B0609020204030204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 panose="020B0609020204030204"/>
              </a:rPr>
              <a:t>ToDo</a:t>
            </a:r>
            <a:r>
              <a:rPr lang="en-US" sz="2400" b="1" dirty="0">
                <a:latin typeface="Consolas" pitchFamily="49" charset="0" panose="020B0609020204030204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outputArr</a:t>
            </a:r>
            <a:r>
              <a:rPr lang="en-US" sz="2400" b="1" dirty="0" err="1">
                <a:latin typeface="Consolas" pitchFamily="49" charset="0" panose="020B0609020204030204"/>
              </a:rPr>
              <a:t>.join</a:t>
            </a:r>
            <a:r>
              <a:rPr lang="en-US" sz="2400" b="1" dirty="0">
                <a:latin typeface="Consolas" pitchFamily="49" charset="0" panose="020B0609020204030204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 panose="020B0609020204030204"/>
              </a:rPr>
              <a:t>}</a:t>
            </a:r>
            <a:endParaRPr lang="en-US" sz="2400" b="1" dirty="0">
              <a:effectLst/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49</a:t>
            </a:fld>
            <a:endParaRPr lang="en-US" noProof="0" dirty="0"/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itchFamily="2" charset="2" panose="05000000000000000000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…</a:t>
            </a:r>
          </a:p>
          <a:p>
            <a:r>
              <a:rPr lang="en-GB" dirty="0"/>
              <a:t>…</a:t>
            </a:r>
            <a:endParaRPr lang="en-US" dirty="0"/>
          </a:p>
          <a:p>
            <a:r>
              <a:rPr lang="en-GB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/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are 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p:transition spd="slow" advClick="0" advTm="5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/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3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5"/>
          </p:cNvPr>
          <p:cNvPicPr>
            <a:picLocks noChangeAspect="1"/>
          </p:cNvPicPr>
          <p:nvPr/>
        </p:nvPicPr>
        <p:blipFill>
          <a:blip r:embed="rId6"/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9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1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3"/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5"/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7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19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1"/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3"/>
          </p:cNvPr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5"/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7"/>
          </p:cNvPr>
          <p:cNvPicPr>
            <a:picLocks noChangeAspect="1"/>
          </p:cNvPicPr>
          <p:nvPr/>
        </p:nvPicPr>
        <p:blipFill>
          <a:blip r:embed="rId28"/>
          <a:srcRect/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52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 advClick="0" advTm="5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4" name="Slide Body"/>
          <p:cNvSpPr>
            <a:spLocks noGrp="1" noEditPoints="1"/>
          </p:cNvSpPr>
          <p:nvPr>
            <p:ph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p:transition spd="slow" advClick="0" advTm="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/>
        </p:nvGraphicFramePr>
        <p:xfrm>
          <a:off x="4247207" y="4329000"/>
          <a:ext cx="5415675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/>
                <a:gridCol w="27063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 panose="020B0609020204030204"/>
                        </a:rPr>
                        <a:t>firstName</a:t>
                      </a:r>
                      <a:endParaRPr lang="en-US" b="1" dirty="0">
                        <a:latin typeface="Consolas" pitchFamily="49" charset="0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 panose="020B0609020204030204"/>
                        </a:rPr>
                        <a:t>John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 panose="020B0609020204030204"/>
                        </a:rPr>
                        <a:t>lastName</a:t>
                      </a:r>
                      <a:endParaRPr lang="en-US" b="1" dirty="0">
                        <a:latin typeface="Consolas" pitchFamily="49" charset="0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 panose="020B0609020204030204"/>
                        </a:rPr>
                        <a:t>Doe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 panose="020B0609020204030204"/>
                        </a:rPr>
                        <a:t>age</a:t>
                      </a:r>
                      <a:endParaRPr lang="en-US" b="1" dirty="0">
                        <a:latin typeface="Consolas" pitchFamily="49" charset="0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 panose="020B0609020204030204"/>
                        </a:rPr>
                        <a:t>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itchFamily="49" charset="0" panose="020B0609020204030204"/>
              <a:cs typeface="Courier New" pitchFamily="49" charset="0" panose="020703090202050204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{ name: 'Tortuga',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population: 7000,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treasury: 15000 }</a:t>
            </a:r>
          </a:p>
        </p:txBody>
      </p:sp>
      <p:sp>
        <p:nvSpPr>
          <p:cNvPr id="10" name="Right Arrow 4"/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itchFamily="49" charset="0" panose="020B0609020204030204"/>
              <a:cs typeface="Courier New" pitchFamily="49" charset="0" panose="020703090202050204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{ name: 'Santo Domingo',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population: 12000,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treasury: 23500 }</a:t>
            </a:r>
          </a:p>
        </p:txBody>
      </p:sp>
      <p:sp>
        <p:nvSpPr>
          <p:cNvPr id="13" name="Right Arrow 4"/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function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createRecord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(name, population, treasury)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{}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;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city.name = name;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city.population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= population;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city.treasury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= treasury;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return city;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function </a:t>
            </a:r>
            <a:r>
              <a:rPr lang="en-US" altLang="bg-BG" sz="20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createRecord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(name, population, treasury)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name,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population,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  treasury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2051050" y="1044000"/>
            <a:ext cx="1003616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Simple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Bracket-notation </a:t>
            </a:r>
            <a:r>
              <a:rPr lang="en-US" sz="3200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Required if the key contains a </a:t>
            </a:r>
            <a:r>
              <a:rPr lang="en-US" sz="3000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sz="3200" dirty="0"/>
              <a:t>Brackets can be used with keys as </a:t>
            </a:r>
            <a:r>
              <a:rPr lang="en-US" sz="3200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5689</TotalTime>
  <Words>2294</Words>
  <Application>Microsoft Office PowerPoint</Application>
  <PresentationFormat>Widescreen</PresentationFormat>
  <Paragraphs>588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맑은 고딕</vt:lpstr>
      <vt:lpstr>Arial</vt:lpstr>
      <vt:lpstr>Calibri</vt:lpstr>
      <vt:lpstr>Calibri (Body)</vt:lpstr>
      <vt:lpstr>Consolas</vt:lpstr>
      <vt:lpstr>Courier New</vt:lpstr>
      <vt:lpstr>Malgun Gothic (Body)</vt:lpstr>
      <vt:lpstr>Wingdings</vt:lpstr>
      <vt:lpstr>Wingdings 2</vt:lpstr>
      <vt:lpstr>1_SoftUni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Composing Objects with Behavior</vt:lpstr>
      <vt:lpstr>Composing Objects with Behavior</vt:lpstr>
      <vt:lpstr>Factory Functions With Reference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dimitar</cp:lastModifiedBy>
  <cp:revision>131</cp:revision>
  <dcterms:created xsi:type="dcterms:W3CDTF">2018-05-23T13:08:44Z</dcterms:created>
  <dcterms:modified xsi:type="dcterms:W3CDTF">2023-01-18T17:37:14Z</dcterms:modified>
  <cp:category>computer programming;programming;software development;software engineering</cp:category>
</cp:coreProperties>
</file>