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jpg" ContentType="image/jpeg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10.xml" ContentType="application/vnd.openxmlformats-officedocument.presentationml.slide+xml"/>
  <Override PartName="/ppt/slides/slide42.xml" ContentType="application/vnd.openxmlformats-officedocument.presentationml.slide+xml"/>
  <Override PartName="/ppt/slides/slide11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76" r:id="rId5"/>
    <p:sldId id="492" r:id="rId6"/>
    <p:sldId id="299" r:id="rId7"/>
    <p:sldId id="300" r:id="rId8"/>
    <p:sldId id="307" r:id="rId9"/>
    <p:sldId id="340" r:id="rId10"/>
    <p:sldId id="270" r:id="rId11"/>
    <p:sldId id="316" r:id="rId12"/>
    <p:sldId id="317" r:id="rId13"/>
    <p:sldId id="279" r:id="rId14"/>
    <p:sldId id="311" r:id="rId15"/>
    <p:sldId id="514" r:id="rId16"/>
    <p:sldId id="515" r:id="rId17"/>
    <p:sldId id="505" r:id="rId18"/>
    <p:sldId id="312" r:id="rId19"/>
    <p:sldId id="506" r:id="rId20"/>
    <p:sldId id="509" r:id="rId21"/>
    <p:sldId id="510" r:id="rId22"/>
    <p:sldId id="511" r:id="rId23"/>
    <p:sldId id="281" r:id="rId24"/>
    <p:sldId id="282" r:id="rId25"/>
    <p:sldId id="277" r:id="rId26"/>
    <p:sldId id="278" r:id="rId27"/>
    <p:sldId id="508" r:id="rId28"/>
    <p:sldId id="280" r:id="rId29"/>
    <p:sldId id="512" r:id="rId30"/>
    <p:sldId id="295" r:id="rId31"/>
    <p:sldId id="495" r:id="rId32"/>
    <p:sldId id="309" r:id="rId33"/>
    <p:sldId id="310" r:id="rId34"/>
    <p:sldId id="496" r:id="rId35"/>
    <p:sldId id="271" r:id="rId36"/>
    <p:sldId id="497" r:id="rId37"/>
    <p:sldId id="498" r:id="rId38"/>
    <p:sldId id="499" r:id="rId39"/>
    <p:sldId id="513" r:id="rId40"/>
    <p:sldId id="349" r:id="rId41"/>
    <p:sldId id="401" r:id="rId42"/>
    <p:sldId id="633" r:id="rId43"/>
    <p:sldId id="634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tableStyles" Target="tableStyle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2.xml"/><Relationship Id="rId50" Type="http://schemas.openxmlformats.org/officeDocument/2006/relationships/theme" Target="theme/them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5.2.2023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15" name="Notes Placeholder 14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9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20.png"/><Relationship Id="rId9" Type="http://schemas.openxmlformats.org/officeDocument/2006/relationships/hyperlink" Target="https://softuni.foundation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 noEditPoints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pPr lvl="0"/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ko-KR" altLang="en-US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</p:spTree>
  </p:cSld>
  <p:clrMapOvr>
    <a:masterClrMapping/>
  </p:clrMapOvr>
  <p:transition spd="slow" advClick="0" advTm="5000"/>
  <p:hf dt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harvision.ai/" TargetMode="External"/><Relationship Id="rId10" Type="http://schemas.openxmlformats.org/officeDocument/2006/relationships/image" Target="../media/image31.png"/><Relationship Id="rId11" Type="http://schemas.openxmlformats.org/officeDocument/2006/relationships/hyperlink" Target="https://createx.bg/" TargetMode="External"/><Relationship Id="rId12" Type="http://schemas.openxmlformats.org/officeDocument/2006/relationships/image" Target="../media/image32.png"/><Relationship Id="rId13" Type="http://schemas.openxmlformats.org/officeDocument/2006/relationships/hyperlink" Target="https://www.pokerstars.bg/" TargetMode="External"/><Relationship Id="rId14" Type="http://schemas.openxmlformats.org/officeDocument/2006/relationships/image" Target="../media/image33.jpeg"/><Relationship Id="rId15" Type="http://schemas.openxmlformats.org/officeDocument/2006/relationships/hyperlink" Target="https://smartit.bg/" TargetMode="External"/><Relationship Id="rId16" Type="http://schemas.openxmlformats.org/officeDocument/2006/relationships/image" Target="../media/image34.png"/><Relationship Id="rId17" Type="http://schemas.openxmlformats.org/officeDocument/2006/relationships/hyperlink" Target="https://bosch.io/" TargetMode="External"/><Relationship Id="rId18" Type="http://schemas.openxmlformats.org/officeDocument/2006/relationships/image" Target="../media/image35.png"/><Relationship Id="rId19" Type="http://schemas.openxmlformats.org/officeDocument/2006/relationships/hyperlink" Target="https://it.schwarz/en/careers" TargetMode="External"/><Relationship Id="rId2" Type="http://schemas.openxmlformats.org/officeDocument/2006/relationships/image" Target="../media/image27.jpeg"/><Relationship Id="rId20" Type="http://schemas.openxmlformats.org/officeDocument/2006/relationships/image" Target="../media/image36.png"/><Relationship Id="rId21" Type="http://schemas.openxmlformats.org/officeDocument/2006/relationships/hyperlink" Target="https://indeavr.com/" TargetMode="External"/><Relationship Id="rId22" Type="http://schemas.openxmlformats.org/officeDocument/2006/relationships/image" Target="../media/image37.png"/><Relationship Id="rId23" Type="http://schemas.openxmlformats.org/officeDocument/2006/relationships/hyperlink" Target="https://www.draftkings.com/" TargetMode="External"/><Relationship Id="rId24" Type="http://schemas.openxmlformats.org/officeDocument/2006/relationships/image" Target="../media/image38.png"/><Relationship Id="rId25" Type="http://schemas.openxmlformats.org/officeDocument/2006/relationships/hyperlink" Target="https://dxc.com/us/en" TargetMode="External"/><Relationship Id="rId26" Type="http://schemas.openxmlformats.org/officeDocument/2006/relationships/image" Target="../media/image39.png"/><Relationship Id="rId27" Type="http://schemas.openxmlformats.org/officeDocument/2006/relationships/hyperlink" Target="https://ambitioned.com/" TargetMode="External"/><Relationship Id="rId28" Type="http://schemas.openxmlformats.org/officeDocument/2006/relationships/image" Target="../media/image40.jpg"/><Relationship Id="rId29" Type="http://schemas.openxmlformats.org/officeDocument/2006/relationships/slideLayout" Target="../slideLayouts/slideLayout3.xml"/><Relationship Id="rId3" Type="http://schemas.openxmlformats.org/officeDocument/2006/relationships/hyperlink" Target="https://en.superhosting.bg/" TargetMode="External"/><Relationship Id="rId4" Type="http://schemas.openxmlformats.org/officeDocument/2006/relationships/image" Target="../media/image28.png"/><Relationship Id="rId5" Type="http://schemas.openxmlformats.org/officeDocument/2006/relationships/hyperlink" Target="https://www.postbank.bg/bg-BG" TargetMode="External"/><Relationship Id="rId6" Type="http://schemas.openxmlformats.org/officeDocument/2006/relationships/image" Target="../media/image29.png"/><Relationship Id="rId7" Type="http://schemas.openxmlformats.org/officeDocument/2006/relationships/hyperlink" Target="https://www.softwaregroup.com/" TargetMode="External"/><Relationship Id="rId8" Type="http://schemas.openxmlformats.org/officeDocument/2006/relationships/image" Target="../media/image30.png"/><Relationship Id="rId9" Type="http://schemas.openxmlformats.org/officeDocument/2006/relationships/hyperlink" Target="https://bg.coca-colahellenic.com/bg/working-with-u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 noEditPoints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class</a:t>
            </a:r>
            <a:r>
              <a:rPr lang="en-US" sz="2000" b="1" dirty="0">
                <a:latin typeface="Consolas" pitchFamily="49" charset="0" panose="020B0609020204030204"/>
              </a:rPr>
              <a:t> Person {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constructor</a:t>
            </a:r>
            <a:r>
              <a:rPr lang="en-US" sz="2000" b="1" dirty="0">
                <a:latin typeface="Consolas" pitchFamily="49" charset="0" panose="020B0609020204030204"/>
              </a:rPr>
              <a:t>(</a:t>
            </a:r>
            <a:r>
              <a:rPr lang="en-US" sz="2000" b="1" dirty="0" err="1">
                <a:latin typeface="Consolas" pitchFamily="49" charset="0" panose="020B0609020204030204"/>
              </a:rPr>
              <a:t>fName</a:t>
            </a:r>
            <a:r>
              <a:rPr lang="en-US" sz="2000" b="1" dirty="0">
                <a:latin typeface="Consolas" pitchFamily="49" charset="0" panose="020B0609020204030204"/>
              </a:rPr>
              <a:t>, </a:t>
            </a:r>
            <a:r>
              <a:rPr lang="en-US" sz="2000" b="1" dirty="0" err="1">
                <a:latin typeface="Consolas" pitchFamily="49" charset="0" panose="020B0609020204030204"/>
              </a:rPr>
              <a:t>lName</a:t>
            </a:r>
            <a:r>
              <a:rPr lang="en-US" sz="2000" b="1" dirty="0">
                <a:latin typeface="Consolas" pitchFamily="49" charset="0" panose="020B0609020204030204"/>
              </a:rPr>
              <a:t>, age, email) {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    </a:t>
            </a:r>
            <a:r>
              <a:rPr lang="en-US" sz="2000" b="1" dirty="0" err="1">
                <a:latin typeface="Consolas" pitchFamily="49" charset="0" panose="020B0609020204030204"/>
              </a:rPr>
              <a:t>this.firstName</a:t>
            </a:r>
            <a:r>
              <a:rPr lang="en-US" sz="2000" b="1" dirty="0">
                <a:latin typeface="Consolas" pitchFamily="49" charset="0" panose="020B0609020204030204"/>
              </a:rPr>
              <a:t> = </a:t>
            </a:r>
            <a:r>
              <a:rPr lang="en-US" sz="2000" b="1" dirty="0" err="1">
                <a:latin typeface="Consolas" pitchFamily="49" charset="0" panose="020B0609020204030204"/>
              </a:rPr>
              <a:t>fName</a:t>
            </a:r>
            <a:r>
              <a:rPr lang="en-US" sz="2000" b="1" dirty="0">
                <a:latin typeface="Consolas" pitchFamily="49" charset="0" panose="020B0609020204030204"/>
              </a:rPr>
              <a:t>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    </a:t>
            </a:r>
            <a:r>
              <a:rPr lang="en-US" sz="2000" b="1" dirty="0" err="1">
                <a:latin typeface="Consolas" pitchFamily="49" charset="0" panose="020B0609020204030204"/>
              </a:rPr>
              <a:t>this.lastName</a:t>
            </a:r>
            <a:r>
              <a:rPr lang="en-US" sz="2000" b="1" dirty="0">
                <a:latin typeface="Consolas" pitchFamily="49" charset="0" panose="020B0609020204030204"/>
              </a:rPr>
              <a:t> = </a:t>
            </a:r>
            <a:r>
              <a:rPr lang="en-US" sz="2000" b="1" dirty="0" err="1">
                <a:latin typeface="Consolas" pitchFamily="49" charset="0" panose="020B0609020204030204"/>
              </a:rPr>
              <a:t>lName</a:t>
            </a:r>
            <a:r>
              <a:rPr lang="en-US" sz="2000" b="1" dirty="0">
                <a:latin typeface="Consolas" pitchFamily="49" charset="0" panose="020B0609020204030204"/>
              </a:rPr>
              <a:t>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    </a:t>
            </a:r>
            <a:r>
              <a:rPr lang="en-US" sz="2000" b="1" dirty="0" err="1">
                <a:latin typeface="Consolas" pitchFamily="49" charset="0" panose="020B0609020204030204"/>
              </a:rPr>
              <a:t>this.age</a:t>
            </a:r>
            <a:r>
              <a:rPr lang="en-US" sz="2000" b="1" dirty="0">
                <a:latin typeface="Consolas" pitchFamily="49" charset="0" panose="020B0609020204030204"/>
              </a:rPr>
              <a:t> = age;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    </a:t>
            </a:r>
            <a:r>
              <a:rPr lang="en-US" sz="2000" b="1" dirty="0" err="1">
                <a:latin typeface="Consolas" pitchFamily="49" charset="0" panose="020B0609020204030204"/>
              </a:rPr>
              <a:t>this.email</a:t>
            </a:r>
            <a:r>
              <a:rPr lang="en-US" sz="2000" b="1" dirty="0">
                <a:latin typeface="Consolas" pitchFamily="49" charset="0" panose="020B0609020204030204"/>
              </a:rPr>
              <a:t> = email;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}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2000" b="1" dirty="0">
                <a:latin typeface="Consolas" pitchFamily="49" charset="0" panose="020B0609020204030204"/>
              </a:rPr>
              <a:t> {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return</a:t>
            </a:r>
            <a:r>
              <a:rPr lang="en-US" sz="2000" b="1" dirty="0">
                <a:latin typeface="Consolas" pitchFamily="49" charset="0" panose="020B0609020204030204"/>
              </a:rPr>
              <a:t> `${</a:t>
            </a:r>
            <a:r>
              <a:rPr lang="en-US" sz="2000" b="1" dirty="0" err="1">
                <a:latin typeface="Consolas" pitchFamily="49" charset="0" panose="020B0609020204030204"/>
              </a:rPr>
              <a:t>this.firstName</a:t>
            </a:r>
            <a:r>
              <a:rPr lang="en-US" sz="2000" b="1" dirty="0">
                <a:latin typeface="Consolas" pitchFamily="49" charset="0" panose="020B0609020204030204"/>
              </a:rPr>
              <a:t>} ${</a:t>
            </a:r>
            <a:r>
              <a:rPr lang="en-US" sz="2000" b="1" dirty="0" err="1">
                <a:latin typeface="Consolas" pitchFamily="49" charset="0" panose="020B0609020204030204"/>
              </a:rPr>
              <a:t>this.lastName</a:t>
            </a:r>
            <a:r>
              <a:rPr lang="en-US" sz="2000" b="1" dirty="0">
                <a:latin typeface="Consolas" pitchFamily="49" charset="0" panose="020B0609020204030204"/>
              </a:rPr>
              <a:t>}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            (age: ${</a:t>
            </a:r>
            <a:r>
              <a:rPr lang="en-US" sz="2000" b="1" dirty="0" err="1">
                <a:latin typeface="Consolas" pitchFamily="49" charset="0" panose="020B0609020204030204"/>
              </a:rPr>
              <a:t>this.age</a:t>
            </a:r>
            <a:r>
              <a:rPr lang="en-US" sz="2000" b="1" dirty="0">
                <a:latin typeface="Consolas" pitchFamily="49" charset="0" panose="020B0609020204030204"/>
              </a:rPr>
              <a:t>}, email: ${</a:t>
            </a:r>
            <a:r>
              <a:rPr lang="en-US" sz="2000" b="1" dirty="0" err="1">
                <a:latin typeface="Consolas" pitchFamily="49" charset="0" panose="020B0609020204030204"/>
              </a:rPr>
              <a:t>this.email</a:t>
            </a:r>
            <a:r>
              <a:rPr lang="en-US" sz="2000" b="1" dirty="0">
                <a:latin typeface="Consolas" pitchFamily="49" charset="0" panose="020B0609020204030204"/>
              </a:rPr>
              <a:t>})`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   }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}</a:t>
            </a:r>
            <a:endParaRPr lang="en-US" sz="2000" b="1" dirty="0"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2782988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itchFamily="49" charset="0" panose="020B0609020204030204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itchFamily="49" charset="0" panose="020B0609020204030204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instanceof</a:t>
            </a:r>
            <a:r>
              <a:rPr lang="en-US" sz="2400" b="1" dirty="0">
                <a:latin typeface="Consolas" pitchFamily="49" charset="0" panose="020B0609020204030204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true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instanceof</a:t>
            </a:r>
            <a:r>
              <a:rPr lang="en-US" sz="2400" b="1" dirty="0">
                <a:latin typeface="Consolas" pitchFamily="49" charset="0" panose="020B0609020204030204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true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instanceof</a:t>
            </a:r>
            <a:r>
              <a:rPr lang="en-US" sz="2400" b="1" dirty="0">
                <a:latin typeface="Consolas" pitchFamily="49" charset="0" panose="020B0609020204030204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false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instanceof</a:t>
            </a:r>
            <a:r>
              <a:rPr lang="en-US" sz="2400" b="1" dirty="0">
                <a:latin typeface="Consolas" pitchFamily="49" charset="0" panose="020B0609020204030204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 panose="020B0609020204030204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MyClass</a:t>
            </a:r>
            <a:r>
              <a:rPr lang="en-US" sz="2400" b="1" dirty="0">
                <a:latin typeface="Consolas" pitchFamily="49" charset="0" panose="020B0609020204030204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  static</a:t>
            </a:r>
            <a:r>
              <a:rPr lang="en-US" sz="2400" b="1" dirty="0">
                <a:latin typeface="Consolas" pitchFamily="49" charset="0" panose="020B0609020204030204"/>
              </a:rPr>
              <a:t> </a:t>
            </a:r>
            <a:r>
              <a:rPr lang="en-US" sz="2400" b="1" dirty="0" err="1">
                <a:latin typeface="Consolas" pitchFamily="49" charset="0" panose="020B0609020204030204"/>
              </a:rPr>
              <a:t>staticMethod</a:t>
            </a:r>
            <a:r>
              <a:rPr lang="en-US" sz="2400" b="1" dirty="0">
                <a:latin typeface="Consolas" pitchFamily="49" charset="0" panose="020B0609020204030204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static</a:t>
            </a:r>
            <a:r>
              <a:rPr lang="en-US" sz="2400" b="1" dirty="0">
                <a:latin typeface="Consolas" pitchFamily="49" charset="0" panose="020B0609020204030204"/>
              </a:rPr>
              <a:t> </a:t>
            </a:r>
            <a:r>
              <a:rPr lang="en-US" sz="2400" b="1" dirty="0" err="1">
                <a:latin typeface="Consolas" pitchFamily="49" charset="0" panose="020B0609020204030204"/>
              </a:rPr>
              <a:t>anotherStaticMethod</a:t>
            </a:r>
            <a:r>
              <a:rPr lang="en-US" sz="2400" b="1" dirty="0">
                <a:latin typeface="Consolas" pitchFamily="49" charset="0" panose="020B0609020204030204"/>
              </a:rPr>
              <a:t>() {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    return </a:t>
            </a:r>
            <a:r>
              <a:rPr lang="en-US" sz="2400" b="1" dirty="0" err="1">
                <a:latin typeface="Consolas" pitchFamily="49" charset="0" panose="020B0609020204030204"/>
              </a:rPr>
              <a:t>this.staticMethod</a:t>
            </a:r>
            <a:r>
              <a:rPr lang="en-US" sz="2400" b="1" dirty="0">
                <a:latin typeface="Consolas" pitchFamily="49" charset="0" panose="020B0609020204030204"/>
              </a:rPr>
              <a:t>() + ' from another method';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}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 panose="020B0609020204030204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MyClass</a:t>
            </a:r>
            <a:r>
              <a:rPr lang="en-US" sz="2400" b="1" dirty="0" err="1">
                <a:latin typeface="Consolas" pitchFamily="49" charset="0" panose="020B0609020204030204"/>
              </a:rPr>
              <a:t>.staticMethod</a:t>
            </a:r>
            <a:r>
              <a:rPr lang="en-US" sz="2400" b="1" dirty="0">
                <a:latin typeface="Consolas" pitchFamily="49" charset="0" panose="020B0609020204030204"/>
              </a:rPr>
              <a:t>())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</p:cSld>
  <p:clrMapOvr>
    <a:masterClrMapping/>
  </p:clrMapOvr>
  <p:transition spd="slow" advClick="0" advTm="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itchFamily="49" charset="0" panose="020B0609020204030204"/>
              </a:rPr>
              <a:t>class Point {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itchFamily="49" charset="0" panose="020B0609020204030204"/>
              </a:rPr>
              <a:t>constructor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(x, y) {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        </a:t>
            </a:r>
            <a:r>
              <a:rPr lang="en-US" sz="2400" b="1" dirty="0" err="1">
                <a:effectLst/>
                <a:latin typeface="Consolas" pitchFamily="49" charset="0" panose="020B0609020204030204"/>
              </a:rPr>
              <a:t>this.x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 = x;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        </a:t>
            </a:r>
            <a:r>
              <a:rPr lang="en-US" sz="2400" b="1" dirty="0" err="1">
                <a:effectLst/>
                <a:latin typeface="Consolas" pitchFamily="49" charset="0" panose="020B0609020204030204"/>
              </a:rPr>
              <a:t>this.y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 = y;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    }</a:t>
            </a:r>
          </a:p>
          <a:p>
            <a:endParaRPr lang="en-US" sz="2400" b="1" dirty="0">
              <a:effectLst/>
              <a:latin typeface="Consolas" pitchFamily="49" charset="0" panose="020B0609020204030204"/>
            </a:endParaRP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itchFamily="49" charset="0" panose="020B0609020204030204"/>
              </a:rPr>
              <a:t>distance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(p1, p2) {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        const </a:t>
            </a:r>
            <a:r>
              <a:rPr lang="en-US" sz="2400" b="1" dirty="0" err="1">
                <a:latin typeface="Consolas" pitchFamily="49" charset="0" panose="020B0609020204030204"/>
              </a:rPr>
              <a:t>d</a:t>
            </a:r>
            <a:r>
              <a:rPr lang="en-US" sz="2400" b="1" dirty="0" err="1">
                <a:effectLst/>
                <a:latin typeface="Consolas" pitchFamily="49" charset="0" panose="020B0609020204030204"/>
              </a:rPr>
              <a:t>y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 = p1.y - p2.y;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        return </a:t>
            </a:r>
            <a:r>
              <a:rPr lang="en-US" sz="2400" b="1" dirty="0" err="1">
                <a:effectLst/>
                <a:latin typeface="Consolas" pitchFamily="49" charset="0" panose="020B0609020204030204"/>
              </a:rPr>
              <a:t>Math.sqrt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(dx ** 2 + </a:t>
            </a:r>
            <a:r>
              <a:rPr lang="en-US" sz="2400" b="1" dirty="0" err="1">
                <a:effectLst/>
                <a:latin typeface="Consolas" pitchFamily="49" charset="0" panose="020B0609020204030204"/>
              </a:rPr>
              <a:t>dy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 ** 2);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    }</a:t>
            </a:r>
          </a:p>
          <a:p>
            <a:r>
              <a:rPr lang="en-US" sz="2400" b="1" dirty="0">
                <a:effectLst/>
                <a:latin typeface="Consolas" pitchFamily="49" charset="0" panose="020B06090202040302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itchFamily="49" charset="0" panose="020B0609020204030204"/>
              </a:rPr>
              <a:t>class Circle {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constructor(r) { </a:t>
            </a:r>
            <a:r>
              <a:rPr lang="en-US" sz="2000" b="1" dirty="0" err="1">
                <a:latin typeface="Consolas" pitchFamily="49" charset="0" panose="020B0609020204030204"/>
              </a:rPr>
              <a:t>this.radius</a:t>
            </a:r>
            <a:r>
              <a:rPr lang="en-US" sz="2000" b="1" dirty="0">
                <a:latin typeface="Consolas" pitchFamily="49" charset="0" panose="020B0609020204030204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itchFamily="49" charset="0" panose="020B0609020204030204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get</a:t>
            </a:r>
            <a:r>
              <a:rPr lang="en-US" sz="2000" b="1" dirty="0">
                <a:latin typeface="Consolas" pitchFamily="49" charset="0" panose="020B0609020204030204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area</a:t>
            </a:r>
            <a:r>
              <a:rPr lang="en-US" sz="2000" b="1" dirty="0">
                <a:latin typeface="Consolas" pitchFamily="49" charset="0" panose="020B0609020204030204"/>
              </a:rPr>
              <a:t>() {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  return </a:t>
            </a:r>
            <a:r>
              <a:rPr lang="en-US" sz="2000" b="1" dirty="0" err="1">
                <a:latin typeface="Consolas" pitchFamily="49" charset="0" panose="020B0609020204030204"/>
              </a:rPr>
              <a:t>Math.PI</a:t>
            </a:r>
            <a:r>
              <a:rPr lang="en-US" sz="2000" b="1" dirty="0">
                <a:latin typeface="Consolas" pitchFamily="49" charset="0" panose="020B0609020204030204"/>
              </a:rPr>
              <a:t> * (</a:t>
            </a:r>
            <a:r>
              <a:rPr lang="en-US" sz="2000" b="1" dirty="0" err="1">
                <a:latin typeface="Consolas" pitchFamily="49" charset="0" panose="020B0609020204030204"/>
              </a:rPr>
              <a:t>this.radius</a:t>
            </a:r>
            <a:r>
              <a:rPr lang="en-US" sz="2000" b="1" dirty="0">
                <a:latin typeface="Consolas" pitchFamily="49" charset="0" panose="020B0609020204030204"/>
              </a:rPr>
              <a:t> ** 2);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}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itchFamily="49" charset="0" panose="020B0609020204030204"/>
              </a:rPr>
              <a:t>const circle = new Circle(5);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console.log(</a:t>
            </a:r>
            <a:r>
              <a:rPr lang="en-US" sz="2000" b="1" dirty="0" err="1">
                <a:latin typeface="Consolas" pitchFamily="49" charset="0" panose="020B0609020204030204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area</a:t>
            </a:r>
            <a:r>
              <a:rPr lang="en-US" sz="2000" b="1" dirty="0">
                <a:latin typeface="Consolas" pitchFamily="49" charset="0" panose="020B0609020204030204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itchFamily="49" charset="0" panose="020B0609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4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class</a:t>
            </a:r>
            <a:r>
              <a:rPr lang="en-US" sz="2000" b="1" dirty="0">
                <a:latin typeface="Consolas" pitchFamily="49" charset="0" panose="020B0609020204030204"/>
              </a:rPr>
              <a:t> Circle {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constructor</a:t>
            </a:r>
            <a:r>
              <a:rPr lang="en-US" sz="2000" b="1" dirty="0">
                <a:latin typeface="Consolas" pitchFamily="49" charset="0" panose="020B0609020204030204"/>
              </a:rPr>
              <a:t>(radius) { </a:t>
            </a:r>
            <a:r>
              <a:rPr lang="en-US" sz="2000" b="1" dirty="0" err="1">
                <a:latin typeface="Consolas" pitchFamily="49" charset="0" panose="020B0609020204030204"/>
              </a:rPr>
              <a:t>this.radius</a:t>
            </a:r>
            <a:r>
              <a:rPr lang="en-US" sz="2000" b="1" dirty="0">
                <a:latin typeface="Consolas" pitchFamily="49" charset="0" panose="020B0609020204030204"/>
              </a:rPr>
              <a:t> = radius; }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get</a:t>
            </a:r>
            <a:r>
              <a:rPr lang="en-US" sz="2000" b="1" dirty="0">
                <a:latin typeface="Consolas" pitchFamily="49" charset="0" panose="020B0609020204030204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return</a:t>
            </a:r>
            <a:r>
              <a:rPr lang="en-US" sz="2000" b="1" dirty="0">
                <a:latin typeface="Consolas" pitchFamily="49" charset="0" panose="020B0609020204030204"/>
              </a:rPr>
              <a:t> 2 * </a:t>
            </a:r>
            <a:r>
              <a:rPr lang="en-US" sz="2000" b="1" dirty="0" err="1">
                <a:latin typeface="Consolas" pitchFamily="49" charset="0" panose="020B0609020204030204"/>
              </a:rPr>
              <a:t>this.radius</a:t>
            </a:r>
            <a:r>
              <a:rPr lang="en-US" sz="2000" b="1" dirty="0">
                <a:latin typeface="Consolas" pitchFamily="49" charset="0" panose="020B0609020204030204"/>
              </a:rPr>
              <a:t>; }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set</a:t>
            </a:r>
            <a:r>
              <a:rPr lang="en-US" sz="2000" b="1" dirty="0">
                <a:latin typeface="Consolas" pitchFamily="49" charset="0" panose="020B0609020204030204"/>
              </a:rPr>
              <a:t> diameter(value) {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    </a:t>
            </a:r>
            <a:r>
              <a:rPr lang="en-US" sz="2000" b="1" dirty="0" err="1">
                <a:latin typeface="Consolas" pitchFamily="49" charset="0" panose="020B0609020204030204"/>
              </a:rPr>
              <a:t>this.radius</a:t>
            </a:r>
            <a:r>
              <a:rPr lang="en-US" sz="2000" b="1" dirty="0">
                <a:latin typeface="Consolas" pitchFamily="49" charset="0" panose="020B0609020204030204"/>
              </a:rPr>
              <a:t> = value / 2;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}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get</a:t>
            </a:r>
            <a:r>
              <a:rPr lang="en-US" sz="2000" b="1" dirty="0">
                <a:latin typeface="Consolas" pitchFamily="49" charset="0" panose="020B0609020204030204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    return</a:t>
            </a:r>
            <a:r>
              <a:rPr lang="en-US" sz="2000" b="1" dirty="0">
                <a:latin typeface="Consolas" pitchFamily="49" charset="0" panose="020B0609020204030204"/>
              </a:rPr>
              <a:t> </a:t>
            </a:r>
            <a:r>
              <a:rPr lang="en-US" sz="2000" b="1" dirty="0" err="1">
                <a:latin typeface="Consolas" pitchFamily="49" charset="0" panose="020B0609020204030204"/>
              </a:rPr>
              <a:t>Math.PI</a:t>
            </a:r>
            <a:r>
              <a:rPr lang="en-US" sz="2000" b="1" dirty="0">
                <a:latin typeface="Consolas" pitchFamily="49" charset="0" panose="020B0609020204030204"/>
              </a:rPr>
              <a:t> * (</a:t>
            </a:r>
            <a:r>
              <a:rPr lang="en-US" sz="2000" b="1" dirty="0" err="1">
                <a:latin typeface="Consolas" pitchFamily="49" charset="0" panose="020B0609020204030204"/>
              </a:rPr>
              <a:t>this.radius</a:t>
            </a:r>
            <a:r>
              <a:rPr lang="en-US" sz="2000" b="1" dirty="0">
                <a:latin typeface="Consolas" pitchFamily="49" charset="0" panose="020B0609020204030204"/>
              </a:rPr>
              <a:t> ** 2);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}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itchFamily="49" charset="0" panose="020B0609020204030204"/>
              </a:rPr>
              <a:t>let c = new Circle(2);</a:t>
            </a:r>
          </a:p>
          <a:p>
            <a:r>
              <a:rPr lang="en-US" sz="2000" b="1" dirty="0" err="1">
                <a:latin typeface="Consolas" pitchFamily="49" charset="0" panose="020B0609020204030204"/>
              </a:rPr>
              <a:t>c.diameter</a:t>
            </a:r>
            <a:r>
              <a:rPr lang="en-US" sz="2000" b="1" dirty="0">
                <a:latin typeface="Consolas" pitchFamily="49" charset="0" panose="020B0609020204030204"/>
              </a:rPr>
              <a:t> = 1.6;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c.radius</a:t>
            </a:r>
            <a:r>
              <a:rPr lang="en-US" sz="2000" b="1" dirty="0">
                <a:latin typeface="Consolas" pitchFamily="49" charset="0" panose="020B0609020204030204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0.8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c.diameter</a:t>
            </a:r>
            <a:r>
              <a:rPr lang="en-US" sz="2000" b="1" dirty="0">
                <a:latin typeface="Consolas" pitchFamily="49" charset="0" panose="020B0609020204030204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1.6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c.area</a:t>
            </a:r>
            <a:r>
              <a:rPr lang="en-US" sz="2000" b="1" dirty="0">
                <a:latin typeface="Consolas" pitchFamily="49" charset="0" panose="020B0609020204030204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2.0106…</a:t>
            </a: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itchFamily="49" charset="0" panose="020B0609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set</a:t>
            </a:r>
            <a:r>
              <a:rPr lang="en-US" sz="2000" b="1" dirty="0">
                <a:latin typeface="Consolas" pitchFamily="49" charset="0" panose="020B0609020204030204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value</a:t>
            </a:r>
            <a:r>
              <a:rPr lang="en-US" sz="2000" b="1" dirty="0">
                <a:latin typeface="Consolas" pitchFamily="49" charset="0" panose="020B0609020204030204"/>
              </a:rPr>
              <a:t>) {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 panose="020B0609020204030204"/>
              </a:rPr>
              <a:t>value</a:t>
            </a:r>
            <a:r>
              <a:rPr lang="en-US" sz="2000" b="1" dirty="0">
                <a:latin typeface="Consolas" pitchFamily="49" charset="0" panose="020B0609020204030204"/>
              </a:rPr>
              <a:t> &lt;= 0) {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  throw new Error('Diameter must be positive');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}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  </a:t>
            </a:r>
            <a:r>
              <a:rPr lang="en-US" sz="2000" b="1" dirty="0" err="1">
                <a:latin typeface="Consolas" pitchFamily="49" charset="0" panose="020B0609020204030204"/>
              </a:rPr>
              <a:t>this.radius</a:t>
            </a:r>
            <a:r>
              <a:rPr lang="en-US" sz="2000" b="1" dirty="0">
                <a:latin typeface="Consolas" pitchFamily="49" charset="0" panose="020B0609020204030204"/>
              </a:rPr>
              <a:t> = value / 2;</a:t>
            </a:r>
          </a:p>
          <a:p>
            <a:r>
              <a:rPr lang="en-US" sz="2000" b="1" dirty="0">
                <a:latin typeface="Consolas" pitchFamily="49" charset="0" panose="020B06090202040302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itchFamily="49" charset="0" panose="020B0609020204030204"/>
              </a:rPr>
              <a:t>const </a:t>
            </a:r>
            <a:r>
              <a:rPr lang="en-US" sz="2400" b="1" dirty="0" err="1">
                <a:effectLst/>
                <a:latin typeface="Consolas" pitchFamily="49" charset="0" panose="020B0609020204030204"/>
              </a:rPr>
              <a:t>divElement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 = </a:t>
            </a:r>
            <a:r>
              <a:rPr lang="en-US" sz="2400" b="1" dirty="0" err="1">
                <a:effectLst/>
                <a:latin typeface="Consolas" pitchFamily="49" charset="0" panose="020B0609020204030204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itchFamily="49" charset="0" panose="020B0609020204030204"/>
              </a:rPr>
              <a:t>createElement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itchFamily="49" charset="0" panose="020B0609020204030204"/>
              </a:rPr>
              <a:t>console.log(</a:t>
            </a:r>
            <a:r>
              <a:rPr lang="en-US" sz="2400" b="1" dirty="0" err="1">
                <a:latin typeface="Consolas" pitchFamily="49" charset="0" panose="020B0609020204030204"/>
              </a:rPr>
              <a:t>divElement</a:t>
            </a:r>
            <a:r>
              <a:rPr lang="en-US" sz="2400" b="1" dirty="0">
                <a:latin typeface="Consolas" pitchFamily="49" charset="0" panose="020B0609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HTMLDivElement</a:t>
            </a:r>
            <a:r>
              <a:rPr lang="en-US" sz="2400" b="1" dirty="0">
                <a:latin typeface="Consolas" pitchFamily="49" charset="0" panose="020B0609020204030204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EditPoints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Defining Classes</a:t>
            </a:r>
          </a:p>
          <a:p>
            <a:pPr lvl="1"/>
            <a:r>
              <a:rPr lang="en-US" sz="3200" dirty="0"/>
              <a:t>Constructor and Methods</a:t>
            </a:r>
          </a:p>
          <a:p>
            <a:pPr lvl="1"/>
            <a:r>
              <a:rPr lang="en-US" sz="3200" dirty="0"/>
              <a:t>Accessor Properties</a:t>
            </a:r>
          </a:p>
          <a:p>
            <a:r>
              <a:rPr lang="en-US" sz="3400" dirty="0"/>
              <a:t>DOM Classes</a:t>
            </a:r>
          </a:p>
          <a:p>
            <a:pPr lvl="1"/>
            <a:r>
              <a:rPr lang="en-US" sz="3200" dirty="0"/>
              <a:t>Review of DOM</a:t>
            </a:r>
          </a:p>
          <a:p>
            <a:pPr lvl="1"/>
            <a:r>
              <a:rPr lang="en-US" sz="3200" dirty="0"/>
              <a:t>Methods and Properties</a:t>
            </a:r>
          </a:p>
          <a:p>
            <a:r>
              <a:rPr lang="en-US" sz="3400" dirty="0"/>
              <a:t>Built-in Collections</a:t>
            </a:r>
          </a:p>
        </p:txBody>
      </p:sp>
      <p:sp>
        <p:nvSpPr>
          <p:cNvPr id="444418" name="Slide Title"/>
          <p:cNvSpPr>
            <a:spLocks noGrp="1" noEditPoints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cloneNode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(</a:t>
            </a:r>
            <a:r>
              <a:rPr lang="en-US" sz="3200" b="1" i="1" dirty="0">
                <a:solidFill>
                  <a:schemeClr val="bg1"/>
                </a:solidFill>
                <a:latin typeface="Consolas" pitchFamily="49" charset="0" panose="020B0609020204030204"/>
              </a:rPr>
              <a:t>deep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  <a:r>
              <a:rPr lang="en-US" sz="3200" dirty="0"/>
              <a:t> create a </a:t>
            </a:r>
            <a:r>
              <a:rPr lang="en-US" sz="3200" b="1" dirty="0">
                <a:solidFill>
                  <a:schemeClr val="bg1"/>
                </a:solidFill>
              </a:rPr>
              <a:t>duplicate</a:t>
            </a:r>
            <a:r>
              <a:rPr lang="en-US" sz="3200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</a:t>
            </a:r>
            <a:r>
              <a:rPr lang="en-US" sz="3000" b="1" i="1" dirty="0">
                <a:solidFill>
                  <a:schemeClr val="bg1"/>
                </a:solidFill>
                <a:latin typeface="Consolas" pitchFamily="49" charset="0" panose="020B0609020204030204"/>
              </a:rPr>
              <a:t>deep</a:t>
            </a:r>
            <a:r>
              <a:rPr lang="en-US" sz="3000" dirty="0"/>
              <a:t> is true, a </a:t>
            </a:r>
            <a:r>
              <a:rPr lang="en-US" sz="3000" b="1" dirty="0">
                <a:solidFill>
                  <a:schemeClr val="bg1"/>
                </a:solidFill>
              </a:rPr>
              <a:t>deep-copy</a:t>
            </a:r>
            <a:r>
              <a:rPr lang="en-US" sz="3000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replaceWith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before()</a:t>
            </a:r>
            <a:r>
              <a:rPr lang="en-US" sz="3200" dirty="0"/>
              <a:t> insert element before selected node</a:t>
            </a:r>
            <a:endParaRPr lang="en-US" sz="3200" b="1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after()</a:t>
            </a:r>
            <a:r>
              <a:rPr lang="en-US" sz="3200" dirty="0"/>
              <a:t> insert element after selected node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itchFamily="49" charset="0" panose="020B0609020204030204"/>
              </a:rPr>
              <a:t>const duplicate = </a:t>
            </a:r>
            <a:r>
              <a:rPr lang="en-US" sz="2400" b="1" dirty="0" err="1">
                <a:effectLst/>
                <a:latin typeface="Consolas" pitchFamily="49" charset="0" panose="020B0609020204030204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itchFamily="49" charset="0" panose="020B0609020204030204"/>
              </a:rPr>
              <a:t>cloneNode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(true);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itchFamily="49" charset="0" panose="020B0609020204030204"/>
              </a:rPr>
              <a:t>const span = </a:t>
            </a:r>
            <a:r>
              <a:rPr lang="en-US" sz="2400" b="1" dirty="0" err="1">
                <a:effectLst/>
                <a:latin typeface="Consolas" pitchFamily="49" charset="0" panose="020B0609020204030204"/>
              </a:rPr>
              <a:t>document.createElement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itchFamily="49" charset="0" panose="020B0609020204030204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itchFamily="49" charset="0" panose="020B0609020204030204"/>
              </a:rPr>
              <a:t>replaceWith</a:t>
            </a:r>
            <a:r>
              <a:rPr lang="en-US" sz="2400" b="1" dirty="0">
                <a:effectLst/>
                <a:latin typeface="Consolas" pitchFamily="49" charset="0" panose="020B0609020204030204"/>
              </a:rPr>
              <a:t>(span);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14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getAttribute()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returns the value of attributes of</a:t>
            </a:r>
            <a:br>
              <a:rPr lang="en-US" sz="3400" dirty="0"/>
            </a:br>
            <a:r>
              <a:rPr lang="en-US" sz="3400" dirty="0"/>
              <a:t>specified HTML element</a:t>
            </a:r>
            <a:endParaRPr lang="bg-BG" sz="3400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/>
          <p:cNvSpPr txBox="1"/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/>
          <p:cNvSpPr txBox="1"/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/>
          <p:cNvSpPr txBox="1"/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/>
          <p:cNvSpPr txBox="1"/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</p:cSld>
  <p:clrMapOvr>
    <a:masterClrMapping/>
  </p:clrMapOvr>
  <p:transition spd="slow" advClick="0" advTm="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 noEditPoints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/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 panose="020B0604020202020204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anchor="ctr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None/>
            </a:pPr>
            <a:endParaRPr kumimoji="0" lang="bg-BG" altLang="bg-BG" sz="1800" b="0" i="0" u="none" strike="noStrike" cap="none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 panose="020B060402020202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EditPoints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.set</a:t>
            </a:r>
            <a:r>
              <a:rPr lang="en-US" sz="3400" dirty="0"/>
              <a:t>(key, value) </a:t>
            </a:r>
            <a:r>
              <a:rPr lang="bg-BG" sz="3400" dirty="0"/>
              <a:t>–</a:t>
            </a:r>
            <a:r>
              <a:rPr lang="en-US" sz="34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.get</a:t>
            </a:r>
            <a:r>
              <a:rPr lang="en-US" sz="3400" dirty="0"/>
              <a:t>(key) </a:t>
            </a:r>
            <a:r>
              <a:rPr lang="bg-BG" sz="3400" dirty="0"/>
              <a:t>–</a:t>
            </a:r>
            <a:r>
              <a:rPr lang="en-US" sz="3400" dirty="0"/>
              <a:t> returns the value of the given key </a:t>
            </a:r>
            <a:endParaRPr lang="bg-BG" sz="34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.size</a:t>
            </a:r>
            <a:r>
              <a:rPr lang="en-US" sz="3400" dirty="0"/>
              <a:t> </a:t>
            </a:r>
            <a:r>
              <a:rPr lang="bg-BG" sz="3400" dirty="0"/>
              <a:t>–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, holding the number of stored entries</a:t>
            </a:r>
            <a:endParaRPr lang="bg-BG" sz="34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/>
          <p:nvPr/>
        </p:nvSpPr>
        <p:spPr>
          <a:xfrm>
            <a:off x="876539" y="4308620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.clear()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</a:t>
            </a:r>
            <a:r>
              <a:rPr lang="en-US" sz="3400" dirty="0"/>
              <a:t> removes all key-value pairs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/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/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let entries = Array.from(map.entries());      </a:t>
            </a:r>
            <a:br>
              <a:rPr lang="en-US" sz="2400" b="1" dirty="0">
                <a:latin typeface="Consolas" pitchFamily="49" charset="0" panose="020B0609020204030204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let keys = Array.from(</a:t>
            </a:r>
            <a:r>
              <a:rPr lang="en-US" sz="2400" b="1" dirty="0" err="1">
                <a:latin typeface="Consolas" pitchFamily="49" charset="0" panose="020B0609020204030204"/>
              </a:rPr>
              <a:t>map.keys</a:t>
            </a:r>
            <a:r>
              <a:rPr lang="en-US" sz="2400" b="1" dirty="0">
                <a:latin typeface="Consolas" pitchFamily="49" charset="0" panose="020B0609020204030204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let values = Array.from(</a:t>
            </a:r>
            <a:r>
              <a:rPr lang="en-US" sz="2400" b="1" dirty="0" err="1">
                <a:latin typeface="Consolas" pitchFamily="49" charset="0" panose="020B0609020204030204"/>
              </a:rPr>
              <a:t>map.values</a:t>
            </a:r>
            <a:r>
              <a:rPr lang="en-US" sz="2400" b="1" dirty="0">
                <a:latin typeface="Consolas" pitchFamily="49" charset="0" panose="020B0609020204030204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 panose="020B0609020204030204"/>
            </a:endParaRPr>
          </a:p>
        </p:txBody>
      </p:sp>
      <p:sp>
        <p:nvSpPr>
          <p:cNvPr id="7" name="Rectangle: Rounded Corners 13"/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itchFamily="49" charset="0" panose="020B0609020204030204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iterable</a:t>
            </a:r>
            <a:r>
              <a:rPr lang="en-US" sz="2400" b="1" dirty="0">
                <a:latin typeface="Consolas" pitchFamily="49" charset="0" panose="020B0609020204030204"/>
              </a:rPr>
              <a:t> = </a:t>
            </a:r>
            <a:r>
              <a:rPr lang="en-US" sz="2400" b="1" dirty="0" err="1">
                <a:latin typeface="Consolas" pitchFamily="49" charset="0" panose="020B0609020204030204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keys</a:t>
            </a:r>
            <a:r>
              <a:rPr lang="en-US" sz="2400" b="1" dirty="0">
                <a:latin typeface="Consolas" pitchFamily="49" charset="0" panose="020B0609020204030204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itchFamily="49" charset="0" panose="020B0609020204030204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key</a:t>
            </a:r>
            <a:r>
              <a:rPr lang="en-US" sz="2400" b="1" dirty="0">
                <a:latin typeface="Consolas" pitchFamily="49" charset="0" panose="020B0609020204030204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iterable</a:t>
            </a:r>
            <a:r>
              <a:rPr lang="en-US" sz="2400" b="1" dirty="0">
                <a:latin typeface="Consolas" pitchFamily="49" charset="0" panose="020B0609020204030204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itchFamily="49" charset="0" panose="020B0609020204030204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key</a:t>
            </a:r>
            <a:r>
              <a:rPr lang="en-US" sz="2400" b="1" dirty="0">
                <a:latin typeface="Consolas" pitchFamily="49" charset="0" panose="020B0609020204030204"/>
              </a:rPr>
              <a:t>} =&gt; ${</a:t>
            </a:r>
            <a:r>
              <a:rPr lang="en-US" sz="2400" b="1" dirty="0" err="1">
                <a:latin typeface="Consolas" pitchFamily="49" charset="0" panose="020B0609020204030204"/>
              </a:rPr>
              <a:t>phonebookMap.get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key</a:t>
            </a:r>
            <a:r>
              <a:rPr lang="en-US" sz="2400" b="1" dirty="0">
                <a:latin typeface="Consolas" pitchFamily="49" charset="0" panose="020B0609020204030204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itchFamily="49" charset="0" panose="020B0609020204030204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key</a:t>
            </a:r>
            <a:r>
              <a:rPr lang="en-US" sz="2400" b="1" dirty="0">
                <a:latin typeface="Consolas" pitchFamily="49" charset="0" panose="020B0609020204030204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value</a:t>
            </a:r>
            <a:r>
              <a:rPr lang="en-US" sz="2400" b="1" dirty="0">
                <a:latin typeface="Consolas" pitchFamily="49" charset="0" panose="020B0609020204030204"/>
              </a:rPr>
              <a:t>] of </a:t>
            </a:r>
            <a:r>
              <a:rPr lang="en-US" sz="2400" b="1" dirty="0" err="1">
                <a:latin typeface="Consolas" pitchFamily="49" charset="0" panose="020B0609020204030204"/>
              </a:rPr>
              <a:t>phonebookMap</a:t>
            </a:r>
            <a:r>
              <a:rPr lang="en-US" sz="2400" b="1" dirty="0">
                <a:latin typeface="Consolas" pitchFamily="49" charset="0" panose="020B0609020204030204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itchFamily="49" charset="0" panose="020B0609020204030204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key</a:t>
            </a:r>
            <a:r>
              <a:rPr lang="en-US" sz="2400" b="1" dirty="0">
                <a:latin typeface="Consolas" pitchFamily="49" charset="0" panose="020B0609020204030204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value</a:t>
            </a:r>
            <a:r>
              <a:rPr lang="en-US" sz="2400" b="1" dirty="0">
                <a:latin typeface="Consolas" pitchFamily="49" charset="0" panose="020B0609020204030204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a Map, first transform it into an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dirty="0"/>
              <a:t>Then use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sort()</a:t>
            </a:r>
            <a:r>
              <a:rPr lang="en-US" sz="3400" dirty="0"/>
              <a:t> method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itchFamily="49" charset="0" panose="020B0609020204030204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itchFamily="49" charset="0" panose="020B0609020204030204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Array</a:t>
            </a:r>
            <a:r>
              <a:rPr lang="en-US" sz="2400" b="1" dirty="0">
                <a:latin typeface="Consolas" pitchFamily="49" charset="0" panose="020B0609020204030204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from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map.entries</a:t>
            </a:r>
            <a:r>
              <a:rPr lang="en-US" sz="2400" b="1" dirty="0">
                <a:latin typeface="Consolas" pitchFamily="49" charset="0" panose="020B0609020204030204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 panose="020B0609020204030204"/>
              </a:rPr>
              <a:t>                  </a:t>
            </a:r>
            <a:r>
              <a:rPr lang="en-US" sz="2400" b="1" dirty="0">
                <a:latin typeface="Consolas" pitchFamily="49" charset="0" panose="020B0609020204030204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sort</a:t>
            </a:r>
            <a:r>
              <a:rPr lang="en-US" sz="2400" b="1" dirty="0">
                <a:latin typeface="Consolas" pitchFamily="49" charset="0" panose="020B0609020204030204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itchFamily="49" charset="0" panose="020B0609020204030204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 </a:t>
            </a:r>
            <a:r>
              <a:rPr lang="en-US" sz="2400" b="1" dirty="0">
                <a:latin typeface="Consolas" pitchFamily="49" charset="0" panose="020B0609020204030204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    console.log(`${</a:t>
            </a:r>
            <a:r>
              <a:rPr lang="en-US" sz="2400" b="1" dirty="0" err="1">
                <a:latin typeface="Consolas" pitchFamily="49" charset="0" panose="020B0609020204030204"/>
              </a:rPr>
              <a:t>kvp</a:t>
            </a:r>
            <a:r>
              <a:rPr lang="en-US" sz="2400" b="1" dirty="0">
                <a:latin typeface="Consolas" pitchFamily="49" charset="0" panose="020B0609020204030204"/>
              </a:rPr>
              <a:t>[0]} -&gt; ${</a:t>
            </a:r>
            <a:r>
              <a:rPr lang="en-US" sz="2400" b="1" dirty="0" err="1">
                <a:latin typeface="Consolas" pitchFamily="49" charset="0" panose="020B0609020204030204"/>
              </a:rPr>
              <a:t>kvp</a:t>
            </a:r>
            <a:r>
              <a:rPr lang="en-US" sz="2400" b="1" dirty="0">
                <a:latin typeface="Consolas" pitchFamily="49" charset="0" panose="020B0609020204030204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}</a:t>
            </a:r>
            <a:endParaRPr lang="bg-BG" sz="2400" b="1" dirty="0">
              <a:latin typeface="Consolas" pitchFamily="49" charset="0" panose="020B0609020204030204"/>
            </a:endParaRPr>
          </a:p>
        </p:txBody>
      </p:sp>
      <p:sp>
        <p:nvSpPr>
          <p:cNvPr id="11" name="Rectangle: Rounded Corners 13"/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anchor="ctr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 panose="020B0604020202020204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None/>
            </a:pPr>
            <a:endParaRPr kumimoji="0" lang="bg-BG" altLang="bg-BG" sz="1800" b="0" i="0" u="none" strike="noStrike" cap="none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4919" y="2979000"/>
            <a:ext cx="674283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</a:t>
            </a:r>
            <a:r>
              <a:rPr lang="en-US" altLang="bg-BG" sz="2400" b="1" i="1" dirty="0">
                <a:latin typeface="Consolas" pitchFamily="49" charset="0" panose="020B0609020204030204"/>
              </a:rPr>
              <a:t>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Set(4) { 1, 2, 4, 5 }</a:t>
            </a:r>
            <a:endParaRPr lang="bg-BG" altLang="bg-BG" sz="2400" b="1" i="1" dirty="0">
              <a:solidFill>
                <a:schemeClr val="accent2"/>
              </a:solidFill>
              <a:latin typeface="Consolas" pitchFamily="49" charset="0" panose="020B060902020403020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itchFamily="49" charset="0" panose="020B0609020204030204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add</a:t>
            </a:r>
            <a:r>
              <a:rPr lang="en-US" altLang="bg-BG" sz="2400" b="1" dirty="0">
                <a:latin typeface="Consolas" pitchFamily="49" charset="0" panose="020B0609020204030204"/>
              </a:rPr>
              <a:t>(7));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itchFamily="49" charset="0" panose="020B0609020204030204"/>
              </a:rPr>
              <a:t>console.log(</a:t>
            </a:r>
            <a:r>
              <a:rPr lang="en-US" altLang="bg-BG" sz="2400" b="1" dirty="0" err="1">
                <a:latin typeface="Consolas" pitchFamily="49" charset="0" panose="020B0609020204030204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has</a:t>
            </a:r>
            <a:r>
              <a:rPr lang="en-US" altLang="bg-BG" sz="2400" b="1" dirty="0">
                <a:latin typeface="Consolas" pitchFamily="49" charset="0" panose="020B0609020204030204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Expected output: true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/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/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 noEditPoints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b="0" dirty="0"/>
              <a:t>Constructor, Properties, Accessors</a:t>
            </a:r>
            <a:endParaRPr lang="en-US" sz="4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/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 panose="020B0604020202020204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</p:cSld>
  <p:clrMapOvr>
    <a:masterClrMapping/>
  </p:clrMapOvr>
  <p:transition spd="slow" advClick="0"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>
          <a:blip r:embed="rId6"/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3"/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7"/>
          </p:cNvPr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41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117725" y="1120775"/>
            <a:ext cx="9877425" cy="4071875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class</a:t>
            </a:r>
            <a:r>
              <a:rPr lang="en-US" sz="2200" b="1" dirty="0">
                <a:latin typeface="Consolas" pitchFamily="49" charset="0" panose="020B0609020204030204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{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constructor(</a:t>
            </a:r>
            <a:r>
              <a:rPr lang="en-US" sz="2200" b="1" dirty="0">
                <a:latin typeface="Consolas" pitchFamily="49" charset="0" panose="020B0609020204030204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) {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    </a:t>
            </a:r>
            <a:r>
              <a:rPr lang="en-US" sz="2200" b="1" dirty="0" err="1">
                <a:latin typeface="Consolas" pitchFamily="49" charset="0" panose="020B0609020204030204"/>
              </a:rPr>
              <a:t>this.r</a:t>
            </a:r>
            <a:r>
              <a:rPr lang="en-US" sz="2200" b="1" dirty="0">
                <a:latin typeface="Consolas" pitchFamily="49" charset="0" panose="020B0609020204030204"/>
              </a:rPr>
              <a:t> = r;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};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class</a:t>
            </a:r>
            <a:r>
              <a:rPr lang="en-US" sz="2400" b="1" dirty="0">
                <a:latin typeface="Consolas" pitchFamily="49" charset="0" panose="020B0609020204030204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{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constructor</a:t>
            </a:r>
            <a:r>
              <a:rPr lang="en-US" sz="2400" b="1" dirty="0">
                <a:latin typeface="Consolas" pitchFamily="49" charset="0" panose="020B0609020204030204"/>
              </a:rPr>
              <a:t>(height, width) {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    </a:t>
            </a:r>
            <a:r>
              <a:rPr lang="en-US" sz="2400" b="1" dirty="0" err="1">
                <a:latin typeface="Consolas" pitchFamily="49" charset="0" panose="020B0609020204030204"/>
              </a:rPr>
              <a:t>this.height</a:t>
            </a:r>
            <a:r>
              <a:rPr lang="en-US" sz="2400" b="1" dirty="0">
                <a:latin typeface="Consolas" pitchFamily="49" charset="0" panose="020B0609020204030204"/>
              </a:rPr>
              <a:t> = height;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    </a:t>
            </a:r>
            <a:r>
              <a:rPr lang="en-US" sz="2400" b="1" dirty="0" err="1">
                <a:latin typeface="Consolas" pitchFamily="49" charset="0" panose="020B0609020204030204"/>
              </a:rPr>
              <a:t>this.width</a:t>
            </a:r>
            <a:r>
              <a:rPr lang="en-US" sz="2400" b="1" dirty="0">
                <a:latin typeface="Consolas" pitchFamily="49" charset="0" panose="020B0609020204030204"/>
              </a:rPr>
              <a:t> = width;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itchFamily="49" charset="0" panose="020B0609020204030204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Method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() </a:t>
            </a:r>
            <a:r>
              <a:rPr lang="en-US" sz="2400" b="1" dirty="0">
                <a:latin typeface="Consolas" pitchFamily="49" charset="0" panose="020B0609020204030204"/>
              </a:rPr>
              <a:t>{ return </a:t>
            </a:r>
            <a:r>
              <a:rPr lang="en-US" sz="2400" b="1" dirty="0" err="1">
                <a:latin typeface="Consolas" pitchFamily="49" charset="0" panose="020B0609020204030204"/>
              </a:rPr>
              <a:t>this.height</a:t>
            </a:r>
            <a:r>
              <a:rPr lang="en-US" sz="2400" b="1" dirty="0">
                <a:latin typeface="Consolas" pitchFamily="49" charset="0" panose="020B0609020204030204"/>
              </a:rPr>
              <a:t> * </a:t>
            </a:r>
            <a:r>
              <a:rPr lang="en-US" sz="2400" b="1" dirty="0" err="1">
                <a:latin typeface="Consolas" pitchFamily="49" charset="0" panose="020B0609020204030204"/>
              </a:rPr>
              <a:t>this.width</a:t>
            </a:r>
            <a:r>
              <a:rPr lang="en-US" sz="2400" b="1" dirty="0">
                <a:latin typeface="Consolas" pitchFamily="49" charset="0" panose="020B0609020204030204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}</a:t>
            </a:r>
            <a:r>
              <a:rPr lang="en-US" sz="2400" b="1" dirty="0">
                <a:latin typeface="Consolas" pitchFamily="49" charset="0" panose="020B0609020204030204"/>
              </a:rPr>
              <a:t> </a:t>
            </a:r>
          </a:p>
          <a:p>
            <a:r>
              <a:rPr lang="en-US" sz="2400" b="1" dirty="0" err="1">
                <a:latin typeface="Consolas" pitchFamily="49" charset="0" panose="020B0609020204030204"/>
              </a:rPr>
              <a:t>const</a:t>
            </a:r>
            <a:r>
              <a:rPr lang="en-US" sz="2400" b="1" dirty="0">
                <a:latin typeface="Consolas" pitchFamily="49" charset="0" panose="020B0609020204030204"/>
              </a:rPr>
              <a:t> square = new Rectangle(10, 10);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console.log(</a:t>
            </a:r>
            <a:r>
              <a:rPr lang="en-US" sz="2400" b="1" dirty="0" err="1">
                <a:latin typeface="Consolas" pitchFamily="49" charset="0" panose="020B0609020204030204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2400" b="1" dirty="0">
                <a:latin typeface="Consolas" pitchFamily="49" charset="0" panose="020B0609020204030204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itchFamily="49" charset="0" panose="020B0609020204030204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itchFamily="49" charset="0" panose="020B0609020204030204"/>
              </a:rPr>
              <a:t>console.log(</a:t>
            </a:r>
            <a:r>
              <a:rPr lang="en-US" sz="2000" b="1" dirty="0" err="1">
                <a:latin typeface="Consolas" pitchFamily="49" charset="0" panose="020B0609020204030204"/>
              </a:rPr>
              <a:t>person.toString</a:t>
            </a:r>
            <a:r>
              <a:rPr lang="en-US" sz="2000" b="1" dirty="0">
                <a:latin typeface="Consolas" pitchFamily="49" charset="0" panose="020B0609020204030204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1686</Words>
  <Application>Microsoft Office PowerPoint</Application>
  <PresentationFormat>Widescreen</PresentationFormat>
  <Paragraphs>395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dimitar</cp:lastModifiedBy>
  <cp:revision>78</cp:revision>
  <dcterms:created xsi:type="dcterms:W3CDTF">2018-05-23T13:08:44Z</dcterms:created>
  <dcterms:modified xsi:type="dcterms:W3CDTF">2023-02-05T15:49:43Z</dcterms:modified>
  <cp:category>computer programming;programming;software development;software engineering</cp:category>
</cp:coreProperties>
</file>