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jpg" ContentType="image/jpeg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10.xml" ContentType="application/vnd.openxmlformats-officedocument.presentationml.slide+xml"/>
  <Override PartName="/ppt/slides/slide42.xml" ContentType="application/vnd.openxmlformats-officedocument.presentationml.slide+xml"/>
  <Override PartName="/ppt/slides/slide11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7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6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slides/slide16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76" r:id="rId5"/>
    <p:sldId id="492" r:id="rId6"/>
    <p:sldId id="260" r:id="rId7"/>
    <p:sldId id="270" r:id="rId8"/>
    <p:sldId id="261" r:id="rId9"/>
    <p:sldId id="532" r:id="rId10"/>
    <p:sldId id="288" r:id="rId11"/>
    <p:sldId id="324" r:id="rId12"/>
    <p:sldId id="325" r:id="rId13"/>
    <p:sldId id="326" r:id="rId14"/>
    <p:sldId id="266" r:id="rId15"/>
    <p:sldId id="271" r:id="rId16"/>
    <p:sldId id="272" r:id="rId17"/>
    <p:sldId id="295" r:id="rId18"/>
    <p:sldId id="298" r:id="rId19"/>
    <p:sldId id="297" r:id="rId20"/>
    <p:sldId id="301" r:id="rId21"/>
    <p:sldId id="302" r:id="rId22"/>
    <p:sldId id="303" r:id="rId23"/>
    <p:sldId id="304" r:id="rId24"/>
    <p:sldId id="327" r:id="rId25"/>
    <p:sldId id="328" r:id="rId26"/>
    <p:sldId id="329" r:id="rId27"/>
    <p:sldId id="367" r:id="rId28"/>
    <p:sldId id="281" r:id="rId29"/>
    <p:sldId id="282" r:id="rId30"/>
    <p:sldId id="283" r:id="rId31"/>
    <p:sldId id="284" r:id="rId32"/>
    <p:sldId id="531" r:id="rId33"/>
    <p:sldId id="269" r:id="rId34"/>
    <p:sldId id="305" r:id="rId35"/>
    <p:sldId id="306" r:id="rId36"/>
    <p:sldId id="307" r:id="rId37"/>
    <p:sldId id="308" r:id="rId38"/>
    <p:sldId id="311" r:id="rId39"/>
    <p:sldId id="296" r:id="rId40"/>
    <p:sldId id="312" r:id="rId41"/>
    <p:sldId id="313" r:id="rId42"/>
    <p:sldId id="530" r:id="rId43"/>
    <p:sldId id="498" r:id="rId44"/>
    <p:sldId id="290" r:id="rId45"/>
    <p:sldId id="401" r:id="rId46"/>
    <p:sldId id="633" r:id="rId47"/>
    <p:sldId id="634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" Type="http://schemas.openxmlformats.org/officeDocument/2006/relationships/slide" Target="slides/slide2.xml"/><Relationship Id="rId50" Type="http://schemas.openxmlformats.org/officeDocument/2006/relationships/slide" Target="slides/slide47.xml"/><Relationship Id="rId51" Type="http://schemas.openxmlformats.org/officeDocument/2006/relationships/tableStyles" Target="tableStyle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27.1.2023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3CBC198-E4DB-46DA-B91E-F67D96E3CA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15" name="Notes Placeholder 14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D67A60C-EC8D-4BF6-A291-6A20EC5F5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E860D4B-AC11-4724-8F78-1C2F6CB9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20.png"/><Relationship Id="rId9" Type="http://schemas.openxmlformats.org/officeDocument/2006/relationships/hyperlink" Target="https://softuni.foundation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ko-KR" altLang="en-US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</p:spTree>
  </p:cSld>
  <p:clrMapOvr>
    <a:masterClrMapping/>
  </p:clrMapOvr>
  <p:transition spd="slow" advClick="0" advTm="5000"/>
  <p:hf dt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hyperlink" Target="https://judge.softuni.bg/Contests/Practice/Index/2762#2" TargetMode="External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gif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hyperlink" Target="https://judge.softuni.bg/Contests/Practice/Index/2762#1" TargetMode="External"/><Relationship Id="rId4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hyperlink" Target="https://judge.softuni.bg/Contests/Practice/Index/2762#3" TargetMode="External"/><Relationship Id="rId3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gif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gif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harvision.ai/" TargetMode="External"/><Relationship Id="rId10" Type="http://schemas.openxmlformats.org/officeDocument/2006/relationships/image" Target="../media/image49.png"/><Relationship Id="rId11" Type="http://schemas.openxmlformats.org/officeDocument/2006/relationships/hyperlink" Target="https://createx.bg/" TargetMode="External"/><Relationship Id="rId12" Type="http://schemas.openxmlformats.org/officeDocument/2006/relationships/image" Target="../media/image50.png"/><Relationship Id="rId13" Type="http://schemas.openxmlformats.org/officeDocument/2006/relationships/hyperlink" Target="https://www.pokerstars.bg/" TargetMode="External"/><Relationship Id="rId14" Type="http://schemas.openxmlformats.org/officeDocument/2006/relationships/image" Target="../media/image51.jpeg"/><Relationship Id="rId15" Type="http://schemas.openxmlformats.org/officeDocument/2006/relationships/hyperlink" Target="https://smartit.bg/" TargetMode="External"/><Relationship Id="rId16" Type="http://schemas.openxmlformats.org/officeDocument/2006/relationships/image" Target="../media/image52.png"/><Relationship Id="rId17" Type="http://schemas.openxmlformats.org/officeDocument/2006/relationships/hyperlink" Target="https://bosch.io/" TargetMode="External"/><Relationship Id="rId18" Type="http://schemas.openxmlformats.org/officeDocument/2006/relationships/image" Target="../media/image53.png"/><Relationship Id="rId19" Type="http://schemas.openxmlformats.org/officeDocument/2006/relationships/hyperlink" Target="https://it.schwarz/en/careers" TargetMode="External"/><Relationship Id="rId2" Type="http://schemas.openxmlformats.org/officeDocument/2006/relationships/image" Target="../media/image45.jpeg"/><Relationship Id="rId20" Type="http://schemas.openxmlformats.org/officeDocument/2006/relationships/image" Target="../media/image54.png"/><Relationship Id="rId21" Type="http://schemas.openxmlformats.org/officeDocument/2006/relationships/hyperlink" Target="https://indeavr.com/" TargetMode="External"/><Relationship Id="rId22" Type="http://schemas.openxmlformats.org/officeDocument/2006/relationships/image" Target="../media/image55.png"/><Relationship Id="rId23" Type="http://schemas.openxmlformats.org/officeDocument/2006/relationships/hyperlink" Target="https://www.draftkings.com/" TargetMode="External"/><Relationship Id="rId24" Type="http://schemas.openxmlformats.org/officeDocument/2006/relationships/image" Target="../media/image56.png"/><Relationship Id="rId25" Type="http://schemas.openxmlformats.org/officeDocument/2006/relationships/hyperlink" Target="https://dxc.com/us/en" TargetMode="External"/><Relationship Id="rId26" Type="http://schemas.openxmlformats.org/officeDocument/2006/relationships/image" Target="../media/image57.png"/><Relationship Id="rId27" Type="http://schemas.openxmlformats.org/officeDocument/2006/relationships/hyperlink" Target="https://ambitioned.com/" TargetMode="External"/><Relationship Id="rId28" Type="http://schemas.openxmlformats.org/officeDocument/2006/relationships/image" Target="../media/image58.jpg"/><Relationship Id="rId29" Type="http://schemas.openxmlformats.org/officeDocument/2006/relationships/slideLayout" Target="../slideLayouts/slideLayout3.xml"/><Relationship Id="rId3" Type="http://schemas.openxmlformats.org/officeDocument/2006/relationships/hyperlink" Target="https://en.superhosting.bg/" TargetMode="External"/><Relationship Id="rId4" Type="http://schemas.openxmlformats.org/officeDocument/2006/relationships/image" Target="../media/image46.png"/><Relationship Id="rId5" Type="http://schemas.openxmlformats.org/officeDocument/2006/relationships/hyperlink" Target="https://www.postbank.bg/bg-BG" TargetMode="External"/><Relationship Id="rId6" Type="http://schemas.openxmlformats.org/officeDocument/2006/relationships/image" Target="../media/image47.png"/><Relationship Id="rId7" Type="http://schemas.openxmlformats.org/officeDocument/2006/relationships/hyperlink" Target="https://www.softwaregroup.com/" TargetMode="External"/><Relationship Id="rId8" Type="http://schemas.openxmlformats.org/officeDocument/2006/relationships/image" Target="../media/image48.png"/><Relationship Id="rId9" Type="http://schemas.openxmlformats.org/officeDocument/2006/relationships/hyperlink" Target="https://bg.coca-colahellenic.com/bg/working-with-u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Practice/Index/2762#0" TargetMode="Externa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 noEditPoints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1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items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red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blue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&lt;/ul&gt;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querySelectorAll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#items li.red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forEach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parentNode.removeChild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table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table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email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deleteByEmail()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result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 /&gt;</a:t>
            </a:r>
          </a:p>
        </p:txBody>
      </p:sp>
      <p:pic>
        <p:nvPicPr>
          <p:cNvPr id="6" name="Picture 5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/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2"/>
              </a:rPr>
              <a:t>2</a:t>
            </a:r>
            <a:endParaRPr lang="en-US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getElementsByName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email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0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value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secondColumn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querySelectorAll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#customers tr td:nth-child(2)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secondColumn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textContent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row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parentNode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row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parentNode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removeChild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row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result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textContent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 panose="020B0609020204030204"/>
              </a:rPr>
              <a:t>Deleted.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result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textContent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=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 panose="020B0609020204030204"/>
              </a:rPr>
              <a:t>Not found.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pic>
        <p:nvPicPr>
          <p:cNvPr id="7" name="Picture 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 panose="020B0609020204030204"/>
                <a:cs typeface="Consolas" pitchFamily="49" charset="0" panose="020B0609020204030204"/>
              </a:rPr>
              <a:t>load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 panose="020B0609020204030204"/>
                <a:cs typeface="Consolas" pitchFamily="49" charset="0" panose="020B0609020204030204"/>
              </a:rPr>
              <a:t>unload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 panose="020B0609020204030204"/>
                <a:cs typeface="Consolas" pitchFamily="49" charset="0" panose="020B0609020204030204"/>
              </a:rPr>
              <a:t>resize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dragstart</a:t>
            </a:r>
            <a:r>
              <a:rPr lang="en-US" sz="2400" b="1" noProof="1">
                <a:cs typeface="Consolas" pitchFamily="49" charset="0" panose="020B0609020204030204"/>
              </a:rPr>
              <a:t> /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mouseover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mouseout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mousedown</a:t>
            </a:r>
            <a:endParaRPr lang="en-US" sz="2400" b="1" noProof="1">
              <a:cs typeface="Consolas" pitchFamily="49" charset="0" panose="020B0609020204030204"/>
            </a:endParaRP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mouseup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endParaRPr lang="en-US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Keypress</a:t>
            </a:r>
            <a:endParaRPr lang="en-US" sz="2400" b="1" noProof="1">
              <a:cs typeface="Consolas" pitchFamily="49" charset="0" panose="020B0609020204030204"/>
            </a:endParaRP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focus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 panose="020B0609020204030204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blur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 panose="020B0609020204030204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itchFamily="2" charset="2" panose="05000000000000000000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itchFamily="2" charset="2" panose="05000000000000000000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itchFamily="2" charset="2" panose="05000000000000000000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itchFamily="2" charset="2" panose="05000000000000000000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itchFamily="2" charset="2" panose="05000000000000000000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input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 panose="020B0609020204030204"/>
            </a:endParaRP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 panose="020B0609020204030204"/>
            </a:endParaRP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marL="0" lvl="1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itchFamily="2" charset="2" panose="05000000000000000000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</p:cSld>
  <p:clrMapOvr>
    <a:masterClrMapping/>
  </p:clrMapOvr>
  <p:transition spd="slow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EditPoints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EditPoints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 panose="020B0609020204030204"/>
              </a:rPr>
              <a:t>addEventListener</a:t>
            </a:r>
            <a:r>
              <a:rPr lang="en-US" dirty="0">
                <a:latin typeface="Consolas" pitchFamily="49" charset="0" panose="020B0609020204030204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itchFamily="49" charset="0" panose="020B0609020204030204"/>
              </a:rPr>
              <a:t>removeEventListener</a:t>
            </a:r>
            <a:r>
              <a:rPr lang="en-US" dirty="0">
                <a:latin typeface="Consolas" pitchFamily="49" charset="0" panose="020B0609020204030204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https://judge.softuni.bg/Contests/Practice/Index/2762#1</a:t>
            </a:r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itchFamily="2" charset="2" panose="05000000000000000000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itchFamily="2" charset="2" panose="05000000000000000000"/>
              </a:rPr>
              <a:t>0%</a:t>
            </a:r>
            <a:r>
              <a:rPr lang="en-US" sz="3000" dirty="0">
                <a:sym typeface="Wingdings" pitchFamily="2" charset="2" panose="05000000000000000000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itchFamily="2" charset="2" panose="05000000000000000000"/>
              </a:rPr>
              <a:t>50%</a:t>
            </a:r>
            <a:r>
              <a:rPr lang="en-US" sz="3000" dirty="0">
                <a:sym typeface="Wingdings" pitchFamily="2" charset="2" panose="05000000000000000000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itchFamily="2" charset="2" panose="05000000000000000000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/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2"/>
              </a:rPr>
              <a:t>3</a:t>
            </a:r>
            <a:endParaRPr lang="en-US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gradient.css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gradient.js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onload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attachGradientEvents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gradient-box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result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&lt;/html&gt;</a:t>
            </a:r>
            <a:endParaRPr lang="bg-BG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  <a:endParaRPr lang="bg-BG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gradient-box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gradient-box:hover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attachGradientEvents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addEventListener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mousemove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gradientMove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addEventListener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mouseout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gradientOut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gradientMove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event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offsetX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clientWidth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result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').textContent = power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+</a:t>
            </a:r>
            <a:r>
              <a:rPr lang="en-US" sz="2400" b="1" noProof="1">
                <a:cs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gradientOut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event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result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</p:cSld>
  <p:clrMapOvr>
    <a:masterClrMapping/>
  </p:clrMapOvr>
  <p:transition spd="slow" advClick="0" advTm="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4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5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6" name="Text Placeholder 3"/>
          <p:cNvSpPr>
            <a:spLocks noGrp="1" noEditPoints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/>
              <a:t>Note 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/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</p:cSld>
  <p:clrMapOvr>
    <a:masterClrMapping/>
  </p:clrMapOvr>
  <p:transition spd="slow" advClick="0" advTm="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/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/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/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</p:cSld>
  <p:clrMapOvr>
    <a:masterClrMapping/>
  </p:clrMapOvr>
  <p:transition spd="slow" advClick="0" advTm="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t>41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42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/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>
          <a:blip r:embed="rId6"/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3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7"/>
          </p:cNvPr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45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</a:rPr>
              <a:t>replaceChild()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 panose="020B0609020204030204"/>
              </a:rPr>
              <a:t>document.createElement</a:t>
            </a: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 panose="020B0609020204030204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 panose="020B0609020204030204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itchFamily="2" charset="2" panose="05000000000000000000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itchFamily="2" charset="2" panose="05000000000000000000"/>
              </a:rPr>
              <a:t>XSS attacks</a:t>
            </a:r>
            <a:r>
              <a:rPr lang="en-US" sz="3400" dirty="0">
                <a:sym typeface="Wingdings" pitchFamily="2" charset="2" panose="05000000000000000000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/>
          <p:cNvSpPr txBox="1"/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 panose="020B0609020204030204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 panose="020B0609020204030204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1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>
          <a:blip r:embed="rId4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1672</Words>
  <Application>Microsoft Office PowerPoint</Application>
  <PresentationFormat>Widescreen</PresentationFormat>
  <Paragraphs>440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Lucida Grande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PowerPoint Presentation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dimitar</cp:lastModifiedBy>
  <cp:revision>60</cp:revision>
  <dcterms:created xsi:type="dcterms:W3CDTF">2018-05-23T13:08:44Z</dcterms:created>
  <dcterms:modified xsi:type="dcterms:W3CDTF">2023-01-27T13:12:03Z</dcterms:modified>
  <cp:category>computer programming;programming;software development;software engineering</cp:category>
</cp:coreProperties>
</file>