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jpg" ContentType="image/jpeg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40.xml" ContentType="application/vnd.openxmlformats-officedocument.presentationml.slide+xml"/>
  <Override PartName="/ppt/slides/slide1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0.xml" ContentType="application/vnd.openxmlformats-officedocument.presentationml.slide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notesslides/notesslide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56" r:id="rId4"/>
    <p:sldId id="276" r:id="rId5"/>
    <p:sldId id="492" r:id="rId6"/>
    <p:sldId id="294" r:id="rId7"/>
    <p:sldId id="298" r:id="rId8"/>
    <p:sldId id="297" r:id="rId9"/>
    <p:sldId id="296" r:id="rId10"/>
    <p:sldId id="299" r:id="rId11"/>
    <p:sldId id="300" r:id="rId12"/>
    <p:sldId id="502" r:id="rId13"/>
    <p:sldId id="503" r:id="rId14"/>
    <p:sldId id="303" r:id="rId15"/>
    <p:sldId id="304" r:id="rId16"/>
    <p:sldId id="305" r:id="rId17"/>
    <p:sldId id="531" r:id="rId18"/>
    <p:sldId id="278" r:id="rId19"/>
    <p:sldId id="279" r:id="rId20"/>
    <p:sldId id="280" r:id="rId21"/>
    <p:sldId id="281" r:id="rId22"/>
    <p:sldId id="282" r:id="rId23"/>
    <p:sldId id="271" r:id="rId24"/>
    <p:sldId id="272" r:id="rId25"/>
    <p:sldId id="275" r:id="rId26"/>
    <p:sldId id="494" r:id="rId27"/>
    <p:sldId id="283" r:id="rId28"/>
    <p:sldId id="284" r:id="rId29"/>
    <p:sldId id="285" r:id="rId30"/>
    <p:sldId id="287" r:id="rId31"/>
    <p:sldId id="289" r:id="rId32"/>
    <p:sldId id="530" r:id="rId33"/>
    <p:sldId id="291" r:id="rId34"/>
    <p:sldId id="292" r:id="rId35"/>
    <p:sldId id="293" r:id="rId36"/>
    <p:sldId id="495" r:id="rId37"/>
    <p:sldId id="295" r:id="rId38"/>
    <p:sldId id="496" r:id="rId39"/>
    <p:sldId id="401" r:id="rId40"/>
    <p:sldId id="633" r:id="rId41"/>
    <p:sldId id="634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708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" Type="http://schemas.openxmlformats.org/officeDocument/2006/relationships/slide" Target="slides/slide1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tableStyles" Target="tableStyles.xml"/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2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2.2.2023 г.</a:t>
            </a:fld>
            <a:endParaRPr lang="bg-BG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7B864EE-A5E3-4ACF-A117-97CFDF007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15" name="Notes Placeholder 14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4.png"/><Relationship Id="rId5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10" Type="http://schemas.openxmlformats.org/officeDocument/2006/relationships/image" Target="../media/image4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hyperlink" Target="https://forum.softuni.bg/" TargetMode="External"/><Relationship Id="rId10" Type="http://schemas.openxmlformats.org/officeDocument/2006/relationships/image" Target="../media/image5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18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19.png"/><Relationship Id="rId7" Type="http://schemas.openxmlformats.org/officeDocument/2006/relationships/hyperlink" Target="https://softuni.bg/" TargetMode="External"/><Relationship Id="rId8" Type="http://schemas.openxmlformats.org/officeDocument/2006/relationships/image" Target="../media/image20.png"/><Relationship Id="rId9" Type="http://schemas.openxmlformats.org/officeDocument/2006/relationships/hyperlink" Target="https://softuni.foundation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4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 noEditPoints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/>
          <p:cNvSpPr>
            <a:spLocks noGrp="1" noEditPoints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 noEditPoints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/>
          <p:cNvSpPr>
            <a:spLocks noGrp="1" noEditPoints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/>
          <p:cNvSpPr>
            <a:spLocks noGrp="1" noEditPoints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Presentation Subtitle</a:t>
            </a:r>
          </a:p>
        </p:txBody>
      </p:sp>
      <p:sp>
        <p:nvSpPr>
          <p:cNvPr id="2" name="Presentation Title"/>
          <p:cNvSpPr>
            <a:spLocks noGrp="1" noEditPoints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21856" tIns="60928" rIns="121856" bIns="60928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Body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 noEditPoints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pPr lvl="0"/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0" name="Rectangle Down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  <a:hlinkClick r:id="rId1"/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itchFamily="34" charset="0" panose="020F0502020204030204"/>
              <a:ea typeface="Calibri" pitchFamily="34" charset="0" panose="020F0502020204030204"/>
              <a:cs typeface="Arial" pitchFamily="34" charset="0" panose="020B0604020202020204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 noEditPoints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kumimoji="0" lang="en-US" sz="8797" b="1" i="0" u="none" strike="noStrike" kern="1200" cap="none" spc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1" tooltip="Software University Discussion Forum"/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3" tooltip="Software University @ Facebook"/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</p:spPr>
      </p:pic>
      <p:pic>
        <p:nvPicPr>
          <p:cNvPr id="20" name="Picture Logo SoftUni Right" descr="Software University logo">
            <a:hlinkClick r:id="rId5"/>
          </p:cNvPr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 noEditPoints="1"/>
          </p:cNvSpPr>
          <p:nvPr>
            <p:ph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 panose="05000000000000000000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</a:lvl3pPr>
          </a:lstStyle>
          <a:p>
            <a:pPr lvl="0"/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7"/>
              </a:rPr>
              <a:t>softuni.bg</a:t>
            </a:r>
            <a:endParaRPr lang="en-US" noProof="1"/>
          </a:p>
          <a:p>
            <a:pPr lvl="0"/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9"/>
              </a:rPr>
              <a:t>softuni.foundation</a:t>
            </a:r>
            <a:endParaRPr lang="en-US" noProof="1"/>
          </a:p>
          <a:p>
            <a:pPr lvl="0"/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3"/>
              </a:rPr>
              <a:t>facebook.com/SoftwareUniversity</a:t>
            </a:r>
            <a:endParaRPr lang="en-US" noProof="1"/>
          </a:p>
          <a:p>
            <a:pPr lvl="0"/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1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 panose="020B0604020202020204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ko-KR" altLang="en-US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</p:spTree>
  </p:cSld>
  <p:clrMapOvr>
    <a:masterClrMapping/>
  </p:clrMapOvr>
  <p:transition spd="slow" advClick="0" advTm="5000"/>
  <p:hf dt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Subtitle"/>
          <p:cNvSpPr>
            <a:spLocks noGrp="1" noEditPoints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 noEditPoints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 panose="020B0604020202020204"/>
              </a:defRPr>
            </a:lvl1pPr>
          </a:lstStyle>
          <a:p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/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/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5000"/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5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5000"/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Rectangle Left"/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5000"/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Code Box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>
          <a:blip r:embed="rId1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 noEditPoints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 noEditPoints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slow" advClick="0" advTm="5000"/>
  <p:hf dt="0" hdr="0" ftr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hyperlink" Target="https://mochajs.org/" TargetMode="External"/><Relationship Id="rId10" Type="http://schemas.openxmlformats.org/officeDocument/2006/relationships/hyperlink" Target="http://mockito.org/" TargetMode="External"/><Relationship Id="rId11" Type="http://schemas.openxmlformats.org/officeDocument/2006/relationships/hyperlink" Target="https://github.com/moq/moq4" TargetMode="External"/><Relationship Id="rId12" Type="http://schemas.openxmlformats.org/officeDocument/2006/relationships/image" Target="../media/image25.png"/><Relationship Id="rId13" Type="http://schemas.openxmlformats.org/officeDocument/2006/relationships/slideLayout" Target="../slideLayouts/slideLayout3.xml"/><Relationship Id="rId2" Type="http://schemas.openxmlformats.org/officeDocument/2006/relationships/hyperlink" Target="https://qunitjs.com/" TargetMode="External"/><Relationship Id="rId3" Type="http://schemas.openxmlformats.org/officeDocument/2006/relationships/hyperlink" Target="http://unitjs.com/" TargetMode="External"/><Relationship Id="rId4" Type="http://schemas.openxmlformats.org/officeDocument/2006/relationships/hyperlink" Target="http://jasmine.github.io/" TargetMode="External"/><Relationship Id="rId5" Type="http://schemas.openxmlformats.org/officeDocument/2006/relationships/hyperlink" Target="http://chaijs.com/" TargetMode="External"/><Relationship Id="rId6" Type="http://schemas.openxmlformats.org/officeDocument/2006/relationships/hyperlink" Target="http://angular.github.io/assert/" TargetMode="External"/><Relationship Id="rId7" Type="http://schemas.openxmlformats.org/officeDocument/2006/relationships/hyperlink" Target="https://github.com/shouldjs/should.js" TargetMode="External"/><Relationship Id="rId8" Type="http://schemas.openxmlformats.org/officeDocument/2006/relationships/hyperlink" Target="http://sinonjs.org/" TargetMode="External"/><Relationship Id="rId9" Type="http://schemas.openxmlformats.org/officeDocument/2006/relationships/hyperlink" Target="http://www.jmock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g"/><Relationship Id="rId2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harvision.ai/" TargetMode="External"/><Relationship Id="rId10" Type="http://schemas.openxmlformats.org/officeDocument/2006/relationships/image" Target="../media/image36.png"/><Relationship Id="rId11" Type="http://schemas.openxmlformats.org/officeDocument/2006/relationships/hyperlink" Target="https://createx.bg/" TargetMode="External"/><Relationship Id="rId12" Type="http://schemas.openxmlformats.org/officeDocument/2006/relationships/image" Target="../media/image37.png"/><Relationship Id="rId13" Type="http://schemas.openxmlformats.org/officeDocument/2006/relationships/hyperlink" Target="https://www.pokerstars.bg/" TargetMode="External"/><Relationship Id="rId14" Type="http://schemas.openxmlformats.org/officeDocument/2006/relationships/image" Target="../media/image38.jpeg"/><Relationship Id="rId15" Type="http://schemas.openxmlformats.org/officeDocument/2006/relationships/hyperlink" Target="https://smartit.bg/" TargetMode="External"/><Relationship Id="rId16" Type="http://schemas.openxmlformats.org/officeDocument/2006/relationships/image" Target="../media/image39.png"/><Relationship Id="rId17" Type="http://schemas.openxmlformats.org/officeDocument/2006/relationships/hyperlink" Target="https://bosch.io/" TargetMode="External"/><Relationship Id="rId18" Type="http://schemas.openxmlformats.org/officeDocument/2006/relationships/image" Target="../media/image40.png"/><Relationship Id="rId19" Type="http://schemas.openxmlformats.org/officeDocument/2006/relationships/hyperlink" Target="https://it.schwarz/en/careers" TargetMode="External"/><Relationship Id="rId2" Type="http://schemas.openxmlformats.org/officeDocument/2006/relationships/image" Target="../media/image32.jpeg"/><Relationship Id="rId20" Type="http://schemas.openxmlformats.org/officeDocument/2006/relationships/image" Target="../media/image41.png"/><Relationship Id="rId21" Type="http://schemas.openxmlformats.org/officeDocument/2006/relationships/hyperlink" Target="https://indeavr.com/" TargetMode="External"/><Relationship Id="rId22" Type="http://schemas.openxmlformats.org/officeDocument/2006/relationships/image" Target="../media/image42.png"/><Relationship Id="rId23" Type="http://schemas.openxmlformats.org/officeDocument/2006/relationships/hyperlink" Target="https://www.draftkings.com/" TargetMode="External"/><Relationship Id="rId24" Type="http://schemas.openxmlformats.org/officeDocument/2006/relationships/image" Target="../media/image43.png"/><Relationship Id="rId25" Type="http://schemas.openxmlformats.org/officeDocument/2006/relationships/hyperlink" Target="https://dxc.com/us/en" TargetMode="External"/><Relationship Id="rId26" Type="http://schemas.openxmlformats.org/officeDocument/2006/relationships/image" Target="../media/image44.png"/><Relationship Id="rId27" Type="http://schemas.openxmlformats.org/officeDocument/2006/relationships/hyperlink" Target="https://ambitioned.com/" TargetMode="External"/><Relationship Id="rId28" Type="http://schemas.openxmlformats.org/officeDocument/2006/relationships/image" Target="../media/image45.jpg"/><Relationship Id="rId29" Type="http://schemas.openxmlformats.org/officeDocument/2006/relationships/slideLayout" Target="../slideLayouts/slideLayout3.xml"/><Relationship Id="rId3" Type="http://schemas.openxmlformats.org/officeDocument/2006/relationships/hyperlink" Target="https://en.superhosting.bg/" TargetMode="External"/><Relationship Id="rId4" Type="http://schemas.openxmlformats.org/officeDocument/2006/relationships/image" Target="../media/image33.png"/><Relationship Id="rId5" Type="http://schemas.openxmlformats.org/officeDocument/2006/relationships/hyperlink" Target="https://www.postbank.bg/bg-BG" TargetMode="External"/><Relationship Id="rId6" Type="http://schemas.openxmlformats.org/officeDocument/2006/relationships/image" Target="../media/image34.png"/><Relationship Id="rId7" Type="http://schemas.openxmlformats.org/officeDocument/2006/relationships/hyperlink" Target="https://www.softwaregroup.com/" TargetMode="External"/><Relationship Id="rId8" Type="http://schemas.openxmlformats.org/officeDocument/2006/relationships/image" Target="../media/image35.png"/><Relationship Id="rId9" Type="http://schemas.openxmlformats.org/officeDocument/2006/relationships/hyperlink" Target="https://bg.coca-colahellenic.com/bg/working-with-us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c/CodeItUpwithIvo" TargetMode="External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hyperlink" Target="https://about.softuni.b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3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forum.softuni.bg/" TargetMode="External"/><Relationship Id="rId6" Type="http://schemas.openxmlformats.org/officeDocument/2006/relationships/slideLayout" Target="../slideLayouts/slideLayout14.xml"/><Relationship Id="rId7" Type="http://schemas.openxmlformats.org/officeDocument/2006/relationships/notesSlide" Target="../notesSlides/notesSlid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 noEditPoints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>
                <a:hlinkClick r:id="rId1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 noEditPoints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Types, Modules,</a:t>
            </a:r>
            <a:r>
              <a:rPr lang="bg-BG" dirty="0"/>
              <a:t> </a:t>
            </a:r>
            <a:r>
              <a:rPr lang="en-US" dirty="0"/>
              <a:t>Unit Testing, Mocha &amp; Chai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and Error Handling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6000" y="2338994"/>
            <a:ext cx="2285999" cy="2285999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10" name="Text Placeholder 9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 a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of elements in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from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Receive three parameters: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Handle </a:t>
            </a:r>
            <a:r>
              <a:rPr lang="en-US" b="1" dirty="0">
                <a:solidFill>
                  <a:schemeClr val="bg1"/>
                </a:solidFill>
              </a:rPr>
              <a:t>special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parameter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 </a:t>
            </a:r>
            <a:r>
              <a:rPr lang="en-US" dirty="0">
                <a:sym typeface="Wingdings" pitchFamily="2" charset="2" panose="05000000000000000000"/>
              </a:rPr>
              <a:t></a:t>
            </a:r>
            <a:r>
              <a:rPr lang="en-US" dirty="0"/>
              <a:t> return </a:t>
            </a:r>
            <a:r>
              <a:rPr lang="en-US" b="1" dirty="0" err="1">
                <a:solidFill>
                  <a:schemeClr val="bg1"/>
                </a:solidFill>
              </a:rPr>
              <a:t>NaN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&lt; 0 </a:t>
            </a:r>
            <a:r>
              <a:rPr lang="en-US" dirty="0">
                <a:sym typeface="Wingdings" pitchFamily="2" charset="2" panose="05000000000000000000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= 0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&gt;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 </a:t>
            </a:r>
            <a:r>
              <a:rPr lang="en-US" dirty="0">
                <a:sym typeface="Wingdings" pitchFamily="2" charset="2" panose="05000000000000000000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=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 : Sub Sum</a:t>
            </a:r>
            <a:endParaRPr lang="bg-BG" dirty="0"/>
          </a:p>
        </p:txBody>
      </p:sp>
    </p:spTree>
  </p:cSld>
  <p:clrMapOvr>
    <a:masterClrMapping/>
  </p:clrMapOvr>
  <p:transition spd="slow" advClick="0" advTm="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Sub Sum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1764750" y="1314000"/>
            <a:ext cx="8662500" cy="5173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function solve(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array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startIndex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endIndex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if (Array.isArray(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array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) == false)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return NaN;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}</a:t>
            </a:r>
          </a:p>
          <a:p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startIndex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&lt; 0)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startIndex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= 0; }</a:t>
            </a:r>
          </a:p>
          <a:p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endIndex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array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.length - 1)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endIndex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array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.length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array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.slice(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startIndex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endIndex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+ 1)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.map(Number)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.reduce((acc, x) =&gt; acc + x, 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  <a:endParaRPr lang="en-US" sz="2400" b="1" i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200" dirty="0">
                <a:solidFill>
                  <a:srgbClr val="234465"/>
                </a:solidFill>
              </a:rPr>
              <a:t>The </a:t>
            </a:r>
            <a:r>
              <a:rPr lang="en-US" sz="3200" b="1" dirty="0">
                <a:solidFill>
                  <a:srgbClr val="FFA000"/>
                </a:solidFill>
              </a:rPr>
              <a:t>throw</a:t>
            </a:r>
            <a:r>
              <a:rPr lang="en-US" sz="32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spcAft>
                <a:spcPts val="48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General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Error</a:t>
            </a:r>
            <a:endParaRPr lang="en-US" sz="3000" dirty="0"/>
          </a:p>
          <a:p>
            <a:pPr lvl="1">
              <a:spcAft>
                <a:spcPts val="48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Range Error</a:t>
            </a:r>
            <a:endParaRPr lang="en-US" sz="3000" dirty="0"/>
          </a:p>
          <a:p>
            <a:pPr lvl="1">
              <a:spcAft>
                <a:spcPts val="48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Type Error</a:t>
            </a:r>
            <a:endParaRPr lang="en-US" sz="3000" dirty="0"/>
          </a:p>
          <a:p>
            <a:pPr lvl="1">
              <a:spcAft>
                <a:spcPts val="48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Reference Error</a:t>
            </a:r>
            <a:endParaRPr lang="en-US" sz="3000" dirty="0">
              <a:solidFill>
                <a:srgbClr val="234465"/>
              </a:solidFill>
            </a:endParaRP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526021" y="2484000"/>
            <a:ext cx="867482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throw new </a:t>
            </a:r>
            <a:r>
              <a:rPr lang="en-US" sz="2600" dirty="0">
                <a:solidFill>
                  <a:schemeClr val="bg1"/>
                </a:solidFill>
              </a:rPr>
              <a:t>Error</a:t>
            </a:r>
            <a:r>
              <a:rPr lang="en-US" sz="2600" dirty="0">
                <a:solidFill>
                  <a:schemeClr val="tx2"/>
                </a:solidFill>
              </a:rPr>
              <a:t>('Invalid state');</a:t>
            </a:r>
            <a:endParaRPr lang="bg-BG" sz="2600" dirty="0">
              <a:solidFill>
                <a:schemeClr val="tx2"/>
              </a:solidFill>
            </a:endParaRPr>
          </a:p>
        </p:txBody>
      </p:sp>
      <p:sp>
        <p:nvSpPr>
          <p:cNvPr id="7" name="Text Placeholder 5"/>
          <p:cNvSpPr txBox="1"/>
          <p:nvPr/>
        </p:nvSpPr>
        <p:spPr>
          <a:xfrm>
            <a:off x="2526021" y="3639000"/>
            <a:ext cx="867482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throw new </a:t>
            </a:r>
            <a:r>
              <a:rPr lang="en-US" sz="2600" dirty="0" err="1">
                <a:solidFill>
                  <a:schemeClr val="bg1"/>
                </a:solidFill>
              </a:rPr>
              <a:t>RangeError</a:t>
            </a:r>
            <a:r>
              <a:rPr lang="en-US" sz="2600" dirty="0">
                <a:solidFill>
                  <a:schemeClr val="tx2"/>
                </a:solidFill>
              </a:rPr>
              <a:t>("Invalid index")</a:t>
            </a:r>
            <a:endParaRPr lang="bg-BG" sz="2600" dirty="0">
              <a:solidFill>
                <a:schemeClr val="tx2"/>
              </a:solidFill>
            </a:endParaRPr>
          </a:p>
        </p:txBody>
      </p:sp>
      <p:sp>
        <p:nvSpPr>
          <p:cNvPr id="8" name="Text Placeholder 5"/>
          <p:cNvSpPr txBox="1"/>
          <p:nvPr/>
        </p:nvSpPr>
        <p:spPr>
          <a:xfrm>
            <a:off x="2526021" y="4794000"/>
            <a:ext cx="867482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throw new </a:t>
            </a:r>
            <a:r>
              <a:rPr lang="en-US" sz="2600" dirty="0" err="1">
                <a:solidFill>
                  <a:schemeClr val="bg1"/>
                </a:solidFill>
              </a:rPr>
              <a:t>TypeError</a:t>
            </a:r>
            <a:r>
              <a:rPr lang="en-US" sz="2600" dirty="0">
                <a:solidFill>
                  <a:schemeClr val="tx2"/>
                </a:solidFill>
              </a:rPr>
              <a:t>("String expected")</a:t>
            </a:r>
            <a:endParaRPr lang="bg-BG" sz="2600" dirty="0">
              <a:solidFill>
                <a:schemeClr val="tx2"/>
              </a:solidFill>
            </a:endParaRPr>
          </a:p>
        </p:txBody>
      </p:sp>
      <p:sp>
        <p:nvSpPr>
          <p:cNvPr id="9" name="Text Placeholder 5"/>
          <p:cNvSpPr txBox="1"/>
          <p:nvPr/>
        </p:nvSpPr>
        <p:spPr>
          <a:xfrm>
            <a:off x="2526021" y="5949000"/>
            <a:ext cx="867482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throw new </a:t>
            </a:r>
            <a:r>
              <a:rPr lang="en-US" sz="2600" dirty="0" err="1">
                <a:solidFill>
                  <a:schemeClr val="bg1"/>
                </a:solidFill>
              </a:rPr>
              <a:t>ReferenceError</a:t>
            </a:r>
            <a:r>
              <a:rPr lang="en-US" sz="2600" dirty="0">
                <a:solidFill>
                  <a:schemeClr val="tx2"/>
                </a:solidFill>
              </a:rPr>
              <a:t>("Missing age")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– Catch</a:t>
            </a:r>
            <a:endParaRPr lang="bg-BG" dirty="0"/>
          </a:p>
        </p:txBody>
      </p:sp>
      <p:sp>
        <p:nvSpPr>
          <p:cNvPr id="4" name="Text Placeholder 5"/>
          <p:cNvSpPr txBox="1"/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Error object </a:t>
            </a:r>
            <a:r>
              <a:rPr lang="en-US" sz="3400" dirty="0"/>
              <a:t>with properties is created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4" name="Text Placeholder 5"/>
          <p:cNvSpPr txBox="1"/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2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</p:cSld>
  <p:clrMapOvr>
    <a:masterClrMapping/>
  </p:clrMapOvr>
  <p:transition spd="slow" advClick="0" advTm="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  <p:sp>
        <p:nvSpPr>
          <p:cNvPr id="3" name="Subtitle 2"/>
          <p:cNvSpPr>
            <a:spLocks noGrp="1" noEditPoints="1"/>
          </p:cNvSpPr>
          <p:nvPr>
            <p:ph type="subTitle" sz="quarter" idx="11"/>
          </p:nvPr>
        </p:nvSpPr>
        <p:spPr>
          <a:xfrm>
            <a:off x="614362" y="5769000"/>
            <a:ext cx="10963275" cy="768350"/>
          </a:xfrm>
        </p:spPr>
        <p:txBody>
          <a:bodyPr/>
          <a:lstStyle/>
          <a:p>
            <a:r>
              <a:rPr lang="en-US" dirty="0"/>
              <a:t>Definition, Structure, Examples, Frameworks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>
          <a:xfrm>
            <a:off x="614362" y="4824000"/>
            <a:ext cx="10963275" cy="768350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</p:spTree>
  </p:cSld>
  <p:clrMapOvr>
    <a:masterClrMapping/>
  </p:clrMapOvr>
  <p:transition spd="slow" advClick="0" advTm="5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2062766" y="1128486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599" y="2987201"/>
            <a:ext cx="84722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 panose="020B0609020204030204"/>
              </a:rPr>
              <a:t>function </a:t>
            </a:r>
            <a:r>
              <a:rPr lang="en-US" sz="2400" b="1" dirty="0" err="1">
                <a:latin typeface="Consolas" pitchFamily="49" charset="0" panose="020B0609020204030204"/>
              </a:rPr>
              <a:t>sortNums</a:t>
            </a:r>
            <a:r>
              <a:rPr lang="en-US" sz="2400" b="1" dirty="0">
                <a:latin typeface="Consolas" pitchFamily="49" charset="0" panose="020B0609020204030204"/>
              </a:rPr>
              <a:t>(</a:t>
            </a:r>
            <a:r>
              <a:rPr lang="en-US" sz="2400" b="1" dirty="0" err="1">
                <a:latin typeface="Consolas" pitchFamily="49" charset="0" panose="020B0609020204030204"/>
              </a:rPr>
              <a:t>arr</a:t>
            </a:r>
            <a:r>
              <a:rPr lang="en-US" sz="2400" b="1" dirty="0">
                <a:latin typeface="Consolas" pitchFamily="49" charset="0" panose="020B0609020204030204"/>
              </a:rPr>
              <a:t>) {</a:t>
            </a:r>
            <a:br>
              <a:rPr lang="en-US" sz="2400" b="1" dirty="0">
                <a:latin typeface="Consolas" pitchFamily="49" charset="0" panose="020B0609020204030204"/>
              </a:rPr>
            </a:br>
            <a:r>
              <a:rPr lang="en-US" sz="2400" b="1" dirty="0">
                <a:latin typeface="Consolas" pitchFamily="49" charset="0" panose="020B0609020204030204"/>
              </a:rPr>
              <a:t>    </a:t>
            </a:r>
            <a:r>
              <a:rPr lang="en-US" sz="2400" b="1" dirty="0" err="1">
                <a:latin typeface="Consolas" pitchFamily="49" charset="0" panose="020B0609020204030204"/>
              </a:rPr>
              <a:t>arr.sort</a:t>
            </a:r>
            <a:r>
              <a:rPr lang="en-US" sz="2400" b="1" dirty="0">
                <a:latin typeface="Consolas" pitchFamily="49" charset="0" panose="020B0609020204030204"/>
              </a:rPr>
              <a:t>((</a:t>
            </a:r>
            <a:r>
              <a:rPr lang="en-US" sz="2400" b="1" dirty="0" err="1">
                <a:latin typeface="Consolas" pitchFamily="49" charset="0" panose="020B0609020204030204"/>
              </a:rPr>
              <a:t>a,b</a:t>
            </a:r>
            <a:r>
              <a:rPr lang="en-US" sz="2400" b="1" dirty="0">
                <a:latin typeface="Consolas" pitchFamily="49" charset="0" panose="020B0609020204030204"/>
              </a:rPr>
              <a:t>) =&gt; a - b);</a:t>
            </a:r>
            <a:br>
              <a:rPr lang="en-US" sz="2400" b="1" dirty="0">
                <a:latin typeface="Consolas" pitchFamily="49" charset="0" panose="020B0609020204030204"/>
              </a:rPr>
            </a:br>
            <a:r>
              <a:rPr lang="en-US" sz="2400" b="1" dirty="0">
                <a:latin typeface="Consolas" pitchFamily="49" charset="0" panose="020B0609020204030204"/>
              </a:rPr>
              <a:t>}</a:t>
            </a:r>
            <a:endParaRPr lang="en-US" sz="2400" b="1" dirty="0">
              <a:effectLst/>
              <a:latin typeface="Consolas" pitchFamily="49" charset="0" panose="020B0609020204030204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1000" y="4442231"/>
            <a:ext cx="846083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 panose="020B0609020204030204"/>
              </a:rPr>
              <a:t>let </a:t>
            </a:r>
            <a:r>
              <a:rPr lang="en-US" sz="2400" b="1" dirty="0" err="1">
                <a:latin typeface="Consolas" pitchFamily="49" charset="0" panose="020B0609020204030204"/>
              </a:rPr>
              <a:t>nums</a:t>
            </a:r>
            <a:r>
              <a:rPr lang="en-US" sz="2400" b="1" dirty="0">
                <a:latin typeface="Consolas" pitchFamily="49" charset="0" panose="020B0609020204030204"/>
              </a:rPr>
              <a:t> = [2, 15, -2, 4];</a:t>
            </a:r>
            <a:br>
              <a:rPr lang="en-US" sz="2400" b="1" dirty="0">
                <a:latin typeface="Consolas" pitchFamily="49" charset="0" panose="020B0609020204030204"/>
              </a:rPr>
            </a:br>
            <a:r>
              <a:rPr lang="en-US" sz="2400" b="1" dirty="0" err="1">
                <a:latin typeface="Consolas" pitchFamily="49" charset="0" panose="020B0609020204030204"/>
              </a:rPr>
              <a:t>sortNums</a:t>
            </a:r>
            <a:r>
              <a:rPr lang="en-US" sz="2400" b="1" dirty="0">
                <a:latin typeface="Consolas" pitchFamily="49" charset="0" panose="020B0609020204030204"/>
              </a:rPr>
              <a:t>(</a:t>
            </a:r>
            <a:r>
              <a:rPr lang="en-US" sz="2400" b="1" dirty="0" err="1">
                <a:latin typeface="Consolas" pitchFamily="49" charset="0" panose="020B0609020204030204"/>
              </a:rPr>
              <a:t>nums</a:t>
            </a:r>
            <a:r>
              <a:rPr lang="en-US" sz="2400" b="1" dirty="0">
                <a:latin typeface="Consolas" pitchFamily="49" charset="0" panose="020B0609020204030204"/>
              </a:rPr>
              <a:t>);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if (</a:t>
            </a:r>
            <a:r>
              <a:rPr lang="en-US" sz="2400" b="1" dirty="0" err="1">
                <a:latin typeface="Consolas" pitchFamily="49" charset="0" panose="020B0609020204030204"/>
              </a:rPr>
              <a:t>JSON.stringify</a:t>
            </a:r>
            <a:r>
              <a:rPr lang="en-US" sz="2400" b="1" dirty="0">
                <a:latin typeface="Consolas" pitchFamily="49" charset="0" panose="020B0609020204030204"/>
              </a:rPr>
              <a:t>(</a:t>
            </a:r>
            <a:r>
              <a:rPr lang="en-US" sz="2400" b="1" dirty="0" err="1">
                <a:latin typeface="Consolas" pitchFamily="49" charset="0" panose="020B0609020204030204"/>
              </a:rPr>
              <a:t>nums</a:t>
            </a:r>
            <a:r>
              <a:rPr lang="en-US" sz="2400" b="1" dirty="0">
                <a:latin typeface="Consolas" pitchFamily="49" charset="0" panose="020B0609020204030204"/>
              </a:rPr>
              <a:t>) === "[-2,2,4,15]") {</a:t>
            </a:r>
            <a:br>
              <a:rPr lang="en-US" sz="2400" b="1" dirty="0">
                <a:latin typeface="Consolas" pitchFamily="49" charset="0" panose="020B0609020204030204"/>
              </a:rPr>
            </a:br>
            <a:r>
              <a:rPr lang="en-US" sz="2400" b="1" dirty="0">
                <a:latin typeface="Consolas" pitchFamily="49" charset="0" panose="020B0609020204030204"/>
              </a:rPr>
              <a:t>    </a:t>
            </a:r>
            <a:r>
              <a:rPr lang="en-US" sz="2400" b="1" dirty="0" err="1">
                <a:latin typeface="Consolas" pitchFamily="49" charset="0" panose="020B0609020204030204"/>
              </a:rPr>
              <a:t>console.error</a:t>
            </a:r>
            <a:r>
              <a:rPr lang="en-US" sz="2400" b="1" dirty="0">
                <a:latin typeface="Consolas" pitchFamily="49" charset="0" panose="020B0609020204030204"/>
              </a:rPr>
              <a:t>("They are equal!");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}</a:t>
            </a:r>
            <a:endParaRPr lang="en-US" sz="2400" b="1" dirty="0">
              <a:effectLst/>
              <a:latin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1823306" y="1004596"/>
            <a:ext cx="9929724" cy="56790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Testing enables the following: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 panose="020B0609020204030204"/>
              </a:rPr>
              <a:t>Arrange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 all necessary preconditions and inputs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itchFamily="49" charset="0" panose="020B0609020204030204"/>
              </a:rPr>
              <a:t>let </a:t>
            </a:r>
            <a:r>
              <a:rPr lang="en-US" sz="2400" b="1" dirty="0" err="1">
                <a:latin typeface="Consolas" pitchFamily="49" charset="0" panose="020B0609020204030204"/>
              </a:rPr>
              <a:t>nums</a:t>
            </a:r>
            <a:r>
              <a:rPr lang="en-US" sz="2400" b="1" dirty="0">
                <a:latin typeface="Consolas" pitchFamily="49" charset="0" panose="020B0609020204030204"/>
              </a:rPr>
              <a:t> = [2, 15, -2, 4];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 panose="020B0609020204030204"/>
              </a:rPr>
              <a:t>Act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 on the object or method under test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itchFamily="49" charset="0" panose="020B0609020204030204"/>
              </a:rPr>
              <a:t>sortNums</a:t>
            </a:r>
            <a:r>
              <a:rPr lang="en-US" sz="2400" b="1" dirty="0">
                <a:latin typeface="Consolas" pitchFamily="49" charset="0" panose="020B0609020204030204"/>
              </a:rPr>
              <a:t>(</a:t>
            </a:r>
            <a:r>
              <a:rPr lang="en-US" sz="2400" b="1" dirty="0" err="1">
                <a:latin typeface="Consolas" pitchFamily="49" charset="0" panose="020B0609020204030204"/>
              </a:rPr>
              <a:t>nums</a:t>
            </a:r>
            <a:r>
              <a:rPr lang="en-US" sz="2400" b="1" dirty="0">
                <a:latin typeface="Consolas" pitchFamily="49" charset="0" panose="020B0609020204030204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 panose="020B0609020204030204"/>
              </a:rPr>
              <a:t>Assert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 that the obtained results are what we expect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itchFamily="49" charset="0" panose="020B0609020204030204"/>
              </a:rPr>
              <a:t>if (</a:t>
            </a:r>
            <a:r>
              <a:rPr lang="en-US" sz="2400" b="1" dirty="0" err="1">
                <a:latin typeface="Consolas" pitchFamily="49" charset="0" panose="020B0609020204030204"/>
              </a:rPr>
              <a:t>JSON.stringify</a:t>
            </a:r>
            <a:r>
              <a:rPr lang="en-US" sz="2400" b="1" dirty="0">
                <a:latin typeface="Consolas" pitchFamily="49" charset="0" panose="020B0609020204030204"/>
              </a:rPr>
              <a:t>(</a:t>
            </a:r>
            <a:r>
              <a:rPr lang="en-US" sz="2400" b="1" dirty="0" err="1">
                <a:latin typeface="Consolas" pitchFamily="49" charset="0" panose="020B0609020204030204"/>
              </a:rPr>
              <a:t>nums</a:t>
            </a:r>
            <a:r>
              <a:rPr lang="en-US" sz="2400" b="1" dirty="0">
                <a:latin typeface="Consolas" pitchFamily="49" charset="0" panose="020B0609020204030204"/>
              </a:rPr>
              <a:t>) === "[-2,2,4,15]")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itchFamily="49" charset="0" panose="020B0609020204030204"/>
              </a:rPr>
              <a:t>    </a:t>
            </a:r>
            <a:r>
              <a:rPr lang="en-US" sz="2400" b="1" dirty="0" err="1">
                <a:latin typeface="Consolas" pitchFamily="49" charset="0" panose="020B0609020204030204"/>
              </a:rPr>
              <a:t>console.error</a:t>
            </a:r>
            <a:r>
              <a:rPr lang="en-US" sz="2400" b="1" dirty="0">
                <a:latin typeface="Consolas" pitchFamily="49" charset="0" panose="020B0609020204030204"/>
              </a:rPr>
              <a:t>("They are equal!");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itchFamily="49" charset="0" panose="020B0609020204030204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1000" y="1130758"/>
            <a:ext cx="6999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 panose="05000000000000000000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</p:spTree>
  </p:cSld>
  <p:clrMapOvr>
    <a:masterClrMapping/>
  </p:clrMapOvr>
  <p:transition spd="slow" advClick="0" advTm="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EditPoints="1" noChangeArrowheads="1"/>
          </p:cNvSpPr>
          <p:nvPr>
            <p:ph type="body" sz="quarter" idx="13"/>
          </p:nvPr>
        </p:nvSpPr>
        <p:spPr>
          <a:xfrm>
            <a:off x="190405" y="1316931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Error Handling</a:t>
            </a:r>
          </a:p>
          <a:p>
            <a:pPr lvl="1"/>
            <a:r>
              <a:rPr lang="en-US" sz="3200" dirty="0"/>
              <a:t>Error Types</a:t>
            </a:r>
          </a:p>
          <a:p>
            <a:pPr lvl="1"/>
            <a:r>
              <a:rPr lang="en-US" sz="3200" dirty="0"/>
              <a:t>Exceptions &amp; try/catch block</a:t>
            </a:r>
          </a:p>
          <a:p>
            <a:r>
              <a:rPr lang="en-US" sz="3400" dirty="0"/>
              <a:t>Unit Testing</a:t>
            </a:r>
          </a:p>
          <a:p>
            <a:pPr lvl="1"/>
            <a:r>
              <a:rPr lang="en-US" sz="3200" dirty="0"/>
              <a:t>The AAA Pattern</a:t>
            </a:r>
          </a:p>
          <a:p>
            <a:r>
              <a:rPr lang="en-US" sz="3400" dirty="0"/>
              <a:t>Mocha &amp; Chai</a:t>
            </a:r>
          </a:p>
        </p:txBody>
      </p:sp>
      <p:sp>
        <p:nvSpPr>
          <p:cNvPr id="444418" name="Slide Title"/>
          <p:cNvSpPr>
            <a:spLocks noGrp="1" noEditPoints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1"/>
              </a:rPr>
              <a:t>Mocha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bg1"/>
                </a:solidFill>
                <a:hlinkClick r:id="rId2"/>
              </a:rPr>
              <a:t>QUnit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3"/>
              </a:rPr>
              <a:t>Unit.js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4"/>
              </a:rPr>
              <a:t>Jasmine 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Jest (All in one)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hlinkClick r:id="rId4"/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5"/>
              </a:rPr>
              <a:t>Chai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6"/>
              </a:rPr>
              <a:t>Assert.js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7"/>
              </a:rPr>
              <a:t>Should.js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8"/>
              </a:rPr>
              <a:t>Sinon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9"/>
              </a:rPr>
              <a:t>JMock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0"/>
              </a:rPr>
              <a:t>Mockito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1"/>
              </a:rPr>
              <a:t>Moq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/>
          <p:cNvPicPr>
            <a:picLocks noChangeAspect="1" noChangeArrowheads="1"/>
          </p:cNvPicPr>
          <p:nvPr/>
        </p:nvPicPr>
        <p:blipFill>
          <a:blip r:embed="rId12"/>
          <a:srcRect l="12914" r="50053"/>
          <a:stretch/>
        </p:blipFill>
        <p:spPr bwMode="auto">
          <a:xfrm>
            <a:off x="9294850" y="3429000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Ð ÐµÐ·ÑÐ»ÑÐ°Ñ Ñ Ð¸Ð·Ð¾Ð±ÑÐ°Ð¶ÐµÐ½Ð¸Ðµ Ð·Ð° js unit testing]"/>
          <p:cNvPicPr>
            <a:picLocks noChangeAspect="1" noChangeArrowheads="1"/>
          </p:cNvPicPr>
          <p:nvPr/>
        </p:nvPicPr>
        <p:blipFill>
          <a:blip r:embed="rId12"/>
          <a:srcRect l="50159" r="12807"/>
          <a:stretch/>
        </p:blipFill>
        <p:spPr bwMode="auto">
          <a:xfrm>
            <a:off x="9350994" y="1196125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  <p:sp>
        <p:nvSpPr>
          <p:cNvPr id="3" name="Subtitle 2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Import, Export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</p:cSld>
  <p:clrMapOvr>
    <a:masterClrMapping/>
  </p:clrMapOvr>
  <p:transition spd="slow" advClick="0" advTm="5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functions </a:t>
            </a:r>
            <a:r>
              <a:rPr lang="en-US" sz="3200" dirty="0"/>
              <a:t>to be included in applications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Group related behavior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http.get(</a:t>
            </a:r>
            <a:r>
              <a:rPr lang="en-US" dirty="0">
                <a:latin typeface="Consolas" pitchFamily="49" charset="0" panose="020B0609020204030204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)</a:t>
            </a:r>
            <a:r>
              <a:rPr lang="en-US" dirty="0">
                <a:latin typeface="Consolas" pitchFamily="49" charset="0" panose="020B0609020204030204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91000" y="5541924"/>
            <a:ext cx="2565000" cy="961251"/>
          </a:xfrm>
          <a:prstGeom prst="wedgeRoundRectCallout">
            <a:avLst>
              <a:gd name="adj1" fmla="val 78687"/>
              <a:gd name="adj2" fmla="val -76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 module for loading 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indicator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 txBox="1"/>
          <p:nvPr/>
        </p:nvSpPr>
        <p:spPr>
          <a:xfrm>
            <a:off x="7806000" y="4898508"/>
            <a:ext cx="2859648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loading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show() { },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hide() { },</a:t>
            </a:r>
          </a:p>
          <a:p>
            <a:r>
              <a:rPr lang="en-US" sz="2000" dirty="0">
                <a:solidFill>
                  <a:schemeClr val="tx1"/>
                </a:solidFill>
              </a:rPr>
              <a:t>};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/>
          <p:nvPr/>
        </p:nvSpPr>
        <p:spPr>
          <a:xfrm>
            <a:off x="2527818" y="1809000"/>
            <a:ext cx="739465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http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('http');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NPM packages</a:t>
            </a:r>
          </a:p>
        </p:txBody>
      </p:sp>
      <p:sp>
        <p:nvSpPr>
          <p:cNvPr id="8" name="Text Placeholder 5"/>
          <p:cNvSpPr txBox="1"/>
          <p:nvPr/>
        </p:nvSpPr>
        <p:spPr>
          <a:xfrm>
            <a:off x="2527817" y="3116372"/>
            <a:ext cx="73846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'./myModule.js'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internal modules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sz="3200" dirty="0"/>
              <a:t>Whatever value has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/>
              <a:t>will be the </a:t>
            </a:r>
            <a:br>
              <a:rPr lang="en-US" sz="3200" dirty="0"/>
            </a:br>
            <a:r>
              <a:rPr lang="en-US" sz="3200" dirty="0"/>
              <a:t>value when using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export more than one </a:t>
            </a:r>
            <a:r>
              <a:rPr lang="en-US" sz="3200" dirty="0"/>
              <a:t>function, the value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/>
              <a:t>will be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/>
          <p:nvPr/>
        </p:nvSpPr>
        <p:spPr>
          <a:xfrm>
            <a:off x="2541000" y="2375960"/>
            <a:ext cx="605126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() =&gt; {...};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2541000" y="4959000"/>
            <a:ext cx="605126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toCamelCase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convertToCamelCase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freebiesupply.com/logos/large/2x/mocha-1-logo-png-transparent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  <p:sp>
        <p:nvSpPr>
          <p:cNvPr id="3" name="Subtitle 2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Installation, Configuration, Approaches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 with Mocha and Chai</a:t>
            </a:r>
          </a:p>
        </p:txBody>
      </p:sp>
    </p:spTree>
  </p:cSld>
  <p:clrMapOvr>
    <a:masterClrMapping/>
  </p:clrMapOvr>
  <p:transition spd="slow" advClick="0" advTm="5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2062766" y="1109436"/>
            <a:ext cx="9928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Feature-rich JS test framework</a:t>
            </a:r>
          </a:p>
          <a:p>
            <a:r>
              <a:rPr lang="en-US" dirty="0"/>
              <a:t>Provides common testing functions including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sz="3398" b="1" dirty="0">
              <a:solidFill>
                <a:schemeClr val="bg1"/>
              </a:solidFill>
              <a:latin typeface="+mj-lt"/>
            </a:endParaRPr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Mocha?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62969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describe</a:t>
            </a:r>
            <a:r>
              <a:rPr lang="en-US" sz="2400" b="1" dirty="0">
                <a:latin typeface="Consolas" pitchFamily="49" charset="0" panose="020B0609020204030204"/>
              </a:rPr>
              <a:t>("title", function () {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it</a:t>
            </a:r>
            <a:r>
              <a:rPr lang="en-US" sz="2400" b="1" dirty="0">
                <a:latin typeface="Consolas" pitchFamily="49" charset="0" panose="020B0609020204030204"/>
              </a:rPr>
              <a:t>("title", function () { … });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});</a:t>
            </a:r>
            <a:endParaRPr lang="en-US" sz="2400" b="1" dirty="0">
              <a:effectLst/>
              <a:latin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Chai?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1000" y="3204000"/>
            <a:ext cx="80636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 panose="020B0609020204030204"/>
              </a:rPr>
              <a:t>let assert =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require("chai").assert</a:t>
            </a:r>
            <a:r>
              <a:rPr lang="en-US" sz="2400" b="1" dirty="0">
                <a:latin typeface="Consolas" pitchFamily="49" charset="0" panose="020B0609020204030204"/>
              </a:rPr>
              <a:t>;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describe("pow", function() {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   it("2 raised to power 3 is 8", function() {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assert.equal</a:t>
            </a:r>
            <a:r>
              <a:rPr lang="en-US" sz="2400" b="1" dirty="0">
                <a:latin typeface="Consolas" pitchFamily="49" charset="0" panose="020B0609020204030204"/>
              </a:rPr>
              <a:t>(pow(2, 3), 8);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  });</a:t>
            </a:r>
          </a:p>
          <a:p>
            <a:r>
              <a:rPr lang="en-US" sz="2400" b="1" dirty="0">
                <a:latin typeface="Consolas" pitchFamily="49" charset="0" panose="020B0609020204030204"/>
              </a:rPr>
              <a:t>});</a:t>
            </a:r>
            <a:endParaRPr lang="en-US" sz="2400" b="1" dirty="0">
              <a:effectLst/>
              <a:latin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2798" y="5059289"/>
            <a:ext cx="3195000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npm install mocha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539" y="4127167"/>
            <a:ext cx="3208258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npm install chai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1000" y="3153746"/>
            <a:ext cx="3196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npm init -y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437825" y="4550031"/>
            <a:ext cx="3053186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npm i</a:t>
            </a:r>
            <a:r>
              <a:rPr lang="bg-BG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chai mocha</a:t>
            </a:r>
          </a:p>
        </p:txBody>
      </p:sp>
      <p:sp>
        <p:nvSpPr>
          <p:cNvPr id="8" name="Изнесено означение: стрелка надясно 7"/>
          <p:cNvSpPr/>
          <p:nvPr/>
        </p:nvSpPr>
        <p:spPr bwMode="auto">
          <a:xfrm>
            <a:off x="4198209" y="3153746"/>
            <a:ext cx="979744" cy="2464384"/>
          </a:xfrm>
          <a:prstGeom prst="rightArrowCallo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437825" y="3573285"/>
            <a:ext cx="3053186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npm init -y</a:t>
            </a:r>
          </a:p>
        </p:txBody>
      </p:sp>
      <p:pic>
        <p:nvPicPr>
          <p:cNvPr id="15" name="Картина 1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935734" y="2637789"/>
            <a:ext cx="2935241" cy="2972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25888" y="1798266"/>
            <a:ext cx="72924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itchFamily="49" charset="0" panose="020B0609020204030204"/>
              </a:rPr>
              <a:t>const</a:t>
            </a:r>
            <a:r>
              <a:rPr lang="en-US" sz="2400" b="1" dirty="0">
                <a:latin typeface="Consolas" pitchFamily="49" charset="0" panose="020B0609020204030204"/>
              </a:rPr>
              <a:t> expect =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require("chai").expect</a:t>
            </a:r>
            <a:r>
              <a:rPr lang="en-US" sz="2400" b="1" dirty="0">
                <a:latin typeface="Consolas" pitchFamily="49" charset="0" panose="020B0609020204030204"/>
              </a:rPr>
              <a:t>;</a:t>
            </a:r>
            <a:endParaRPr lang="en-US" sz="2400" b="1" dirty="0">
              <a:effectLst/>
              <a:latin typeface="Consolas" pitchFamily="49" charset="0" panose="020B0609020204030204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itchFamily="49" charset="0" panose="020B0609020204030204"/>
              </a:rPr>
              <a:t>describe</a:t>
            </a:r>
            <a:r>
              <a:rPr lang="en-US" sz="2200" b="1" dirty="0">
                <a:latin typeface="Consolas" pitchFamily="49" charset="0" panose="020B0609020204030204"/>
              </a:rPr>
              <a:t>("Test group #1", function () {</a:t>
            </a:r>
          </a:p>
          <a:p>
            <a:r>
              <a:rPr lang="en-US" sz="2200" b="1" dirty="0">
                <a:latin typeface="Consolas" pitchFamily="49" charset="0" panose="020B0609020204030204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 panose="020B0609020204030204"/>
              </a:rPr>
              <a:t>it</a:t>
            </a:r>
            <a:r>
              <a:rPr lang="en-US" sz="2200" b="1" dirty="0">
                <a:latin typeface="Consolas" pitchFamily="49" charset="0" panose="020B0609020204030204"/>
              </a:rPr>
              <a:t>("should… when…", function () {</a:t>
            </a:r>
          </a:p>
          <a:p>
            <a:r>
              <a:rPr lang="en-US" sz="2200" b="1" dirty="0">
                <a:latin typeface="Consolas" pitchFamily="49" charset="0" panose="020B0609020204030204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 panose="020B0609020204030204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 panose="020B0609020204030204"/>
              </a:rPr>
              <a:t>(expected)</a:t>
            </a:r>
            <a:r>
              <a:rPr lang="en-US" sz="2200" b="1" dirty="0">
                <a:latin typeface="Consolas" pitchFamily="49" charset="0" panose="020B0609020204030204"/>
              </a:rPr>
              <a:t>;</a:t>
            </a:r>
          </a:p>
          <a:p>
            <a:r>
              <a:rPr lang="en-US" sz="2200" b="1" dirty="0">
                <a:latin typeface="Consolas" pitchFamily="49" charset="0" panose="020B0609020204030204"/>
              </a:rPr>
              <a:t>    });</a:t>
            </a:r>
          </a:p>
          <a:p>
            <a:r>
              <a:rPr lang="en-US" sz="2200" b="1" dirty="0">
                <a:latin typeface="Consolas" pitchFamily="49" charset="0" panose="020B0609020204030204"/>
              </a:rPr>
              <a:t>    it("should… when…", function () { … });</a:t>
            </a:r>
          </a:p>
          <a:p>
            <a:r>
              <a:rPr lang="en-US" sz="2200" b="1" dirty="0">
                <a:latin typeface="Consolas" pitchFamily="49" charset="0" panose="020B0609020204030204"/>
              </a:rPr>
              <a:t>});</a:t>
            </a:r>
          </a:p>
          <a:p>
            <a:r>
              <a:rPr lang="en-US" sz="2200" b="1" dirty="0">
                <a:latin typeface="Consolas" pitchFamily="49" charset="0" panose="020B0609020204030204"/>
              </a:rPr>
              <a:t>describe("Test group #2", function () {</a:t>
            </a:r>
          </a:p>
          <a:p>
            <a:r>
              <a:rPr lang="en-US" sz="2200" b="1" dirty="0">
                <a:latin typeface="Consolas" pitchFamily="49" charset="0" panose="020B0609020204030204"/>
              </a:rPr>
              <a:t>    it("should… when…", function () {</a:t>
            </a:r>
          </a:p>
          <a:p>
            <a:r>
              <a:rPr lang="en-US" sz="2200" b="1" dirty="0">
                <a:latin typeface="Consolas" pitchFamily="49" charset="0" panose="020B0609020204030204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 panose="020B0609020204030204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 panose="020B0609020204030204"/>
              </a:rPr>
              <a:t>(expected)</a:t>
            </a:r>
            <a:r>
              <a:rPr lang="en-US" sz="2200" b="1" dirty="0">
                <a:latin typeface="Consolas" pitchFamily="49" charset="0" panose="020B0609020204030204"/>
              </a:rPr>
              <a:t>;</a:t>
            </a:r>
          </a:p>
          <a:p>
            <a:r>
              <a:rPr lang="en-US" sz="2200" b="1" dirty="0">
                <a:latin typeface="Consolas" pitchFamily="49" charset="0" panose="020B0609020204030204"/>
              </a:rPr>
              <a:t>    });</a:t>
            </a:r>
          </a:p>
          <a:p>
            <a:r>
              <a:rPr lang="en-US" sz="2200" b="1" dirty="0">
                <a:latin typeface="Consolas" pitchFamily="49" charset="0" panose="020B0609020204030204"/>
              </a:rPr>
              <a:t>});</a:t>
            </a:r>
            <a:endParaRPr lang="en-US" sz="2200" b="1" dirty="0">
              <a:effectLst/>
              <a:latin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Slide Body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</p:cSld>
  <p:clrMapOvr>
    <a:masterClrMapping/>
  </p:clrMapOvr>
  <p:transition spd="slow" advClick="0" advTm="5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</p:cSld>
  <p:clrMapOvr>
    <a:masterClrMapping/>
  </p:clrMapOvr>
  <p:transition spd="slow" advClick="0" advTm="5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10"/>
          </p:nvPr>
        </p:nvSpPr>
        <p:spPr>
          <a:xfrm>
            <a:off x="2271000" y="1494001"/>
            <a:ext cx="9360000" cy="4950000"/>
          </a:xfrm>
        </p:spPr>
        <p:txBody>
          <a:bodyPr>
            <a:normAutofit/>
          </a:bodyPr>
          <a:lstStyle/>
          <a:p>
            <a:r>
              <a:rPr lang="bg-BG" sz="3400" dirty="0"/>
              <a:t>"</a:t>
            </a:r>
            <a:r>
              <a:rPr lang="en-US" sz="3400" b="1" dirty="0">
                <a:solidFill>
                  <a:schemeClr val="bg1"/>
                </a:solidFill>
              </a:rPr>
              <a:t>Code First</a:t>
            </a:r>
            <a:r>
              <a:rPr lang="bg-BG" sz="3400" dirty="0"/>
              <a:t>"</a:t>
            </a:r>
            <a:r>
              <a:rPr lang="en-US" sz="3400" dirty="0"/>
              <a:t> (code and test) approach</a:t>
            </a:r>
          </a:p>
          <a:p>
            <a:pPr lvl="1"/>
            <a:r>
              <a:rPr lang="en-US" sz="3200" dirty="0"/>
              <a:t>Classical approach</a:t>
            </a:r>
          </a:p>
          <a:p>
            <a:r>
              <a:rPr lang="en-US" sz="3400" dirty="0"/>
              <a:t>"</a:t>
            </a:r>
            <a:r>
              <a:rPr lang="en-US" sz="3400" b="1" dirty="0">
                <a:solidFill>
                  <a:schemeClr val="bg1"/>
                </a:solidFill>
              </a:rPr>
              <a:t>Test First</a:t>
            </a:r>
            <a:r>
              <a:rPr lang="en-US" sz="3400" dirty="0"/>
              <a:t>" approach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est-</a:t>
            </a:r>
            <a:r>
              <a:rPr lang="en-US" sz="34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riven </a:t>
            </a:r>
            <a:r>
              <a:rPr lang="en-US" sz="34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evelopment (</a:t>
            </a:r>
            <a:r>
              <a:rPr lang="en-US" sz="3400" b="1" dirty="0">
                <a:solidFill>
                  <a:schemeClr val="bg1"/>
                </a:solidFill>
              </a:rPr>
              <a:t>TDD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Approaches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32</a:t>
            </a:fld>
            <a:endParaRPr lang="en-US" noProof="0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521226"/>
            <a:ext cx="4704124" cy="2687638"/>
            <a:chOff x="2268538" y="2133600"/>
            <a:chExt cx="3529012" cy="2687638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</p:grp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9229233" y="5057327"/>
            <a:ext cx="1589203" cy="9461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Time flow</a:t>
            </a:r>
            <a:endParaRPr lang="bg-BG" dirty="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8974447" y="1809000"/>
            <a:ext cx="0" cy="45267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5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34</a:t>
            </a:fld>
            <a:endParaRPr lang="en-US" noProof="0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229233" y="5057327"/>
            <a:ext cx="1589203" cy="9461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Time flow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1696273" y="2128717"/>
            <a:ext cx="6797815" cy="4190465"/>
            <a:chOff x="1696273" y="2128717"/>
            <a:chExt cx="6797815" cy="4190465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2446230" y="4573547"/>
              <a:ext cx="6033046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2446230" y="3351132"/>
              <a:ext cx="604785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446230" y="2128717"/>
              <a:ext cx="604574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446230" y="5795962"/>
              <a:ext cx="6033046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V="1">
              <a:off x="1696273" y="2377626"/>
              <a:ext cx="0" cy="37337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809000"/>
            <a:ext cx="0" cy="45267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5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373904" y="1134159"/>
            <a:ext cx="11818096" cy="5528766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36</a:t>
            </a:fld>
            <a:endParaRPr lang="en-US" noProof="0" dirty="0"/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itchFamily="2" charset="2" panose="05000000000000000000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…</a:t>
            </a:r>
          </a:p>
          <a:p>
            <a:r>
              <a:rPr lang="en-GB" dirty="0"/>
              <a:t>…</a:t>
            </a:r>
            <a:endParaRPr lang="en-US" dirty="0"/>
          </a:p>
          <a:p>
            <a:r>
              <a:rPr lang="en-GB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618090" y="1464754"/>
            <a:ext cx="8747991" cy="499135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Errors in JavaScript</a:t>
            </a:r>
          </a:p>
          <a:p>
            <a:pPr lvl="1"/>
            <a:r>
              <a:rPr lang="en-US" sz="2600" dirty="0">
                <a:solidFill>
                  <a:schemeClr val="bg2"/>
                </a:solidFill>
              </a:rPr>
              <a:t>Types &amp; </a:t>
            </a:r>
            <a:r>
              <a:rPr lang="en-US" sz="2600" b="1" dirty="0">
                <a:solidFill>
                  <a:schemeClr val="bg1"/>
                </a:solidFill>
              </a:rPr>
              <a:t>try/catch </a:t>
            </a:r>
            <a:r>
              <a:rPr lang="en-US" sz="2600" dirty="0">
                <a:solidFill>
                  <a:schemeClr val="bg2"/>
                </a:solidFill>
              </a:rPr>
              <a:t>statement</a:t>
            </a:r>
          </a:p>
          <a:p>
            <a:r>
              <a:rPr lang="en-US" sz="2800" dirty="0">
                <a:solidFill>
                  <a:schemeClr val="bg2"/>
                </a:solidFill>
              </a:rPr>
              <a:t>Modules are a </a:t>
            </a:r>
            <a:r>
              <a:rPr lang="en-US" sz="2800" b="1" dirty="0">
                <a:solidFill>
                  <a:schemeClr val="bg1"/>
                </a:solidFill>
              </a:rPr>
              <a:t>set of functions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to be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included in applications</a:t>
            </a:r>
            <a:endParaRPr lang="en-US" sz="2800" b="1" dirty="0">
              <a:solidFill>
                <a:schemeClr val="bg2"/>
              </a:solidFill>
              <a:latin typeface="Consolas" pitchFamily="49" charset="0" panose="020B0609020204030204"/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Unit tests </a:t>
            </a:r>
            <a:r>
              <a:rPr lang="en-US" sz="2800" b="1" dirty="0">
                <a:solidFill>
                  <a:schemeClr val="bg1"/>
                </a:solidFill>
              </a:rPr>
              <a:t>check</a:t>
            </a:r>
            <a:r>
              <a:rPr lang="en-US" sz="2800" dirty="0">
                <a:solidFill>
                  <a:schemeClr val="bg2"/>
                </a:solidFill>
              </a:rPr>
              <a:t> if certain functionality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works as expected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Mocha is a feature-rich </a:t>
            </a:r>
            <a:r>
              <a:rPr lang="en-US" sz="2800" b="1" dirty="0">
                <a:solidFill>
                  <a:schemeClr val="bg1"/>
                </a:solidFill>
              </a:rPr>
              <a:t>JS testing framework</a:t>
            </a:r>
          </a:p>
          <a:p>
            <a:r>
              <a:rPr lang="en-US" sz="2800" dirty="0">
                <a:solidFill>
                  <a:schemeClr val="bg2"/>
                </a:solidFill>
              </a:rPr>
              <a:t>Chain is an </a:t>
            </a:r>
            <a:r>
              <a:rPr lang="en-US" sz="2800" b="1" dirty="0">
                <a:solidFill>
                  <a:schemeClr val="bg1"/>
                </a:solidFill>
              </a:rPr>
              <a:t>assertion</a:t>
            </a:r>
            <a:r>
              <a:rPr lang="en-US" sz="2800" dirty="0">
                <a:solidFill>
                  <a:schemeClr val="bg2"/>
                </a:solidFill>
              </a:rPr>
              <a:t> library</a:t>
            </a:r>
          </a:p>
          <a:p>
            <a:r>
              <a:rPr lang="en-US" sz="2800" dirty="0">
                <a:solidFill>
                  <a:schemeClr val="bg2"/>
                </a:solidFill>
              </a:rPr>
              <a:t>Different testing approaches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p:transition spd="slow" advClick="0" advTm="5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1"/>
          </p:cNvPr>
          <p:cNvPicPr>
            <a:picLocks noChangeAspect="1"/>
          </p:cNvPicPr>
          <p:nvPr/>
        </p:nvPicPr>
        <p:blipFill>
          <a:blip r:embed="rId2"/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3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5"/>
          </p:cNvPr>
          <p:cNvPicPr>
            <a:picLocks noChangeAspect="1"/>
          </p:cNvPicPr>
          <p:nvPr/>
        </p:nvPicPr>
        <p:blipFill>
          <a:blip r:embed="rId6"/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9"/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1"/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3"/>
          </p:cNvPr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5"/>
          </p:cNvPr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7"/>
          </p:cNvPr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19"/>
          </p:cNvPr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1"/>
          </p:cNvPr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3"/>
          </p:cNvPr>
          <p:cNvPicPr>
            <a:picLocks noChangeAspect="1"/>
          </p:cNvPicPr>
          <p:nvPr/>
        </p:nvPicPr>
        <p:blipFill>
          <a:blip r:embed="rId24"/>
          <a:srcRect/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5"/>
          </p:cNvPr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7"/>
          </p:cNvPr>
          <p:cNvPicPr>
            <a:picLocks noChangeAspect="1"/>
          </p:cNvPicPr>
          <p:nvPr/>
        </p:nvPicPr>
        <p:blipFill>
          <a:blip r:embed="rId28"/>
          <a:srcRect/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slow" advClick="0" advTm="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3" name="Subtitle 2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</p:cSld>
  <p:clrMapOvr>
    <a:masterClrMapping/>
  </p:clrMapOvr>
  <p:transition spd="slow" advClick="0" advTm="5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Slide Body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 noEditPoints="1"/>
          </p:cNvSpPr>
          <p:nvPr>
            <p:ph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1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2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3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5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</p:cSld>
  <p:clrMapOvr>
    <a:masterClrMapping/>
  </p:clrMapOvr>
  <p:transition spd="slow"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that 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rgbClr val="234465"/>
                </a:solidFill>
              </a:rPr>
              <a:t>Exceptions indicate </a:t>
            </a:r>
            <a:r>
              <a:rPr lang="en-US" sz="3200" b="1" dirty="0">
                <a:solidFill>
                  <a:schemeClr val="bg1"/>
                </a:solidFill>
              </a:rPr>
              <a:t>abnormal</a:t>
            </a:r>
            <a:r>
              <a:rPr lang="en-US" sz="3200" dirty="0">
                <a:solidFill>
                  <a:srgbClr val="234465"/>
                </a:solidFill>
              </a:rPr>
              <a:t> execution </a:t>
            </a:r>
            <a:r>
              <a:rPr lang="en-US" sz="3200" b="1" dirty="0">
                <a:solidFill>
                  <a:schemeClr val="bg1"/>
                </a:solidFill>
              </a:rPr>
              <a:t>circumstances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/>
          <p:cNvSpPr txBox="1"/>
          <p:nvPr/>
        </p:nvSpPr>
        <p:spPr>
          <a:xfrm>
            <a:off x="651324" y="405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- during parsing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Exception</a:t>
            </a:r>
            <a:r>
              <a:rPr lang="bg-BG" sz="3400" dirty="0"/>
              <a:t> </a:t>
            </a:r>
            <a:r>
              <a:rPr lang="en-US" sz="3400" dirty="0">
                <a:sym typeface="Wingdings" pitchFamily="2" charset="2" panose="05000000000000000000"/>
              </a:rPr>
              <a:t>-</a:t>
            </a:r>
            <a:r>
              <a:rPr lang="en-US" sz="3400" dirty="0"/>
              <a:t> a function is unable to do its work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fatal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</a:t>
            </a:r>
            <a:r>
              <a:rPr lang="en-US" sz="3400" dirty="0"/>
              <a:t>)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– Exceptions (Errors)</a:t>
            </a:r>
            <a:endParaRPr lang="bg-BG" dirty="0"/>
          </a:p>
        </p:txBody>
      </p:sp>
      <p:sp>
        <p:nvSpPr>
          <p:cNvPr id="4" name="Text Placeholder 3"/>
          <p:cNvSpPr txBox="1"/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/>
          <p:cNvSpPr txBox="1"/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         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/>
          <p:cNvSpPr txBox="1"/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              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/>
          <p:cNvSpPr txBox="1"/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         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 – Special Values</a:t>
            </a:r>
            <a:endParaRPr lang="bg-BG" dirty="0"/>
          </a:p>
        </p:txBody>
      </p:sp>
      <p:sp>
        <p:nvSpPr>
          <p:cNvPr id="5" name="Text Placeholder 3"/>
          <p:cNvSpPr txBox="1"/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/>
          <p:cNvSpPr txBox="1"/>
          <p:nvPr/>
        </p:nvSpPr>
        <p:spPr>
          <a:xfrm>
            <a:off x="1314905" y="2600325"/>
            <a:ext cx="956218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Error avoidance – invalid ranges are adjusted</a:t>
            </a:r>
          </a:p>
        </p:txBody>
      </p:sp>
      <p:sp>
        <p:nvSpPr>
          <p:cNvPr id="8" name="Text Placeholder 3"/>
          <p:cNvSpPr txBox="1"/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 panose="020B0604020202020204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4028</TotalTime>
  <Words>1062</Words>
  <Application>Microsoft Office PowerPoint</Application>
  <PresentationFormat>Widescreen</PresentationFormat>
  <Paragraphs>316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Unit Testing and Error Handling</vt:lpstr>
      <vt:lpstr>Table of Contents</vt:lpstr>
      <vt:lpstr>Have a Question?</vt:lpstr>
      <vt:lpstr>Error Handling</vt:lpstr>
      <vt:lpstr>Error Handling</vt:lpstr>
      <vt:lpstr>Error Handling</vt:lpstr>
      <vt:lpstr>Types of Errors</vt:lpstr>
      <vt:lpstr>Error Handling – Exceptions (Errors)</vt:lpstr>
      <vt:lpstr>Error Handling – Special Values</vt:lpstr>
      <vt:lpstr>Problem : Sub Sum</vt:lpstr>
      <vt:lpstr>Solution: Sub Sum</vt:lpstr>
      <vt:lpstr>Throwing Errors (Exceptions)</vt:lpstr>
      <vt:lpstr>Try – Catch</vt:lpstr>
      <vt:lpstr>Exception Properties</vt:lpstr>
      <vt:lpstr>Live Demonstration</vt:lpstr>
      <vt:lpstr>Unit Testing</vt:lpstr>
      <vt:lpstr>Unit Testing</vt:lpstr>
      <vt:lpstr>Unit Testing </vt:lpstr>
      <vt:lpstr>Unit Tests Structure</vt:lpstr>
      <vt:lpstr>Unit Testing Frameworks</vt:lpstr>
      <vt:lpstr>Modules</vt:lpstr>
      <vt:lpstr>Modules</vt:lpstr>
      <vt:lpstr>Node.js Modules</vt:lpstr>
      <vt:lpstr>Node.js Modules</vt:lpstr>
      <vt:lpstr>Unit Testing with Mocha and Chai</vt:lpstr>
      <vt:lpstr>What is Mocha?</vt:lpstr>
      <vt:lpstr>What is Chai?</vt:lpstr>
      <vt:lpstr>Installation</vt:lpstr>
      <vt:lpstr>Usage and Examples</vt:lpstr>
      <vt:lpstr>Live Demonstration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dimitar</cp:lastModifiedBy>
  <cp:revision>55</cp:revision>
  <dcterms:created xsi:type="dcterms:W3CDTF">2018-05-23T13:08:44Z</dcterms:created>
  <dcterms:modified xsi:type="dcterms:W3CDTF">2023-02-02T13:23:35Z</dcterms:modified>
  <cp:category>computer programming;programming;software development;software engineering</cp:category>
</cp:coreProperties>
</file>