
<file path=[Content_Types].xml><?xml version="1.0" encoding="utf-8"?>
<Types xmlns="http://schemas.openxmlformats.org/package/2006/content-types">
  <Default Extension="bin" ContentType="application/vnd.openxmlformats-officedocument.oleObject"/>
  <Default Extension="xml" ContentType="application/xml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vml" ContentType="application/vnd.openxmlformats-officedocument.vmlDrawing"/>
  <Default Extension="jpg" ContentType="image/jpeg"/>
  <Override PartName="/ppt/slides/slide2.xml" ContentType="application/vnd.openxmlformats-officedocument.presentationml.slide+xml"/>
  <Override PartName="/ppt/slides/slide5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5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5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55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57.xml" ContentType="application/vnd.openxmlformats-officedocument.presentationml.slide+xml"/>
  <Override PartName="/ppt/slides/slide26.xml" ContentType="application/vnd.openxmlformats-officedocument.presentationml.slide+xml"/>
  <Override PartName="/ppt/slides/slide7.xml" ContentType="application/vnd.openxmlformats-officedocument.presentationml.slide+xml"/>
  <Override PartName="/ppt/slides/slide56.xml" ContentType="application/vnd.openxmlformats-officedocument.presentationml.slide+xml"/>
  <Override PartName="/ppt/slides/slide27.xml" ContentType="application/vnd.openxmlformats-officedocument.presentationml.slide+xml"/>
  <Override PartName="/ppt/slides/slide8.xml" ContentType="application/vnd.openxmlformats-officedocument.presentationml.slide+xml"/>
  <Override PartName="/ppt/slides/slide59.xml" ContentType="application/vnd.openxmlformats-officedocument.presentationml.slide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58.xml" ContentType="application/vnd.openxmlformats-officedocument.presentationml.slide+xml"/>
  <Override PartName="/ppt/slides/slide29.xml" ContentType="application/vnd.openxmlformats-officedocument.presentationml.slide+xml"/>
  <Override PartName="/ppt/slides/slide43.xml" ContentType="application/vnd.openxmlformats-officedocument.presentationml.slide+xml"/>
  <Override PartName="/ppt/slides/slide10.xml" ContentType="application/vnd.openxmlformats-officedocument.presentationml.slide+xml"/>
  <Override PartName="/ppt/slides/slide42.xml" ContentType="application/vnd.openxmlformats-officedocument.presentationml.slide+xml"/>
  <Override PartName="/ppt/slides/slide11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40.xml" ContentType="application/vnd.openxmlformats-officedocument.presentationml.slide+xml"/>
  <Override PartName="/ppt/slides/slide13.xml" ContentType="application/vnd.openxmlformats-officedocument.presentationml.slide+xml"/>
  <Override PartName="/ppt/slides/slide47.xml" ContentType="application/vnd.openxmlformats-officedocument.presentationml.slide+xml"/>
  <Override PartName="/ppt/slides/slide14.xml" ContentType="application/vnd.openxmlformats-officedocument.presentationml.slide+xml"/>
  <Override PartName="/ppt/slides/slide46.xml" ContentType="application/vnd.openxmlformats-officedocument.presentationml.slide+xml"/>
  <Override PartName="/ppt/slides/slide15.xml" ContentType="application/vnd.openxmlformats-officedocument.presentationml.slide+xml"/>
  <Override PartName="/ppt/slides/slide45.xml" ContentType="application/vnd.openxmlformats-officedocument.presentationml.slide+xml"/>
  <Override PartName="/ppt/slides/slide16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51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76" r:id="rId5"/>
    <p:sldId id="492" r:id="rId6"/>
    <p:sldId id="292" r:id="rId7"/>
    <p:sldId id="293" r:id="rId8"/>
    <p:sldId id="529" r:id="rId9"/>
    <p:sldId id="507" r:id="rId10"/>
    <p:sldId id="260" r:id="rId11"/>
    <p:sldId id="517" r:id="rId12"/>
    <p:sldId id="263" r:id="rId13"/>
    <p:sldId id="264" r:id="rId14"/>
    <p:sldId id="265" r:id="rId15"/>
    <p:sldId id="547" r:id="rId16"/>
    <p:sldId id="548" r:id="rId17"/>
    <p:sldId id="274" r:id="rId18"/>
    <p:sldId id="549" r:id="rId19"/>
    <p:sldId id="275" r:id="rId20"/>
    <p:sldId id="269" r:id="rId21"/>
    <p:sldId id="522" r:id="rId22"/>
    <p:sldId id="521" r:id="rId23"/>
    <p:sldId id="523" r:id="rId24"/>
    <p:sldId id="304" r:id="rId25"/>
    <p:sldId id="305" r:id="rId26"/>
    <p:sldId id="266" r:id="rId27"/>
    <p:sldId id="527" r:id="rId28"/>
    <p:sldId id="494" r:id="rId29"/>
    <p:sldId id="525" r:id="rId30"/>
    <p:sldId id="268" r:id="rId31"/>
    <p:sldId id="550" r:id="rId32"/>
    <p:sldId id="289" r:id="rId33"/>
    <p:sldId id="543" r:id="rId34"/>
    <p:sldId id="535" r:id="rId35"/>
    <p:sldId id="536" r:id="rId36"/>
    <p:sldId id="537" r:id="rId37"/>
    <p:sldId id="284" r:id="rId38"/>
    <p:sldId id="285" r:id="rId39"/>
    <p:sldId id="518" r:id="rId40"/>
    <p:sldId id="551" r:id="rId41"/>
    <p:sldId id="531" r:id="rId42"/>
    <p:sldId id="267" r:id="rId43"/>
    <p:sldId id="544" r:id="rId44"/>
    <p:sldId id="532" r:id="rId45"/>
    <p:sldId id="533" r:id="rId46"/>
    <p:sldId id="534" r:id="rId47"/>
    <p:sldId id="545" r:id="rId48"/>
    <p:sldId id="538" r:id="rId49"/>
    <p:sldId id="539" r:id="rId50"/>
    <p:sldId id="541" r:id="rId51"/>
    <p:sldId id="542" r:id="rId52"/>
    <p:sldId id="290" r:id="rId53"/>
    <p:sldId id="530" r:id="rId54"/>
    <p:sldId id="540" r:id="rId55"/>
    <p:sldId id="286" r:id="rId56"/>
    <p:sldId id="287" r:id="rId57"/>
    <p:sldId id="295" r:id="rId58"/>
    <p:sldId id="401" r:id="rId59"/>
    <p:sldId id="633" r:id="rId60"/>
    <p:sldId id="634" r:id="rId61"/>
    <p:sldId id="493" r:id="rId62"/>
    <p:sldId id="40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161743"/>
    <a:srgbClr val="3953A0"/>
    <a:srgbClr val="8498AA"/>
    <a:srgbClr val="F47321"/>
    <a:srgbClr val="A2CC3A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708" y="7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" Type="http://schemas.openxmlformats.org/officeDocument/2006/relationships/slide" Target="slides/slide1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" Type="http://schemas.openxmlformats.org/officeDocument/2006/relationships/slide" Target="slides/slide2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" Type="http://schemas.openxmlformats.org/officeDocument/2006/relationships/slide" Target="slides/slide3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tableStyles" Target="tableStyles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2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22.1.2023 г.</a:t>
            </a:fld>
            <a:endParaRPr lang="bg-BG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15" name="Notes Placeholder 14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10" Type="http://schemas.openxmlformats.org/officeDocument/2006/relationships/image" Target="../media/image4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hyperlink" Target="https://forum.softuni.bg/" TargetMode="External"/><Relationship Id="rId10" Type="http://schemas.openxmlformats.org/officeDocument/2006/relationships/image" Target="../media/image5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18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19.png"/><Relationship Id="rId7" Type="http://schemas.openxmlformats.org/officeDocument/2006/relationships/hyperlink" Target="https://softuni.bg/" TargetMode="External"/><Relationship Id="rId8" Type="http://schemas.openxmlformats.org/officeDocument/2006/relationships/image" Target="../media/image20.png"/><Relationship Id="rId9" Type="http://schemas.openxmlformats.org/officeDocument/2006/relationships/hyperlink" Target="https://softuni.foundation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 noEditPoints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/>
          <p:cNvSpPr>
            <a:spLocks noGrp="1" noEditPoints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 noEditPoints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/>
          <p:cNvSpPr>
            <a:spLocks noGrp="1" noEditPoints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/>
          <p:cNvSpPr>
            <a:spLocks noGrp="1" noEditPoints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Presentation Subtitle</a:t>
            </a:r>
          </a:p>
        </p:txBody>
      </p:sp>
      <p:sp>
        <p:nvSpPr>
          <p:cNvPr id="2" name="Presentation Title"/>
          <p:cNvSpPr>
            <a:spLocks noGrp="1" noEditPoints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21856" tIns="60928" rIns="121856" bIns="60928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Body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 noEditPoints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pPr lvl="0"/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  <a:hlinkClick r:id="rId1"/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itchFamily="34" charset="0" panose="020F0502020204030204"/>
              <a:ea typeface="Calibri" pitchFamily="34" charset="0" panose="020F0502020204030204"/>
              <a:cs typeface="Arial" pitchFamily="34" charset="0" panose="020B0604020202020204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 noEditPoints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kumimoji="0" lang="en-US" sz="8797" b="1" i="0" u="none" strike="noStrike" kern="1200" cap="none" spc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1" tooltip="Software University Discussion Forum"/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</p:spPr>
      </p:pic>
      <p:pic>
        <p:nvPicPr>
          <p:cNvPr id="20" name="Picture Logo SoftUni Right" descr="Software University logo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 noEditPoints="1"/>
          </p:cNvSpPr>
          <p:nvPr>
            <p:ph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 panose="05000000000000000000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</a:lvl3pPr>
          </a:lstStyle>
          <a:p>
            <a:pPr lvl="0"/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7"/>
              </a:rPr>
              <a:t>softuni.bg</a:t>
            </a:r>
            <a:endParaRPr lang="en-US" noProof="1"/>
          </a:p>
          <a:p>
            <a:pPr lvl="0"/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9"/>
              </a:rPr>
              <a:t>softuni.foundation</a:t>
            </a:r>
            <a:endParaRPr lang="en-US" noProof="1"/>
          </a:p>
          <a:p>
            <a:pPr lvl="0"/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pPr lvl="0"/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1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ko-KR" altLang="en-US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</p:spTree>
  </p:cSld>
  <p:clrMapOvr>
    <a:masterClrMapping/>
  </p:clrMapOvr>
  <p:transition spd="slow" advClick="0" advTm="5000"/>
  <p:hf dt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Subtitle"/>
          <p:cNvSpPr>
            <a:spLocks noGrp="1" noEditPoints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 noEditPoints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/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/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5000"/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Code Box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>
          <a:blip r:embed="rId1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 noEditPoints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 noEditPoints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slow" advClick="0" advTm="5000"/>
  <p:hf dt="0" hdr="0" ftr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hyperlink" Target="https://judge.softuni.bg/Contests/Practice/Index/2760#0" TargetMode="Externa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hyperlink" Target="https://judge.softuni.bg/Contests/Practice/Index/2760#1" TargetMode="Externa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hyperlink" Target="https://judge.softuni.bg/Contests/Practice/Index/2760#2" TargetMode="Externa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hyperlink" Target="http://software.hixie.ch/utilities/js/live-dom-viewer/?saved=4275" TargetMode="Externa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hyperlink" Target="https://judge.softuni.bg/Contests/Practice/Index/2760#3" TargetMode="External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hyperlink" Target="https://judge.softuni.bg/Contests/Practice/Index/2760#4" TargetMode="External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0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61.wmf"/><Relationship Id="rId5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hyperlink" Target="https://judge.softuni.bg/Contests/Practice/Index/2760#5" TargetMode="External"/><Relationship Id="rId2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hyperlink" Target="https://judge.softuni.bg/Contests/Practice/Index/2760#6" TargetMode="External"/><Relationship Id="rId2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harvision.ai/" TargetMode="External"/><Relationship Id="rId10" Type="http://schemas.openxmlformats.org/officeDocument/2006/relationships/image" Target="../media/image70.png"/><Relationship Id="rId11" Type="http://schemas.openxmlformats.org/officeDocument/2006/relationships/hyperlink" Target="https://createx.bg/" TargetMode="External"/><Relationship Id="rId12" Type="http://schemas.openxmlformats.org/officeDocument/2006/relationships/image" Target="../media/image71.png"/><Relationship Id="rId13" Type="http://schemas.openxmlformats.org/officeDocument/2006/relationships/hyperlink" Target="https://www.pokerstars.bg/" TargetMode="External"/><Relationship Id="rId14" Type="http://schemas.openxmlformats.org/officeDocument/2006/relationships/image" Target="../media/image72.jpeg"/><Relationship Id="rId15" Type="http://schemas.openxmlformats.org/officeDocument/2006/relationships/hyperlink" Target="https://smartit.bg/" TargetMode="External"/><Relationship Id="rId16" Type="http://schemas.openxmlformats.org/officeDocument/2006/relationships/image" Target="../media/image73.png"/><Relationship Id="rId17" Type="http://schemas.openxmlformats.org/officeDocument/2006/relationships/hyperlink" Target="https://bosch.io/" TargetMode="External"/><Relationship Id="rId18" Type="http://schemas.openxmlformats.org/officeDocument/2006/relationships/image" Target="../media/image74.png"/><Relationship Id="rId19" Type="http://schemas.openxmlformats.org/officeDocument/2006/relationships/hyperlink" Target="https://it.schwarz/en/careers" TargetMode="External"/><Relationship Id="rId2" Type="http://schemas.openxmlformats.org/officeDocument/2006/relationships/image" Target="../media/image66.jpeg"/><Relationship Id="rId20" Type="http://schemas.openxmlformats.org/officeDocument/2006/relationships/image" Target="../media/image75.png"/><Relationship Id="rId21" Type="http://schemas.openxmlformats.org/officeDocument/2006/relationships/hyperlink" Target="https://indeavr.com/" TargetMode="External"/><Relationship Id="rId22" Type="http://schemas.openxmlformats.org/officeDocument/2006/relationships/image" Target="../media/image76.png"/><Relationship Id="rId23" Type="http://schemas.openxmlformats.org/officeDocument/2006/relationships/hyperlink" Target="https://www.draftkings.com/" TargetMode="External"/><Relationship Id="rId24" Type="http://schemas.openxmlformats.org/officeDocument/2006/relationships/image" Target="../media/image77.png"/><Relationship Id="rId25" Type="http://schemas.openxmlformats.org/officeDocument/2006/relationships/hyperlink" Target="https://dxc.com/us/en" TargetMode="External"/><Relationship Id="rId26" Type="http://schemas.openxmlformats.org/officeDocument/2006/relationships/image" Target="../media/image78.png"/><Relationship Id="rId27" Type="http://schemas.openxmlformats.org/officeDocument/2006/relationships/hyperlink" Target="https://ambitioned.com/" TargetMode="External"/><Relationship Id="rId28" Type="http://schemas.openxmlformats.org/officeDocument/2006/relationships/image" Target="../media/image79.jpg"/><Relationship Id="rId29" Type="http://schemas.openxmlformats.org/officeDocument/2006/relationships/slideLayout" Target="../slideLayouts/slideLayout3.xml"/><Relationship Id="rId3" Type="http://schemas.openxmlformats.org/officeDocument/2006/relationships/hyperlink" Target="https://en.superhosting.bg/" TargetMode="External"/><Relationship Id="rId4" Type="http://schemas.openxmlformats.org/officeDocument/2006/relationships/image" Target="../media/image67.png"/><Relationship Id="rId5" Type="http://schemas.openxmlformats.org/officeDocument/2006/relationships/hyperlink" Target="https://www.postbank.bg/bg-BG" TargetMode="External"/><Relationship Id="rId6" Type="http://schemas.openxmlformats.org/officeDocument/2006/relationships/image" Target="../media/image68.png"/><Relationship Id="rId7" Type="http://schemas.openxmlformats.org/officeDocument/2006/relationships/hyperlink" Target="https://www.softwaregroup.com/" TargetMode="External"/><Relationship Id="rId8" Type="http://schemas.openxmlformats.org/officeDocument/2006/relationships/image" Target="../media/image69.png"/><Relationship Id="rId9" Type="http://schemas.openxmlformats.org/officeDocument/2006/relationships/hyperlink" Target="https://bg.coca-colahellenic.com/bg/working-with-us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c/CodeItUpwithIvo" TargetMode="External"/><Relationship Id="rId2" Type="http://schemas.openxmlformats.org/officeDocument/2006/relationships/image" Target="../media/image80.png"/><Relationship Id="rId3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hyperlink" Target="https://about.softuni.b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81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3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forum.softuni.bg/" TargetMode="External"/><Relationship Id="rId6" Type="http://schemas.openxmlformats.org/officeDocument/2006/relationships/slideLayout" Target="../slideLayouts/slideLayout14.xml"/><Relationship Id="rId7" Type="http://schemas.openxmlformats.org/officeDocument/2006/relationships/notesSlide" Target="../notesSlides/notesSlide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 noEditPoints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1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 noEditPoints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Introduction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 that you can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4" name="Картина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00750" y="3776904"/>
            <a:ext cx="3905250" cy="171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web pages via the </a:t>
            </a:r>
            <a:r>
              <a:rPr lang="en-US" b="1" dirty="0">
                <a:solidFill>
                  <a:schemeClr val="bg1"/>
                </a:solidFill>
              </a:rPr>
              <a:t>DOM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contents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elements on the page</a:t>
            </a:r>
          </a:p>
          <a:p>
            <a:pPr lvl="1"/>
            <a:r>
              <a:rPr lang="en-US" dirty="0"/>
              <a:t>Modify element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and react to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elements</a:t>
            </a:r>
          </a:p>
          <a:p>
            <a:r>
              <a:rPr lang="en-US" dirty="0"/>
              <a:t>Most actions are performed when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"fired"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 something of interest happens</a:t>
            </a:r>
          </a:p>
          <a:p>
            <a:r>
              <a:rPr lang="en-US" dirty="0"/>
              <a:t>All of this </a:t>
            </a:r>
            <a:r>
              <a:rPr lang="en-US" b="1" dirty="0">
                <a:solidFill>
                  <a:schemeClr val="bg1"/>
                </a:solidFill>
              </a:rPr>
              <a:t>and more </a:t>
            </a:r>
            <a:r>
              <a:rPr lang="en-US" dirty="0"/>
              <a:t>will be examined in upcoming lessons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API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1849472" y="1108911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Code can be </a:t>
            </a:r>
            <a:r>
              <a:rPr lang="en-US" b="1" dirty="0">
                <a:solidFill>
                  <a:schemeClr val="bg1"/>
                </a:solidFill>
              </a:rPr>
              <a:t>executed in the page </a:t>
            </a:r>
            <a:r>
              <a:rPr lang="en-US" dirty="0"/>
              <a:t>in different ways:</a:t>
            </a:r>
          </a:p>
          <a:p>
            <a:pPr lvl="1"/>
            <a:r>
              <a:rPr lang="en-US" dirty="0"/>
              <a:t>Directly in the </a:t>
            </a:r>
            <a:r>
              <a:rPr lang="en-US" b="1" dirty="0">
                <a:solidFill>
                  <a:schemeClr val="bg1"/>
                </a:solidFill>
              </a:rPr>
              <a:t>developer console </a:t>
            </a:r>
            <a:r>
              <a:rPr lang="en-US" dirty="0"/>
              <a:t>– when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As a page </a:t>
            </a:r>
            <a:r>
              <a:rPr lang="en-US" b="1" dirty="0">
                <a:solidFill>
                  <a:schemeClr val="bg1"/>
                </a:solidFill>
              </a:rPr>
              <a:t>event handler </a:t>
            </a:r>
            <a:r>
              <a:rPr lang="en-US" dirty="0"/>
              <a:t>– e.g., user </a:t>
            </a:r>
            <a:r>
              <a:rPr lang="en-US" b="1" dirty="0">
                <a:solidFill>
                  <a:schemeClr val="bg1"/>
                </a:solidFill>
              </a:rPr>
              <a:t>clicks</a:t>
            </a:r>
            <a:r>
              <a:rPr lang="en-US" dirty="0"/>
              <a:t> on a button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script, using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&lt;script&gt;</a:t>
            </a:r>
            <a:r>
              <a:rPr lang="en-US" dirty="0"/>
              <a:t> tags</a:t>
            </a:r>
          </a:p>
          <a:p>
            <a:pPr lvl="1">
              <a:spcBef>
                <a:spcPts val="13200"/>
              </a:spcBef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importing</a:t>
            </a:r>
            <a:r>
              <a:rPr lang="en-US" dirty="0"/>
              <a:t> from external file – most </a:t>
            </a:r>
            <a:r>
              <a:rPr lang="en-US" b="1" dirty="0">
                <a:solidFill>
                  <a:schemeClr val="bg1"/>
                </a:solidFill>
              </a:rPr>
              <a:t>flexible method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819461" y="3159000"/>
            <a:ext cx="8013416" cy="401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11000" y="4149000"/>
            <a:ext cx="33718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DOM Properties and HTML Attributes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pic>
        <p:nvPicPr>
          <p:cNvPr id="5" name="Картина 4" descr="web-browser (1)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Tree is comprised of </a:t>
            </a:r>
            <a:r>
              <a:rPr lang="en-US" b="1" dirty="0">
                <a:solidFill>
                  <a:schemeClr val="bg1"/>
                </a:solidFill>
              </a:rPr>
              <a:t>HTML elements</a:t>
            </a:r>
          </a:p>
          <a:p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JS objects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like regular objects</a:t>
            </a:r>
          </a:p>
          <a:p>
            <a:pPr>
              <a:spcBef>
                <a:spcPts val="2400"/>
              </a:spcBef>
            </a:pPr>
            <a:r>
              <a:rPr lang="en-US" dirty="0"/>
              <a:t>To change the contents of the page: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 element to obtain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Properties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>
          <a:xfrm>
            <a:off x="1821000" y="1108911"/>
            <a:ext cx="9878013" cy="5546589"/>
          </a:xfrm>
        </p:spPr>
        <p:txBody>
          <a:bodyPr>
            <a:normAutofit/>
          </a:bodyPr>
          <a:lstStyle/>
          <a:p>
            <a:pPr lvl="1"/>
            <a:r>
              <a:rPr lang="en-US" sz="3400" dirty="0"/>
              <a:t>Attributes 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 </a:t>
            </a:r>
            <a:r>
              <a:rPr lang="en-US" sz="3200" dirty="0"/>
              <a:t>via the DOM API</a:t>
            </a: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technically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</a:p>
          <a:p>
            <a:pPr lvl="1"/>
            <a:r>
              <a:rPr lang="en-US" sz="3400" dirty="0"/>
              <a:t>Since the </a:t>
            </a:r>
            <a:r>
              <a:rPr lang="en-US" sz="3400" b="1" dirty="0">
                <a:solidFill>
                  <a:schemeClr val="bg1"/>
                </a:solidFill>
              </a:rPr>
              <a:t>outcome is the same</a:t>
            </a:r>
            <a:r>
              <a:rPr lang="en-US" sz="3400" dirty="0"/>
              <a:t>, in practice you will </a:t>
            </a:r>
            <a:r>
              <a:rPr lang="en-US" sz="3400" b="1" dirty="0">
                <a:solidFill>
                  <a:schemeClr val="bg1"/>
                </a:solidFill>
              </a:rPr>
              <a:t>almost never </a:t>
            </a:r>
            <a:r>
              <a:rPr lang="en-US" sz="3400" dirty="0"/>
              <a:t>encounter a difference!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Properties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 panose="020B0609020204030204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 panose="020B0609020204030204"/>
              </a:rPr>
              <a:t>textContent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 panose="020B0609020204030204"/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 panose="020B0609020204030204"/>
              </a:rPr>
              <a:t>style</a:t>
            </a:r>
            <a:endParaRPr lang="bg-BG" b="1" noProof="1">
              <a:solidFill>
                <a:schemeClr val="bg1"/>
              </a:solidFill>
              <a:latin typeface="Consolas" pitchFamily="49" charset="0" panose="020B0609020204030204"/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And many others to be discussed in upcoming lessons</a:t>
            </a:r>
            <a:endParaRPr lang="en-US" b="1" noProof="1">
              <a:solidFill>
                <a:schemeClr val="bg1"/>
              </a:solidFill>
              <a:latin typeface="Consolas" pitchFamily="49" charset="0" panose="020B0609020204030204"/>
            </a:endParaRP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8" name="Picture 7" descr="A close up of a logo&#10;&#10;Description automatically generated"/>
          <p:cNvPicPr>
            <a:picLocks noChangeAspect="1"/>
          </p:cNvPicPr>
          <p:nvPr/>
        </p:nvPicPr>
        <p:blipFill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8154015" y="2079000"/>
            <a:ext cx="2567404" cy="2567404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dirty="0"/>
              <a:t>To access raw HTML:</a:t>
            </a:r>
          </a:p>
          <a:p>
            <a:pPr>
              <a:spcBef>
                <a:spcPts val="27600"/>
              </a:spcBef>
            </a:pPr>
            <a:r>
              <a:rPr lang="en-US" dirty="0"/>
              <a:t>This will be </a:t>
            </a:r>
            <a:r>
              <a:rPr lang="en-US" b="1" dirty="0">
                <a:solidFill>
                  <a:schemeClr val="bg1"/>
                </a:solidFill>
              </a:rPr>
              <a:t>parsed</a:t>
            </a:r>
            <a:r>
              <a:rPr lang="en-US" dirty="0"/>
              <a:t> – beware of </a:t>
            </a:r>
            <a:r>
              <a:rPr lang="en-US" b="1" dirty="0">
                <a:solidFill>
                  <a:schemeClr val="bg1"/>
                </a:solidFill>
              </a:rPr>
              <a:t>XSS attacks</a:t>
            </a:r>
            <a:r>
              <a:rPr lang="en-US" dirty="0"/>
              <a:t>!</a:t>
            </a:r>
          </a:p>
          <a:p>
            <a:r>
              <a:rPr lang="en-US" dirty="0"/>
              <a:t>Changing </a:t>
            </a:r>
            <a:r>
              <a:rPr lang="en-US" b="1" noProof="1">
                <a:solidFill>
                  <a:schemeClr val="bg1"/>
                </a:solidFill>
              </a:rPr>
              <a:t>textContent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innerHTML</a:t>
            </a:r>
            <a:r>
              <a:rPr lang="en-US" dirty="0"/>
              <a:t> removes all child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HTML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3212" y="281917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55699" y="1924262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innerHTML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 = "&lt;p&gt;Welcome to the DOM&lt;/p&gt;";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EditPoints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Browser API</a:t>
            </a:r>
          </a:p>
          <a:p>
            <a:r>
              <a:rPr lang="en-US" sz="3400" dirty="0"/>
              <a:t>Document Object Model</a:t>
            </a:r>
          </a:p>
          <a:p>
            <a:r>
              <a:rPr lang="en-US" sz="3400" dirty="0"/>
              <a:t>HTML Elements</a:t>
            </a:r>
          </a:p>
          <a:p>
            <a:r>
              <a:rPr lang="en-US" sz="3400" dirty="0"/>
              <a:t>Targeting Elements</a:t>
            </a:r>
          </a:p>
          <a:p>
            <a:r>
              <a:rPr lang="en-US" sz="3400" dirty="0"/>
              <a:t>Using the DOM API</a:t>
            </a:r>
          </a:p>
        </p:txBody>
      </p:sp>
      <p:sp>
        <p:nvSpPr>
          <p:cNvPr id="444418" name="Slide Title"/>
          <p:cNvSpPr>
            <a:spLocks noGrp="1" noEditPoints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6400"/>
              </a:spcBef>
            </a:pPr>
            <a:r>
              <a:rPr lang="en-US" dirty="0"/>
              <a:t>If the element has children, returns all text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679930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let text = 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textContent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textContent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 = "Welcome to the DOM";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64313" y="3895696"/>
            <a:ext cx="10863375" cy="1648304"/>
            <a:chOff x="587625" y="3895696"/>
            <a:chExt cx="10863375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/>
            <a:srcRect r="3845"/>
            <a:stretch/>
          </p:blipFill>
          <p:spPr>
            <a:xfrm>
              <a:off x="587625" y="3895696"/>
              <a:ext cx="501337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rcRect r="8652"/>
            <a:stretch/>
          </p:blipFill>
          <p:spPr>
            <a:xfrm>
              <a:off x="6506000" y="3908709"/>
              <a:ext cx="4945000" cy="16222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rrow: Right 9"/>
            <p:cNvSpPr/>
            <p:nvPr/>
          </p:nvSpPr>
          <p:spPr>
            <a:xfrm>
              <a:off x="5824900" y="43388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on them: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Values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7096" y="5469930"/>
            <a:ext cx="889780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let num = Number(element.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value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value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73369" y="2291513"/>
            <a:ext cx="443865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r="28761"/>
          <a:stretch/>
        </p:blipFill>
        <p:spPr>
          <a:xfrm>
            <a:off x="7195518" y="2239125"/>
            <a:ext cx="3223113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edit()</a:t>
            </a:r>
            <a:r>
              <a:rPr lang="en-US" dirty="0"/>
              <a:t> that takes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an HTML element</a:t>
            </a:r>
          </a:p>
          <a:p>
            <a:pPr lvl="1"/>
            <a:r>
              <a:rPr lang="en-US" dirty="0"/>
              <a:t>Two strings –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match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replacer</a:t>
            </a:r>
          </a:p>
          <a:p>
            <a:r>
              <a:rPr lang="en-US" dirty="0"/>
              <a:t>Replace all occurrences of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match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text content </a:t>
            </a:r>
            <a:r>
              <a:rPr lang="en-US" dirty="0"/>
              <a:t>of the given element with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replacer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Edit Element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57846" y="4581866"/>
            <a:ext cx="4095000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38431" y="5120719"/>
            <a:ext cx="4379119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26447" y="5532868"/>
            <a:ext cx="4557797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'%insert name here%',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'Document Object Model'</a:t>
            </a:r>
          </a:p>
        </p:txBody>
      </p:sp>
      <p:sp>
        <p:nvSpPr>
          <p:cNvPr id="14" name="Arrow: Right 9"/>
          <p:cNvSpPr/>
          <p:nvPr/>
        </p:nvSpPr>
        <p:spPr>
          <a:xfrm>
            <a:off x="5820289" y="5229000"/>
            <a:ext cx="618798" cy="60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/>
          <p:nvPr/>
        </p:nvSpPr>
        <p:spPr bwMode="auto">
          <a:xfrm>
            <a:off x="2361000" y="4824000"/>
            <a:ext cx="1749361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273528" y="5365538"/>
            <a:ext cx="2068957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Edit Element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1033500" y="2211949"/>
            <a:ext cx="1012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edit(ref, match, replacer)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content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matcher = new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RegExp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(match, 'g')</a:t>
            </a:r>
            <a:r>
              <a:rPr lang="bg-BG" sz="2400" dirty="0">
                <a:solidFill>
                  <a:schemeClr val="tx1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edited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content.replace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(matcher, replacer);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= edited;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1"/>
              </a:rPr>
              <a:t>https://judge.softuni.bg/Contests/2760#0</a:t>
            </a:r>
            <a:endParaRPr lang="en-US" b="1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Obtaining Element References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Targeting DOM Elements</a:t>
            </a:r>
          </a:p>
        </p:txBody>
      </p:sp>
      <p:pic>
        <p:nvPicPr>
          <p:cNvPr id="5" name="Картина 4" descr="web-browser (1)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/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itchFamily="49" charset="0" panose="020B0609020204030204"/>
              </a:rPr>
              <a:t>getElementById()</a:t>
            </a:r>
            <a:endParaRPr lang="bg-BG" b="1" noProof="1">
              <a:solidFill>
                <a:schemeClr val="bg1"/>
              </a:solidFill>
              <a:latin typeface="Consolas" pitchFamily="49" charset="0" panose="020B0609020204030204"/>
            </a:endParaRPr>
          </a:p>
          <a:p>
            <a:pPr lvl="1"/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itchFamily="49" charset="0" panose="020B0609020204030204"/>
              </a:rPr>
              <a:t>getElementsByClassName()</a:t>
            </a:r>
          </a:p>
          <a:p>
            <a:pPr lvl="1"/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itchFamily="49" charset="0" panose="020B0609020204030204"/>
              </a:rPr>
              <a:t>getElementsByTagName()</a:t>
            </a:r>
          </a:p>
          <a:p>
            <a:pPr lvl="1"/>
            <a:r>
              <a:rPr lang="en-US" noProof="1"/>
              <a:t>By CSS selector - </a:t>
            </a:r>
            <a:r>
              <a:rPr lang="en-US" b="1" noProof="1">
                <a:solidFill>
                  <a:schemeClr val="bg1"/>
                </a:solidFill>
                <a:latin typeface="Consolas" pitchFamily="49" charset="0" panose="020B0609020204030204"/>
              </a:rPr>
              <a:t>querySelector()</a:t>
            </a:r>
            <a:r>
              <a:rPr lang="bg-BG" b="1" noProof="1">
                <a:solidFill>
                  <a:schemeClr val="bg1"/>
                </a:solidFill>
                <a:latin typeface="Consolas" pitchFamily="49" charset="0" panose="020B0609020204030204"/>
              </a:rPr>
              <a:t>,</a:t>
            </a:r>
            <a:r>
              <a:rPr lang="en-US" b="1" noProof="1">
                <a:solidFill>
                  <a:schemeClr val="bg1"/>
                </a:solidFill>
                <a:latin typeface="Consolas" pitchFamily="49" charset="0" panose="020B0609020204030204"/>
              </a:rPr>
              <a:t> querySelectorAll()</a:t>
            </a:r>
          </a:p>
          <a:p>
            <a:r>
              <a:rPr lang="en-US" noProof="1"/>
              <a:t>These methods return a </a:t>
            </a:r>
            <a:r>
              <a:rPr lang="en-US" b="1" noProof="1">
                <a:solidFill>
                  <a:schemeClr val="bg1"/>
                </a:solidFill>
              </a:rPr>
              <a:t>reference</a:t>
            </a:r>
            <a:r>
              <a:rPr lang="en-US" noProof="1"/>
              <a:t> to the element, which can be </a:t>
            </a:r>
            <a:r>
              <a:rPr lang="en-US" b="1" noProof="1">
                <a:solidFill>
                  <a:schemeClr val="bg1"/>
                </a:solidFill>
              </a:rPr>
              <a:t>manipulated</a:t>
            </a:r>
            <a:r>
              <a:rPr lang="en-US" noProof="1"/>
              <a:t> with JavaScript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Targeting Elements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 attribute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on the page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Targeting by ID - Example</a:t>
            </a:r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93214" y="1859731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element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getElementById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element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);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97107" y="2957263"/>
            <a:ext cx="8797786" cy="3391006"/>
            <a:chOff x="2001000" y="2957263"/>
            <a:chExt cx="8797786" cy="339100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2001000" y="2957263"/>
              <a:ext cx="3370639" cy="3391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426811" y="3928866"/>
              <a:ext cx="4371975" cy="1447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Right 9"/>
            <p:cNvSpPr/>
            <p:nvPr/>
          </p:nvSpPr>
          <p:spPr>
            <a:xfrm>
              <a:off x="5670625" y="4271766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t>27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tag name </a:t>
            </a:r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element – </a:t>
            </a:r>
            <a:r>
              <a:rPr lang="en-US" b="1" dirty="0">
                <a:latin typeface="Consolas" pitchFamily="49" charset="0" panose="020B0609020204030204"/>
              </a:rPr>
              <a:t>div</a:t>
            </a:r>
            <a:r>
              <a:rPr lang="en-US" dirty="0"/>
              <a:t>, </a:t>
            </a:r>
            <a:r>
              <a:rPr lang="en-US" b="1" dirty="0">
                <a:latin typeface="Consolas" pitchFamily="49" charset="0" panose="020B0609020204030204"/>
              </a:rPr>
              <a:t>p</a:t>
            </a:r>
            <a:r>
              <a:rPr lang="en-US" dirty="0"/>
              <a:t>, </a:t>
            </a:r>
            <a:r>
              <a:rPr lang="en-US" b="1" dirty="0">
                <a:latin typeface="Consolas" pitchFamily="49" charset="0" panose="020B0609020204030204"/>
              </a:rPr>
              <a:t>ul</a:t>
            </a:r>
            <a:r>
              <a:rPr lang="en-US" dirty="0"/>
              <a:t>, etc.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names </a:t>
            </a:r>
            <a:r>
              <a:rPr lang="en-US" dirty="0"/>
              <a:t>are used for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and easier 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</a:p>
          <a:p>
            <a:pPr>
              <a:spcBef>
                <a:spcPts val="10200"/>
              </a:spcBef>
            </a:pPr>
            <a:r>
              <a:rPr lang="en-US" dirty="0"/>
              <a:t>Both methods return a live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 if </a:t>
            </a: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element is selected! This is a </a:t>
            </a:r>
            <a:r>
              <a:rPr lang="en-US" b="1" dirty="0">
                <a:solidFill>
                  <a:schemeClr val="bg1"/>
                </a:solidFill>
              </a:rPr>
              <a:t>common mistake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Targeting by Tag and Class Names – Example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96000" y="1944000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getElementsByTagName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Select all paragraphs on the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6000" y="3867868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getElementsByClassName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('list');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Select all elements having a class named 'list'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>
                <a:latin typeface="+mj-lt"/>
              </a:rPr>
              <a:t>They 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>
                <a:latin typeface="+mj-lt"/>
                <a:sym typeface="Wingdings" pitchFamily="2" charset="2" panose="05000000000000000000"/>
              </a:rPr>
              <a:t>-</a:t>
            </a:r>
            <a:r>
              <a:rPr lang="en-US" sz="3200" noProof="1">
                <a:latin typeface="+mj-lt"/>
                <a:sym typeface="Wingdings" pitchFamily="2" charset="2" panose="05000000000000000000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itchFamily="2" charset="2" panose="05000000000000000000"/>
              </a:rPr>
              <a:t> </a:t>
            </a:r>
            <a:r>
              <a:rPr lang="bg-BG" sz="3200" dirty="0">
                <a:latin typeface="+mj-lt"/>
                <a:sym typeface="Wingdings" pitchFamily="2" charset="2" panose="05000000000000000000"/>
              </a:rPr>
              <a:t>-</a:t>
            </a:r>
            <a:r>
              <a:rPr lang="en-US" sz="3200" dirty="0">
                <a:latin typeface="+mj-lt"/>
                <a:sym typeface="Wingdings" pitchFamily="2" charset="2" panose="05000000000000000000"/>
              </a:rPr>
              <a:t> 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itchFamily="2" charset="2" panose="05000000000000000000"/>
              </a:rPr>
              <a:t>&lt;div&gt;</a:t>
            </a:r>
            <a:r>
              <a:rPr lang="en-US" sz="3200" dirty="0">
                <a:latin typeface="+mj-lt"/>
                <a:sym typeface="Wingdings" pitchFamily="2" charset="2" panose="05000000000000000000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itchFamily="2" charset="2" panose="05000000000000000000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itchFamily="2" charset="2" panose="05000000000000000000"/>
              </a:rPr>
              <a:t>-</a:t>
            </a:r>
            <a:r>
              <a:rPr lang="en-US" sz="3200" dirty="0">
                <a:latin typeface="+mj-lt"/>
                <a:sym typeface="Wingdings" pitchFamily="2" charset="2" panose="05000000000000000000"/>
              </a:rPr>
              <a:t>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itchFamily="2" charset="2" panose="05000000000000000000"/>
              </a:rPr>
              <a:t>or</a:t>
            </a:r>
            <a:r>
              <a:rPr lang="en-US" sz="3200" dirty="0">
                <a:latin typeface="+mj-lt"/>
                <a:sym typeface="Wingdings" pitchFamily="2" charset="2" panose="05000000000000000000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itchFamily="2" charset="2" panose="05000000000000000000"/>
              </a:rPr>
              <a:t>-</a:t>
            </a:r>
            <a:r>
              <a:rPr lang="en-US" sz="3200" dirty="0">
                <a:latin typeface="+mj-lt"/>
                <a:sym typeface="Wingdings" pitchFamily="2" charset="2" panose="0500000000000000000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itchFamily="2" charset="2" panose="05000000000000000000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itchFamily="2" charset="2" panose="05000000000000000000"/>
              </a:rPr>
              <a:t> </a:t>
            </a:r>
            <a:r>
              <a:rPr lang="en-US" sz="3200" dirty="0">
                <a:latin typeface="+mj-lt"/>
                <a:sym typeface="Wingdings" pitchFamily="2" charset="2" panose="05000000000000000000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b="1" dirty="0">
                <a:solidFill>
                  <a:schemeClr val="bg1"/>
                </a:solidFill>
              </a:rPr>
              <a:t>first matching </a:t>
            </a:r>
            <a:r>
              <a:rPr lang="en-US" dirty="0"/>
              <a:t>element</a:t>
            </a:r>
          </a:p>
          <a:p>
            <a:pPr>
              <a:spcBef>
                <a:spcPts val="17400"/>
              </a:spcBef>
            </a:pPr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matching elements</a:t>
            </a:r>
          </a:p>
          <a:p>
            <a:pPr lvl="1"/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-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000" y="5454000"/>
            <a:ext cx="1057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querySelectorAll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('article.list');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Select all &lt;article&gt; elements having a class named 'list'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000" y="1950881"/>
            <a:ext cx="10575000" cy="1848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const mainDiv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querySelector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('#main');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Select the element with ID 'main'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const element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querySelector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Select the first paragraph on the page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</p:cSld>
  <p:clrMapOvr>
    <a:masterClrMapping/>
  </p:clrMapOvr>
  <p:transition spd="slow" advClick="0" advTm="5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type, including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contains only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Both have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 methods,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has an extra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namedItem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, while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</a:t>
            </a:r>
            <a:r>
              <a:rPr lang="en-US" dirty="0"/>
              <a:t> vs. </a:t>
            </a:r>
            <a:r>
              <a:rPr lang="en-US" dirty="0" err="1"/>
              <a:t>HTMLCollection</a:t>
            </a:r>
            <a:endParaRPr lang="en-US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arrays but can be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</a:p>
          <a:p>
            <a:pPr>
              <a:spcBef>
                <a:spcPts val="18000"/>
              </a:spcBef>
            </a:pPr>
            <a:r>
              <a:rPr lang="en-US" dirty="0"/>
              <a:t>Both can be </a:t>
            </a:r>
            <a:r>
              <a:rPr lang="en-US" b="1" dirty="0">
                <a:solidFill>
                  <a:schemeClr val="bg1"/>
                </a:solidFill>
              </a:rPr>
              <a:t>explicitly converted </a:t>
            </a:r>
            <a:r>
              <a:rPr lang="en-US" dirty="0"/>
              <a:t>to an array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Element Collections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1000" y="2304000"/>
            <a:ext cx="9018455" cy="2217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querySelectorAll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('p');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const first = elements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[0]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Select the first paragraph on the page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for (let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p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of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elements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) {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/* … */ 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Iterate over all entries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1000" y="5301668"/>
            <a:ext cx="9018455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const elementArray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Array.from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(elements);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const elementArr2 = [...elements];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Spread syntax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ul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items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li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&gt;first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li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li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&gt;second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li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li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&gt;third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li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ul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textarea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result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</a:t>
            </a:r>
            <a:b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</a:b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textarea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extractText()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</a:t>
            </a:r>
            <a:b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</a:b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Extract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button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  <a:endParaRPr lang="it-IT" sz="24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extractText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document.querySelectorAll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document.querySelector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for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(let node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of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textarea.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value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+= 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textContent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+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\n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  <a:endParaRPr lang="it-IT" sz="24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1"/>
              </a:rPr>
              <a:t>https://judge.softuni.bg/Contests/2760#1</a:t>
            </a:r>
            <a:endParaRPr lang="en-US" b="1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sz="3400" dirty="0"/>
              <a:t>Every DOM Element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 lvl="1"/>
            <a:r>
              <a:rPr lang="en-US" dirty="0"/>
              <a:t>Parents can be accessed by property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parentElement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parentNode</a:t>
            </a:r>
            <a:endParaRPr lang="en-US" b="1" dirty="0">
              <a:solidFill>
                <a:schemeClr val="bg1"/>
              </a:solidFill>
              <a:latin typeface="Consolas" pitchFamily="49" charset="0" panose="020B0609020204030204"/>
            </a:endParaRP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/>
          <p:cNvSpPr txBox="1"/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Speech Bubble: Rectangle with Corners Rounded 7"/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/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child's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those elements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 accessed by property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children</a:t>
            </a:r>
            <a:endParaRPr lang="bg-BG" b="1" dirty="0">
              <a:solidFill>
                <a:schemeClr val="bg1"/>
              </a:solidFill>
              <a:latin typeface="Consolas" pitchFamily="49" charset="0" panose="020B0609020204030204"/>
            </a:endParaRP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/>
          <p:cNvSpPr txBox="1"/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/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live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 noEditPoints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Common Techniques and Scenarios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Using the DOM API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38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Page scripts can be </a:t>
            </a: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from an external file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 panose="020B0609020204030204"/>
              </a:rPr>
              <a:t>src</a:t>
            </a:r>
            <a:r>
              <a:rPr lang="en-US" dirty="0"/>
              <a:t> attribute of the </a:t>
            </a:r>
            <a:r>
              <a:rPr lang="en-US" b="1" dirty="0">
                <a:solidFill>
                  <a:schemeClr val="bg1"/>
                </a:solidFill>
              </a:rPr>
              <a:t>script element</a:t>
            </a:r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from script files are in the </a:t>
            </a: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pPr lvl="1"/>
            <a:r>
              <a:rPr lang="en-US" dirty="0"/>
              <a:t>Can be referenced and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script files in a page can see </a:t>
            </a:r>
            <a:r>
              <a:rPr lang="en-US" b="1" dirty="0">
                <a:solidFill>
                  <a:schemeClr val="bg1"/>
                </a:solidFill>
              </a:rPr>
              <a:t>each other</a:t>
            </a:r>
          </a:p>
          <a:p>
            <a:pPr>
              <a:buClr>
                <a:schemeClr val="tx1"/>
              </a:buClr>
            </a:pPr>
            <a:r>
              <a:rPr lang="en-US" dirty="0"/>
              <a:t>Pay attention to </a:t>
            </a:r>
            <a:r>
              <a:rPr lang="en-US" b="1" dirty="0">
                <a:solidFill>
                  <a:schemeClr val="bg1"/>
                </a:solidFill>
              </a:rPr>
              <a:t>load order</a:t>
            </a:r>
            <a:r>
              <a:rPr lang="en-US" dirty="0"/>
              <a:t>!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Page Scripts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000" y="2619000"/>
            <a:ext cx="765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&lt;script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src="app.js"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&gt;&lt;/script&gt;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2214990"/>
            <a:ext cx="10823576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num1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num2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sum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calc()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" /&gt;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&lt;script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src="calc.js"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&gt;&lt;/script&gt;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1440" y="5143730"/>
            <a:ext cx="547456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calc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() {</a:t>
            </a:r>
          </a:p>
          <a:p>
            <a:pPr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// TODO</a:t>
            </a:r>
          </a:p>
          <a:p>
            <a:pPr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311000" y="4006154"/>
            <a:ext cx="4102055" cy="2391037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1440" y="4628992"/>
            <a:ext cx="547456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calc.js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 panose="020F0704030504030204"/>
                </a:rPr>
                <a:t>BOM</a:t>
              </a:r>
            </a:p>
          </p:txBody>
        </p:sp>
      </p:grpSp>
      <p:sp>
        <p:nvSpPr>
          <p:cNvPr id="3" name="Subtitle 2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Browser API</a:t>
            </a:r>
          </a:p>
        </p:txBody>
      </p:sp>
    </p:spTree>
  </p:cSld>
  <p:clrMapOvr>
    <a:masterClrMapping/>
  </p:clrMapOvr>
  <p:transition spd="slow" advClick="0" advTm="5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calc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  let num1</a:t>
            </a:r>
            <a:r>
              <a:rPr lang="en-US" sz="2400" b="1" noProof="1">
                <a:cs typeface="Consolas" pitchFamily="49" charset="0" panose="020B0609020204030204"/>
                <a:sym typeface="Wingdings" pitchFamily="2" charset="2" panose="05000000000000000000"/>
              </a:rPr>
              <a:t>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=</a:t>
            </a:r>
            <a:r>
              <a:rPr lang="en-US" sz="2400" b="1" noProof="1">
                <a:cs typeface="Consolas" pitchFamily="49" charset="0" panose="020B0609020204030204"/>
                <a:sym typeface="Wingdings" pitchFamily="2" charset="2" panose="05000000000000000000"/>
              </a:rPr>
              <a:t>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getElementById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num1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value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  let num2</a:t>
            </a:r>
            <a:r>
              <a:rPr lang="en-US" sz="2400" b="1" noProof="1">
                <a:cs typeface="Consolas" pitchFamily="49" charset="0" panose="020B0609020204030204"/>
                <a:sym typeface="Wingdings" pitchFamily="2" charset="2" panose="05000000000000000000"/>
              </a:rPr>
              <a:t>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=</a:t>
            </a:r>
            <a:r>
              <a:rPr lang="en-US" sz="2400" b="1" noProof="1">
                <a:cs typeface="Consolas" pitchFamily="49" charset="0" panose="020B0609020204030204"/>
                <a:sym typeface="Wingdings" pitchFamily="2" charset="2" panose="05000000000000000000"/>
              </a:rPr>
              <a:t> 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getElementById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num2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value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getElementById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sum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value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itchFamily="2" charset="2" panose="050000000000000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  <a:sym typeface="Wingdings" pitchFamily="2" charset="2" panose="0500000000000000000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1"/>
              </a:rPr>
              <a:t>https://judge.softuni.bg/Contests/2760#2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can be </a:t>
            </a: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revealed</a:t>
            </a:r>
            <a:r>
              <a:rPr lang="en-US" dirty="0"/>
              <a:t> by changing its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This is a </a:t>
            </a:r>
            <a:r>
              <a:rPr lang="en-US" b="1" dirty="0">
                <a:solidFill>
                  <a:schemeClr val="bg1"/>
                </a:solidFill>
              </a:rPr>
              <a:t>common technique </a:t>
            </a:r>
            <a:r>
              <a:rPr lang="en-US" dirty="0"/>
              <a:t>to display content dynamically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an element:</a:t>
            </a:r>
          </a:p>
          <a:p>
            <a:pPr>
              <a:spcBef>
                <a:spcPts val="96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reveal</a:t>
            </a:r>
            <a:r>
              <a:rPr lang="en-US" dirty="0"/>
              <a:t> an element, set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to anything that isn't </a:t>
            </a:r>
            <a:r>
              <a:rPr lang="en-US" b="1" dirty="0">
                <a:solidFill>
                  <a:schemeClr val="bg1"/>
                </a:solidFill>
              </a:rPr>
              <a:t>'none'</a:t>
            </a:r>
            <a:r>
              <a:rPr lang="en-US" dirty="0"/>
              <a:t> (including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Content via Visibility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000" y="329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const element = document.getElementById('main');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style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display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'none'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6000" y="5760886"/>
            <a:ext cx="10845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style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display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''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Can be 'inline', 'block', etc.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85723" y="2740568"/>
            <a:ext cx="4281493" cy="3521408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/>
          <p:nvPr/>
        </p:nvSpPr>
        <p:spPr>
          <a:xfrm>
            <a:off x="7356000" y="2913209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See the DOM tree here: </a:t>
            </a:r>
            <a:r>
              <a:rPr lang="en-US" sz="3200" b="1" dirty="0">
                <a:hlinkClick r:id="rId1"/>
              </a:rPr>
              <a:t>http://software.hixie.ch/utilities/js/live-dom-viewer/?saved=4275</a:t>
            </a:r>
            <a:endParaRPr lang="en-US" sz="3200" b="1" dirty="0"/>
          </a:p>
          <a:p>
            <a:endParaRPr lang="en-US" sz="2800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more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 onclick=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showText()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text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 style=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display:none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showText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&lt;/script&gt;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816005" y="1407586"/>
            <a:ext cx="10667998" cy="4434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Welcome to the "Show More Text Example". 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more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showText()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text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 style="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display:none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showText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text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inline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more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none</a:t>
            </a: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&lt;/script&gt;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17382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1"/>
              </a:rPr>
              <a:t>https://judge.softuni.bg/Contests/2760#3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81000" y="2844000"/>
            <a:ext cx="3465000" cy="284986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45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we need to target an element based on its </a:t>
            </a:r>
            <a:r>
              <a:rPr lang="en-US" b="1" dirty="0">
                <a:solidFill>
                  <a:schemeClr val="bg1"/>
                </a:solidFill>
              </a:rPr>
              <a:t>relation</a:t>
            </a:r>
            <a:r>
              <a:rPr lang="en-US" dirty="0"/>
              <a:t> to other </a:t>
            </a:r>
            <a:r>
              <a:rPr lang="en-US" b="1" dirty="0">
                <a:solidFill>
                  <a:schemeClr val="bg1"/>
                </a:solidFill>
              </a:rPr>
              <a:t>similar elements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in a table, </a:t>
            </a:r>
            <a:r>
              <a:rPr lang="en-US" b="1" dirty="0">
                <a:solidFill>
                  <a:schemeClr val="bg1"/>
                </a:solidFill>
              </a:rPr>
              <a:t>list item</a:t>
            </a:r>
            <a:r>
              <a:rPr lang="en-US" dirty="0"/>
              <a:t>, etc.</a:t>
            </a:r>
          </a:p>
          <a:p>
            <a:r>
              <a:rPr lang="en-US" dirty="0"/>
              <a:t>Can be done either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or with a </a:t>
            </a:r>
            <a:r>
              <a:rPr lang="en-US" b="1" dirty="0">
                <a:solidFill>
                  <a:schemeClr val="bg1"/>
                </a:solidFill>
              </a:rPr>
              <a:t>CSS selector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n-</a:t>
            </a:r>
            <a:r>
              <a:rPr lang="en-US" dirty="0" err="1"/>
              <a:t>th</a:t>
            </a:r>
            <a:r>
              <a:rPr lang="en-US" dirty="0"/>
              <a:t> Child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6000" y="3699000"/>
            <a:ext cx="10845000" cy="18480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list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= document.getElementsByTagName('ul')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[0]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First &lt;ul&gt; on the page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const thirdLi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list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.getElementsByTagName('li')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[2]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Third &lt;li&gt; inside the selected &lt;ul&gt;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000" y="563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thirdLi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= document.querySelector(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'ul li:nth-child(3)'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Third &lt;li&gt; inside the first &lt;ul&gt; on the page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A HTML page holds a </a:t>
            </a: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On button click, colorize in color "</a:t>
            </a:r>
            <a:r>
              <a:rPr lang="en-US" sz="3200" b="1" dirty="0">
                <a:solidFill>
                  <a:schemeClr val="bg1"/>
                </a:solidFill>
              </a:rPr>
              <a:t>teal</a:t>
            </a:r>
            <a:r>
              <a:rPr lang="en-US" sz="3200" dirty="0"/>
              <a:t>" all even rows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Colorize Table Rows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836614" y="2514600"/>
            <a:ext cx="10515598" cy="3445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table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border="1"&gt;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th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&gt;Name&lt;/th&gt;&lt;th&gt;Town&lt;/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th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&gt;Eve&lt;/td&gt;&lt;td&gt;Sofia&lt;/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&gt;Nick&lt;/td&gt;&lt;td&gt;Varna&lt;/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&gt;Didi&lt;/td&gt;&lt;td&gt;Ruse&lt;/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&gt;Tedy&lt;/td&gt;&lt;td&gt;Varna&lt;/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table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button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colorizeRows()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"&gt;Colorize&lt;/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button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  <a:endParaRPr lang="it-IT" sz="24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751000" y="2514600"/>
            <a:ext cx="2475883" cy="2650241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Colorize Table Rows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949826" y="1622088"/>
            <a:ext cx="1051559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colorizeRows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let rows = document.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querySelectorAll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("table tr");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let index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for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(let row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of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rows)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index++;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if (index % 2 ==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  row.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style.background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= "teal";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  <a:endParaRPr lang="it-IT" sz="24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1"/>
              </a:rPr>
              <a:t>https://judge.softuni.bg/Contests/2760#4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61000" y="1625688"/>
            <a:ext cx="2804424" cy="3001918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first table </a:t>
            </a:r>
            <a:r>
              <a:rPr lang="en-US" sz="3200" dirty="0"/>
              <a:t>and sum all values in the </a:t>
            </a:r>
            <a:r>
              <a:rPr lang="en-US" sz="3200" b="1" dirty="0">
                <a:solidFill>
                  <a:schemeClr val="bg1"/>
                </a:solidFill>
              </a:rPr>
              <a:t>last column</a:t>
            </a:r>
          </a:p>
          <a:p>
            <a:r>
              <a:rPr lang="en-US" sz="3200" dirty="0"/>
              <a:t>Display the result inside element with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</a:t>
            </a:r>
          </a:p>
        </p:txBody>
      </p:sp>
      <p:sp>
        <p:nvSpPr>
          <p:cNvPr id="6" name="Arrow: Right 8"/>
          <p:cNvSpPr/>
          <p:nvPr/>
        </p:nvSpPr>
        <p:spPr>
          <a:xfrm>
            <a:off x="5416343" y="3860601"/>
            <a:ext cx="534988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7" name="Обект 6"/>
          <p:cNvGraphicFramePr>
            <a:graphicFrameLocks noChangeAspect="1"/>
          </p:cNvGraphicFramePr>
          <p:nvPr/>
        </p:nvGraphicFramePr>
        <p:xfrm>
          <a:off x="1461000" y="2744301"/>
          <a:ext cx="3270675" cy="3070800"/>
        </p:xfrm>
        <a:graphic>
          <a:graphicData uri="http://schemas.openxmlformats.org/presentationml/2006/ole">
            <p:oleObj name="Bitmap Image" r:id="rId1" imgW="2857680" imgH="2682360" progId="Paint.Picture">
              <p:embed/>
              <p:pic>
                <p:nvPicPr>
                  <p:cNvPr id="7" name="Обект 6"/>
                  <p:cNvPicPr>
                    <a:picLocks noChangeAspect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>
                  <a:xfrm>
                    <a:off x="1461000" y="2744301"/>
                    <a:ext cx="3270675" cy="30708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8" name="Обект 7"/>
          <p:cNvGraphicFramePr>
            <a:graphicFrameLocks noChangeAspect="1"/>
          </p:cNvGraphicFramePr>
          <p:nvPr/>
        </p:nvGraphicFramePr>
        <p:xfrm>
          <a:off x="6636000" y="2742424"/>
          <a:ext cx="3195000" cy="3076405"/>
        </p:xfrm>
        <a:graphic>
          <a:graphicData uri="http://schemas.openxmlformats.org/presentationml/2006/ole">
            <p:oleObj name="Bitmap Image" r:id="rId3" imgW="2865240" imgH="2758320" progId="Paint.Picture">
              <p:embed/>
              <p:pic>
                <p:nvPicPr>
                  <p:cNvPr id="8" name="Обект 7"/>
                  <p:cNvPicPr>
                    <a:picLocks noChangeAspect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>
                  <a:xfrm>
                    <a:off x="6636000" y="2742424"/>
                    <a:ext cx="3195000" cy="3076405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 (2)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608012" y="19050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&lt;tr&gt;&lt;th&gt;Product&lt;/th&gt;&lt;th&gt;Cost&lt;/th&gt;&lt;/tr&gt;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&lt;tr&gt;&lt;td&gt;Beer&lt;/td&gt; 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2.88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&lt;tr&gt;&lt;td&gt;Fries&lt;/td&gt;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2.15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&lt;tr&gt;&lt;td&gt;Burger&lt;/td&gt;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4.59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&lt;tr&gt;&lt;td&gt;Total:&lt;/td&gt; &lt;td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sum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&lt;/tbody&gt;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&lt;/table&gt;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sum()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"&gt;Sum&lt;/button&gt;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screen</a:t>
            </a:r>
            <a:r>
              <a:rPr lang="en-US" sz="3200" dirty="0"/>
              <a:t>,  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document</a:t>
            </a:r>
            <a:r>
              <a:rPr lang="en-US" sz="3200" dirty="0"/>
              <a:t>, …</a:t>
            </a:r>
          </a:p>
          <a:p>
            <a:pPr>
              <a:spcBef>
                <a:spcPts val="27000"/>
              </a:spcBef>
            </a:pPr>
            <a:r>
              <a:rPr lang="en-US" sz="3200" dirty="0"/>
              <a:t>Most of this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 will be examined in the </a:t>
            </a:r>
            <a:r>
              <a:rPr lang="en-US" sz="3200" b="1" dirty="0">
                <a:solidFill>
                  <a:schemeClr val="bg1"/>
                </a:solidFill>
              </a:rPr>
              <a:t>next course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/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Table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590595" y="1680755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function sum()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let table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querySelectorAll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table tr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let total = 0;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for (let i = 1; i &lt; table.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length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; i++)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let cols = table[i].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children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let cost = cols[cols.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length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- 1].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textContent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total += Number(cost);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getElementById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sum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textContent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= total;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1"/>
              </a:rPr>
              <a:t>https://judge.softuni.bg/Contests/2760#5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</a:t>
            </a:r>
            <a:endParaRPr lang="en-US" b="1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</p:cSld>
  <p:clrMapOvr>
    <a:masterClrMapping/>
  </p:clrMapOvr>
  <p:transition spd="slow" advClick="0" advTm="5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Extract all </a:t>
            </a:r>
            <a:r>
              <a:rPr lang="en-US" sz="3400" b="1" dirty="0">
                <a:solidFill>
                  <a:schemeClr val="bg1"/>
                </a:solidFill>
              </a:rPr>
              <a:t>parenthesized text </a:t>
            </a:r>
            <a:r>
              <a:rPr lang="en-US" sz="3400" dirty="0"/>
              <a:t>from a </a:t>
            </a:r>
            <a:r>
              <a:rPr lang="en-US" sz="3400" b="1" dirty="0">
                <a:solidFill>
                  <a:schemeClr val="bg1"/>
                </a:solidFill>
              </a:rPr>
              <a:t>target</a:t>
            </a:r>
            <a:r>
              <a:rPr lang="en-US" sz="3400" dirty="0"/>
              <a:t> paragraph</a:t>
            </a:r>
          </a:p>
          <a:p>
            <a:pPr lvl="1"/>
            <a:r>
              <a:rPr lang="en-US" sz="3200" dirty="0"/>
              <a:t>Your function will receive an element ID to parse</a:t>
            </a:r>
          </a:p>
          <a:p>
            <a:pPr lvl="1"/>
            <a:r>
              <a:rPr lang="en-US" sz="3200" dirty="0"/>
              <a:t>Return the result as string, joined by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"; "</a:t>
            </a:r>
            <a:r>
              <a:rPr lang="en-US" sz="3200" dirty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7806000" y="4083299"/>
            <a:ext cx="386617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Bulgaria;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Kazanlak;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Rosa demascena Mill;</a:t>
            </a:r>
          </a:p>
        </p:txBody>
      </p:sp>
      <p:sp>
        <p:nvSpPr>
          <p:cNvPr id="7" name="Arrow: Right 8"/>
          <p:cNvSpPr/>
          <p:nvPr/>
        </p:nvSpPr>
        <p:spPr>
          <a:xfrm>
            <a:off x="6906000" y="4329000"/>
            <a:ext cx="381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7" name="Картина 1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23552" y="3429000"/>
            <a:ext cx="6146123" cy="278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44752" y="5381735"/>
            <a:ext cx="4861248" cy="5208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 (2)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609600" y="1981200"/>
            <a:ext cx="10972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&lt;p id="content"&gt;</a:t>
            </a:r>
          </a:p>
          <a:p>
            <a:r>
              <a:rPr lang="en-US" sz="2400" b="1" noProof="1">
                <a:solidFill>
                  <a:schemeClr val="tx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The Rose Valley (</a:t>
            </a:r>
            <a:r>
              <a:rPr lang="en-US" sz="2400" dirty="0">
                <a:solidFill>
                  <a:srgbClr val="F2A40D"/>
                </a:solidFill>
                <a:effectLst/>
              </a:rPr>
              <a:t>Bulgaria</a:t>
            </a:r>
            <a:r>
              <a:rPr lang="en-US" sz="2400" dirty="0">
                <a:solidFill>
                  <a:schemeClr val="tx1"/>
                </a:solidFill>
                <a:effectLst/>
              </a:rPr>
              <a:t>) is located just south of the Balkan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Montains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Kazanlak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most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commo</a:t>
            </a:r>
            <a:r>
              <a:rPr lang="en-US" sz="2400" dirty="0">
                <a:solidFill>
                  <a:schemeClr val="tx1"/>
                </a:solidFill>
                <a:effectLst/>
              </a:rPr>
              <a:t>n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oil-bearin</a:t>
            </a:r>
            <a:r>
              <a:rPr lang="en-US" sz="2400" dirty="0">
                <a:solidFill>
                  <a:schemeClr val="tx1"/>
                </a:solidFill>
                <a:effectLst/>
              </a:rPr>
              <a:t>g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found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in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valley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is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pink-petaled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Damask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</a:t>
            </a:r>
            <a:r>
              <a:rPr lang="en-US" sz="2400" dirty="0">
                <a:solidFill>
                  <a:schemeClr val="tx1"/>
                </a:solidFill>
                <a:effectLst/>
              </a:rPr>
              <a:t>e 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Ros</a:t>
            </a:r>
            <a:r>
              <a:rPr lang="en-US" sz="2400" dirty="0">
                <a:solidFill>
                  <a:srgbClr val="F2A40D"/>
                </a:solidFill>
                <a:effectLst/>
              </a:rPr>
              <a:t>a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damascena</a:t>
            </a:r>
            <a:r>
              <a:rPr lang="bg-BG" sz="2400" dirty="0">
                <a:solidFill>
                  <a:srgbClr val="F2A40D"/>
                </a:solidFill>
                <a:effectLst/>
              </a:rPr>
              <a:t>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Mill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&lt;/p&gt;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&lt;p id="holder"&gt;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Lorem ipsum dolor sit amet,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consectetur adipiscing elit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), sed do eiusmod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tempor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) incididunt ut labore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et dolore magna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) aliqua.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&lt;/p&gt; 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Parenthesis</a:t>
            </a:r>
          </a:p>
        </p:txBody>
      </p:sp>
      <p:sp>
        <p:nvSpPr>
          <p:cNvPr id="4" name="Text Placeholder 5"/>
          <p:cNvSpPr txBox="1"/>
          <p:nvPr/>
        </p:nvSpPr>
        <p:spPr>
          <a:xfrm>
            <a:off x="616720" y="1231082"/>
            <a:ext cx="10972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 panose="05000000000000000000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function extract(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elementId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let para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getElementById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elementId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textContent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let 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\(([^)]+)\)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/g;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let result = [];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let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while(match)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result.push(match[1]);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 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return result.join('; 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 panose="020B0609020204030204"/>
              <a:cs typeface="Consolas" pitchFamily="49" charset="0" panose="020B0609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4888" y="6124730"/>
            <a:ext cx="8456464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itchFamily="2" charset="2" panose="05000000000000000000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 panose="020B0609020204030204"/>
                <a:cs typeface="Consolas" pitchFamily="49" charset="0" panose="020B0609020204030204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itchFamily="2" charset="2" panose="05000000000000000000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itchFamily="2" charset="2" panose="05000000000000000000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itchFamily="2" charset="2" panose="05000000000000000000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 panose="020B0604020202020204"/>
              <a:buChar char="•"/>
              <a:defRPr sz="2000" baseline="0"/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hlinkClick r:id="rId1"/>
              </a:rPr>
              <a:t>https://judge.softuni.bg/Contests/2760#6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55</a:t>
            </a:fld>
            <a:endParaRPr lang="en-US" noProof="0" dirty="0"/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itchFamily="2" charset="2" panose="05000000000000000000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/>
              <a:t>…</a:t>
            </a:r>
          </a:p>
          <a:p>
            <a:r>
              <a:rPr lang="en-GB"/>
              <a:t>…</a:t>
            </a:r>
            <a:endParaRPr lang="en-US"/>
          </a:p>
          <a:p>
            <a:r>
              <a:rPr lang="en-GB"/>
              <a:t>…</a:t>
            </a:r>
            <a:endParaRPr lang="en-US"/>
          </a:p>
          <a:p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/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 panose="05000000000000000000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 panose="05000000000000000000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 panose="05000000000000000000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/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1556" y="1541427"/>
            <a:ext cx="95151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 panose="05000000000000000000"/>
              <a:buChar char="§"/>
            </a:pPr>
            <a:r>
              <a:rPr lang="en-US" sz="3000" b="1" dirty="0">
                <a:solidFill>
                  <a:schemeClr val="bg2"/>
                </a:solidFill>
              </a:rPr>
              <a:t>BOM – Browser API</a:t>
            </a:r>
            <a:endParaRPr lang="bg-BG" sz="30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 panose="05000000000000000000"/>
              <a:buChar char="§"/>
            </a:pPr>
            <a:r>
              <a:rPr lang="en-US" sz="3000" b="1" dirty="0">
                <a:solidFill>
                  <a:schemeClr val="bg2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 panose="05000000000000000000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DOM</a:t>
            </a:r>
            <a:r>
              <a:rPr lang="en-US" sz="28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2800" b="1" dirty="0">
                <a:solidFill>
                  <a:schemeClr val="bg2"/>
                </a:solidFill>
              </a:rPr>
              <a:t>	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XML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 panose="05000000000000000000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Selecting DOM elements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 panose="05000000000000000000"/>
              <a:buChar char="§"/>
            </a:pPr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Id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 panose="05000000000000000000"/>
              <a:buChar char="§"/>
            </a:pPr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Class</a:t>
            </a:r>
            <a:r>
              <a:rPr lang="en-US" sz="2600" b="1" dirty="0">
                <a:solidFill>
                  <a:schemeClr val="bg2"/>
                </a:solidFill>
              </a:rPr>
              <a:t> Name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 panose="05000000000000000000"/>
              <a:buChar char="§"/>
            </a:pPr>
            <a:r>
              <a:rPr lang="en-US" sz="2600" b="1" dirty="0">
                <a:solidFill>
                  <a:schemeClr val="bg1"/>
                </a:solidFill>
              </a:rPr>
              <a:t>Query</a:t>
            </a:r>
            <a:r>
              <a:rPr lang="en-US" sz="2600" b="1" dirty="0">
                <a:solidFill>
                  <a:schemeClr val="bg2"/>
                </a:solidFill>
              </a:rPr>
              <a:t> Selectors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 panose="05000000000000000000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b="1" dirty="0">
                <a:solidFill>
                  <a:schemeClr val="bg2"/>
                </a:solidFill>
              </a:rPr>
              <a:t> &amp; HTML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p:transition spd="slow" advClick="0" advTm="5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1"/>
          </p:cNvPr>
          <p:cNvPicPr>
            <a:picLocks noChangeAspect="1"/>
          </p:cNvPicPr>
          <p:nvPr/>
        </p:nvPicPr>
        <p:blipFill>
          <a:blip r:embed="rId2"/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3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5"/>
          </p:cNvPr>
          <p:cNvPicPr>
            <a:picLocks noChangeAspect="1"/>
          </p:cNvPicPr>
          <p:nvPr/>
        </p:nvPicPr>
        <p:blipFill>
          <a:blip r:embed="rId6"/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9"/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1"/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3"/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5"/>
          </p:cNvPr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7"/>
          </p:cNvPr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19"/>
          </p:cNvPr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1"/>
          </p:cNvPr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3"/>
          </p:cNvPr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5"/>
          </p:cNvPr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7"/>
          </p:cNvPr>
          <p:cNvPicPr>
            <a:picLocks noChangeAspect="1"/>
          </p:cNvPicPr>
          <p:nvPr/>
        </p:nvPicPr>
        <p:blipFill>
          <a:blip r:embed="rId28"/>
          <a:srcRect/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58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 advClick="0" advTm="5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global object </a:t>
            </a:r>
            <a:r>
              <a:rPr lang="en-US" dirty="0"/>
              <a:t>in the browser is </a:t>
            </a:r>
            <a:r>
              <a:rPr lang="en-US" b="1" dirty="0">
                <a:solidFill>
                  <a:schemeClr val="bg1"/>
                </a:solidFill>
                <a:latin typeface="Consolas" pitchFamily="49" charset="0" panose="020B0609020204030204"/>
              </a:rPr>
              <a:t>window</a:t>
            </a:r>
          </a:p>
        </p:txBody>
      </p:sp>
      <p:sp>
        <p:nvSpPr>
          <p:cNvPr id="6" name="Title 5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Context in the Browser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6000" y="1944000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let</a:t>
            </a:r>
            <a:r>
              <a:rPr lang="en-US" sz="2398" b="1" dirty="0">
                <a:latin typeface="Consolas" pitchFamily="49" charset="0" panose="020B0609020204030204"/>
                <a:cs typeface="Consolas" pitchFamily="49" charset="0" panose="020B0609020204030204"/>
              </a:rPr>
              <a:t> b = 8;</a:t>
            </a:r>
          </a:p>
          <a:p>
            <a:r>
              <a:rPr lang="en-US" sz="2398" b="1" dirty="0">
                <a:latin typeface="Consolas" pitchFamily="49" charset="0" panose="020B0609020204030204"/>
                <a:cs typeface="Consolas" pitchFamily="49" charset="0" panose="020B0609020204030204"/>
              </a:rPr>
              <a:t>console.log(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this</a:t>
            </a:r>
            <a:r>
              <a:rPr lang="en-US" sz="2398" b="1" dirty="0" err="1">
                <a:latin typeface="Consolas" pitchFamily="49" charset="0" panose="020B0609020204030204"/>
                <a:cs typeface="Consolas" pitchFamily="49" charset="0" panose="020B0609020204030204"/>
              </a:rPr>
              <a:t>.b</a:t>
            </a:r>
            <a:r>
              <a:rPr lang="en-US" sz="2398" b="1" dirty="0">
                <a:latin typeface="Consolas" pitchFamily="49" charset="0" panose="020B0609020204030204"/>
                <a:cs typeface="Consolas" pitchFamily="49" charset="0" panose="020B0609020204030204"/>
              </a:rPr>
              <a:t>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undefined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000" y="3193115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var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 a = 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console.log(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this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.a);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6000" y="4442231"/>
            <a:ext cx="729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398" b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function foo() 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console.log("Simple function call");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/>
              <a:t>this</a:t>
            </a:r>
            <a:r>
              <a:rPr lang="en-US" dirty="0">
                <a:solidFill>
                  <a:schemeClr val="tx1"/>
                </a:solidFill>
              </a:rPr>
              <a:t> === </a:t>
            </a:r>
            <a:r>
              <a:rPr lang="en-US" dirty="0"/>
              <a:t>window</a:t>
            </a:r>
            <a:r>
              <a:rPr lang="en-US" dirty="0">
                <a:solidFill>
                  <a:schemeClr val="tx1"/>
                </a:solidFill>
              </a:rPr>
              <a:t>);  // true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foo();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4" name="Slide Body"/>
          <p:cNvSpPr>
            <a:spLocks noGrp="1" noEditPoints="1"/>
          </p:cNvSpPr>
          <p:nvPr>
            <p:ph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1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2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3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5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</p:cSld>
  <p:clrMapOvr>
    <a:masterClrMapping/>
  </p:clrMapOvr>
  <p:transition spd="slow" advClick="0" advTm="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</p:spPr>
      </p:pic>
      <p:sp>
        <p:nvSpPr>
          <p:cNvPr id="6" name="Subtitle 5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 with a Logical Tree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</p:spTree>
  </p:cSld>
  <p:clrMapOvr>
    <a:masterClrMapping/>
  </p:clrMapOvr>
  <p:transition spd="slow" advClick="0" advTm="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HTML DOM </a:t>
            </a:r>
            <a:r>
              <a:rPr lang="en-US" sz="3400" dirty="0"/>
              <a:t>is an </a:t>
            </a:r>
            <a:r>
              <a:rPr lang="en-US" sz="3400" b="1" dirty="0">
                <a:solidFill>
                  <a:schemeClr val="bg1"/>
                </a:solidFill>
              </a:rPr>
              <a:t>Object Model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/>
              <a:t> HTML and creates a 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</a:p>
          <a:p>
            <a:pPr>
              <a:spcBef>
                <a:spcPts val="28200"/>
              </a:spcBef>
            </a:pPr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in each other and create a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/>
            <a:r>
              <a:rPr lang="en-US" dirty="0"/>
              <a:t>Like the hierarchy of a </a:t>
            </a:r>
            <a:r>
              <a:rPr lang="en-US" b="1" dirty="0">
                <a:solidFill>
                  <a:schemeClr val="bg1"/>
                </a:solidFill>
              </a:rPr>
              <a:t>street address </a:t>
            </a:r>
            <a:r>
              <a:rPr lang="en-US" dirty="0"/>
              <a:t>– Country, City, Street, etc.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HTML to DOM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69248" y="1966678"/>
            <a:ext cx="4561752" cy="32238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248" y="1809000"/>
            <a:ext cx="6167579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&lt;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html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head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title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My Heading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title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head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body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h1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My Heading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h1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</a:t>
            </a:r>
            <a:r>
              <a:rPr lang="en-US" sz="2398" b="1" noProof="1">
                <a:solidFill>
                  <a:srgbClr val="161743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href="/about"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Click Here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a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body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  <a:p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&lt;/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html</a:t>
            </a:r>
            <a:r>
              <a:rPr lang="en-US" sz="2398" b="1" noProof="1">
                <a:latin typeface="Consolas" pitchFamily="49" charset="0" panose="020B0609020204030204"/>
                <a:cs typeface="Consolas" pitchFamily="49" charset="0" panose="020B0609020204030204"/>
              </a:rPr>
              <a:t>&gt;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5582</TotalTime>
  <Words>2701</Words>
  <Application>Microsoft Office PowerPoint</Application>
  <PresentationFormat>Widescreen</PresentationFormat>
  <Paragraphs>456</Paragraphs>
  <Slides>60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맑은 고딕</vt:lpstr>
      <vt:lpstr>Arial</vt:lpstr>
      <vt:lpstr>Arial Rounded MT Bold</vt:lpstr>
      <vt:lpstr>Calibri</vt:lpstr>
      <vt:lpstr>Consolas</vt:lpstr>
      <vt:lpstr>Malgun Gothic (Body)</vt:lpstr>
      <vt:lpstr>Wingdings</vt:lpstr>
      <vt:lpstr>Wingdings 2</vt:lpstr>
      <vt:lpstr>1_SoftUni</vt:lpstr>
      <vt:lpstr>Bitmap Image</vt:lpstr>
      <vt:lpstr>DOM Introduction</vt:lpstr>
      <vt:lpstr>Table of Contents</vt:lpstr>
      <vt:lpstr>Have a Question?</vt:lpstr>
      <vt:lpstr>Browser API</vt:lpstr>
      <vt:lpstr>Browser Object Model (BOM)</vt:lpstr>
      <vt:lpstr>Global Context in the Browser</vt:lpstr>
      <vt:lpstr>Document Object Model (DOM)</vt:lpstr>
      <vt:lpstr>Document Object Model</vt:lpstr>
      <vt:lpstr>From HTML to DOM Tree</vt:lpstr>
      <vt:lpstr> DOM Methods</vt:lpstr>
      <vt:lpstr>Example: DOM Methods</vt:lpstr>
      <vt:lpstr>Example: DOM Methods</vt:lpstr>
      <vt:lpstr>Using the DOM API</vt:lpstr>
      <vt:lpstr>JavaScript in the Browser</vt:lpstr>
      <vt:lpstr>HTML Elements</vt:lpstr>
      <vt:lpstr>Elements and Properties</vt:lpstr>
      <vt:lpstr>Attributes and Properties</vt:lpstr>
      <vt:lpstr>DOM Manipulations</vt:lpstr>
      <vt:lpstr>Accessing Element HTML</vt:lpstr>
      <vt:lpstr>Accessing Element Text</vt:lpstr>
      <vt:lpstr>Accessing Element Values</vt:lpstr>
      <vt:lpstr>Problem: Edit Element</vt:lpstr>
      <vt:lpstr>Solution: Edit Element</vt:lpstr>
      <vt:lpstr>Targeting DOM Elements</vt:lpstr>
      <vt:lpstr>Targeting Elements</vt:lpstr>
      <vt:lpstr>Targeting by ID - Example</vt:lpstr>
      <vt:lpstr>Targeting by Tag and Class Names – Example</vt:lpstr>
      <vt:lpstr>CSS Selectors</vt:lpstr>
      <vt:lpstr>CSS Selectors - Example</vt:lpstr>
      <vt:lpstr>NodeList vs. HTMLCollection</vt:lpstr>
      <vt:lpstr>Iterating Element Collections</vt:lpstr>
      <vt:lpstr>Problem: Collect List Items</vt:lpstr>
      <vt:lpstr>Problem: Collect List Items – HTML</vt:lpstr>
      <vt:lpstr>Solution: Collect List Items</vt:lpstr>
      <vt:lpstr>Parents and Child Elements</vt:lpstr>
      <vt:lpstr>Parents and Child Elements</vt:lpstr>
      <vt:lpstr>Using the DOM API</vt:lpstr>
      <vt:lpstr>External Page Scripts</vt:lpstr>
      <vt:lpstr>Problem: Sum Numbers</vt:lpstr>
      <vt:lpstr>Solution: Sum Numbers</vt:lpstr>
      <vt:lpstr>Control Content via Visibility</vt:lpstr>
      <vt:lpstr>Problem: Show More Text</vt:lpstr>
      <vt:lpstr>Problem: Show More Text – HTML</vt:lpstr>
      <vt:lpstr>Solution: Show More Text</vt:lpstr>
      <vt:lpstr>Match n-th Child</vt:lpstr>
      <vt:lpstr>Problem: Colorize Table Rows</vt:lpstr>
      <vt:lpstr>Solution: Colorize Table Rows</vt:lpstr>
      <vt:lpstr>Problem: Sum Table</vt:lpstr>
      <vt:lpstr>Problem: Sum Table (2)</vt:lpstr>
      <vt:lpstr>Solution: Sum Table</vt:lpstr>
      <vt:lpstr>Live Demonstration</vt:lpstr>
      <vt:lpstr>Problem: Extract Parenthesis</vt:lpstr>
      <vt:lpstr>Problem: Extract Parenthesis (2)</vt:lpstr>
      <vt:lpstr>Solution: Extract Parenthesis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dimitar</cp:lastModifiedBy>
  <cp:revision>122</cp:revision>
  <dcterms:created xsi:type="dcterms:W3CDTF">2018-05-23T13:08:44Z</dcterms:created>
  <dcterms:modified xsi:type="dcterms:W3CDTF">2023-01-22T14:12:06Z</dcterms:modified>
  <cp:category>computer programming;programming;software development;software engineering</cp:category>
</cp:coreProperties>
</file>