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4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C8D7"/>
    <a:srgbClr val="303D5D"/>
    <a:srgbClr val="87B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1"/>
    <p:restoredTop sz="94413"/>
  </p:normalViewPr>
  <p:slideViewPr>
    <p:cSldViewPr snapToGrid="0" snapToObjects="1">
      <p:cViewPr varScale="1">
        <p:scale>
          <a:sx n="92" d="100"/>
          <a:sy n="92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E6580-FEB4-3B4F-B00C-636A0EC3682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C6721-3C49-2F4E-9036-CBBA9CA15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E624-0BE4-F442-A517-0536CB2DF5A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C26-63F8-7D47-AF82-B18B148F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E624-0BE4-F442-A517-0536CB2DF5A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C26-63F8-7D47-AF82-B18B148F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E624-0BE4-F442-A517-0536CB2DF5A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C26-63F8-7D47-AF82-B18B148F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E624-0BE4-F442-A517-0536CB2DF5A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C26-63F8-7D47-AF82-B18B148F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E624-0BE4-F442-A517-0536CB2DF5A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C26-63F8-7D47-AF82-B18B148F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E624-0BE4-F442-A517-0536CB2DF5A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C26-63F8-7D47-AF82-B18B148F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7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E624-0BE4-F442-A517-0536CB2DF5A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C26-63F8-7D47-AF82-B18B148F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E624-0BE4-F442-A517-0536CB2DF5A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C26-63F8-7D47-AF82-B18B148F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E624-0BE4-F442-A517-0536CB2DF5A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C26-63F8-7D47-AF82-B18B148F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E624-0BE4-F442-A517-0536CB2DF5A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C26-63F8-7D47-AF82-B18B148F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E624-0BE4-F442-A517-0536CB2DF5A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C26-63F8-7D47-AF82-B18B148F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7E624-0BE4-F442-A517-0536CB2DF5A2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8C26-63F8-7D47-AF82-B18B148F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2032378"/>
            <a:ext cx="6758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Наследяване</a:t>
            </a:r>
          </a:p>
          <a:p>
            <a:pPr algn="ctr"/>
            <a:r>
              <a:rPr lang="bg-BG" sz="36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В </a:t>
            </a:r>
            <a:r>
              <a:rPr lang="en-US" sz="36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OOP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4718" y="1122363"/>
            <a:ext cx="3755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ЛЕКЦИЯ</a:t>
            </a:r>
            <a:r>
              <a:rPr lang="sk-SK" sz="12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XIV </a:t>
            </a:r>
            <a:r>
              <a:rPr lang="sk-SK" sz="12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© </a:t>
            </a:r>
            <a:r>
              <a:rPr lang="en-US" sz="12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2021</a:t>
            </a:r>
            <a:r>
              <a:rPr lang="sk-SK" sz="12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 Нет Ит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2833" y="1490008"/>
            <a:ext cx="84681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Може да се случи да създадете класове, които да имат подобни атрибути или методи (по-скоро повтарящи се в класовете). Нека да вземем два класа 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Dog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и  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Cat,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например. И двата класа се описват от едни и същи атрибути и методи, например и двете животни имат характеристика цвят и размер, порода и т.н., също така издават звук. За да си спестим това повтаряне на атрибути и методи можем да използваме концепция наречена </a:t>
            </a:r>
            <a:r>
              <a:rPr lang="bg-BG" sz="2000" b="1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наследяване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. След като знаем вече какво представлява концепцията наследяване ще определим два нови термина:</a:t>
            </a:r>
          </a:p>
          <a:p>
            <a:pPr marL="342900" indent="-342900" algn="just">
              <a:buClr>
                <a:srgbClr val="6FC8D7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Superclass –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класът, които е основен или още се нарича „родител“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от английски 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“parent”.</a:t>
            </a:r>
            <a:endParaRPr lang="bg-BG" sz="2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  <a:p>
            <a:pPr marL="342900" indent="-342900" algn="just">
              <a:buClr>
                <a:srgbClr val="6FC8D7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Subclass –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подклас на класът-родител, този клас, който наследява 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superclass.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Също така много често се използва като „дете“ или от английски 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“child”.</a:t>
            </a:r>
            <a:endParaRPr lang="bg-BG" sz="2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  <a:p>
            <a:pPr algn="just"/>
            <a:endParaRPr lang="en-US" sz="2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2833" y="60789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Какво е наследяване?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2833" y="1315781"/>
            <a:ext cx="8468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За да наследим клас е необходимо да запишем неговото име в скобите на 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“parent”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класа. Нека да разгледаме следният пример:</a:t>
            </a:r>
            <a:endParaRPr lang="en-US" sz="2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2833" y="60789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Наследяване на клас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98E62-D808-6E48-8E98-B6EFCD605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090" y="2023667"/>
            <a:ext cx="8559800" cy="284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1DA2A9-1CD3-9340-A467-4CDA49808EAB}"/>
              </a:ext>
            </a:extLst>
          </p:cNvPr>
          <p:cNvSpPr txBox="1"/>
          <p:nvPr/>
        </p:nvSpPr>
        <p:spPr>
          <a:xfrm>
            <a:off x="2802833" y="4868467"/>
            <a:ext cx="8468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Особеното тук е, че достъпът на атрибути и методи се извършва отгоре-надолу. Обратната връзка обаче не работи. Ако искаме да наследим в 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“child”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полета или методи и от 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“parent”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класа няма да има проблем, ако се опитаме от 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“parent”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класа да </a:t>
            </a:r>
            <a:r>
              <a:rPr lang="bg-BG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достъпим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нещо принадлежащо на 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“child”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няма да можем.</a:t>
            </a:r>
            <a:endParaRPr lang="en-US" sz="2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9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7217" y="1315781"/>
            <a:ext cx="8468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Когато декларираме атрибути в основният родителски клас, които задължително трябва да се инициализират, тогава задължително ще трябва да им зададем стойност в конструкторът на класа-дете. Това става чрез извикване на родителският конструктор и вграденият метод 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super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()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.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Този метод представлява родителският клас в класа-дете.</a:t>
            </a:r>
            <a:endParaRPr lang="en-US" sz="2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2833" y="60789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Използване на метод </a:t>
            </a:r>
            <a:r>
              <a:rPr lang="en-US" sz="4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super()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21670-AB27-294D-A5C1-5E46B5D73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217" y="2998905"/>
            <a:ext cx="82169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3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2833" y="1315781"/>
            <a:ext cx="8468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Понякога</a:t>
            </a:r>
            <a:r>
              <a:rPr lang="ru-RU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, </a:t>
            </a:r>
            <a:r>
              <a:rPr lang="ru-RU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когато</a:t>
            </a:r>
            <a:r>
              <a:rPr lang="ru-RU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</a:t>
            </a:r>
            <a:r>
              <a:rPr lang="ru-RU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наследяваме</a:t>
            </a:r>
            <a:r>
              <a:rPr lang="ru-RU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</a:t>
            </a:r>
            <a:r>
              <a:rPr lang="ru-RU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родителски</a:t>
            </a:r>
            <a:r>
              <a:rPr lang="ru-RU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</a:t>
            </a:r>
            <a:r>
              <a:rPr lang="ru-RU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клас</a:t>
            </a:r>
            <a:r>
              <a:rPr lang="ru-RU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</a:t>
            </a:r>
            <a:r>
              <a:rPr lang="ru-RU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може</a:t>
            </a:r>
            <a:r>
              <a:rPr lang="ru-RU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да </a:t>
            </a:r>
            <a:r>
              <a:rPr lang="ru-RU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искаме</a:t>
            </a:r>
            <a:r>
              <a:rPr lang="ru-RU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например да </a:t>
            </a:r>
            <a:r>
              <a:rPr lang="ru-RU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пренапишем</a:t>
            </a:r>
            <a:r>
              <a:rPr lang="ru-RU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</a:t>
            </a:r>
            <a:r>
              <a:rPr lang="ru-RU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тялото</a:t>
            </a:r>
            <a:r>
              <a:rPr lang="ru-RU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на </a:t>
            </a:r>
            <a:r>
              <a:rPr lang="ru-RU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някакъв</a:t>
            </a:r>
            <a:r>
              <a:rPr lang="ru-RU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метод, </a:t>
            </a:r>
            <a:r>
              <a:rPr lang="ru-RU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който</a:t>
            </a:r>
            <a:r>
              <a:rPr lang="ru-RU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е част от </a:t>
            </a:r>
            <a:r>
              <a:rPr lang="ru-RU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базовият</a:t>
            </a:r>
            <a:r>
              <a:rPr lang="ru-RU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</a:t>
            </a:r>
            <a:r>
              <a:rPr lang="ru-RU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клас</a:t>
            </a:r>
            <a:r>
              <a:rPr lang="ru-RU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. </a:t>
            </a:r>
            <a:r>
              <a:rPr lang="ru-RU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Този</a:t>
            </a:r>
            <a:r>
              <a:rPr lang="ru-RU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метод </a:t>
            </a:r>
            <a:r>
              <a:rPr lang="ru-RU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ще</a:t>
            </a:r>
            <a:r>
              <a:rPr lang="ru-RU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</a:t>
            </a:r>
            <a:r>
              <a:rPr lang="ru-RU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съществува</a:t>
            </a:r>
            <a:r>
              <a:rPr lang="ru-RU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и в </a:t>
            </a:r>
            <a:r>
              <a:rPr lang="ru-RU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двата</a:t>
            </a:r>
            <a:r>
              <a:rPr lang="ru-RU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</a:t>
            </a:r>
            <a:r>
              <a:rPr lang="ru-RU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класа</a:t>
            </a:r>
            <a:r>
              <a:rPr lang="ru-RU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</a:t>
            </a:r>
            <a:r>
              <a:rPr lang="ru-RU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родител-дете</a:t>
            </a:r>
            <a:r>
              <a:rPr lang="ru-RU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, но </a:t>
            </a:r>
            <a:r>
              <a:rPr lang="ru-RU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ще</a:t>
            </a:r>
            <a:r>
              <a:rPr lang="ru-RU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</a:t>
            </a:r>
            <a:r>
              <a:rPr lang="ru-RU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бъде</a:t>
            </a:r>
            <a:r>
              <a:rPr lang="ru-RU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с различна имплементация. </a:t>
            </a:r>
            <a:r>
              <a:rPr lang="ru-RU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Нека</a:t>
            </a:r>
            <a:r>
              <a:rPr lang="ru-RU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да </a:t>
            </a:r>
            <a:r>
              <a:rPr lang="ru-RU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разгледаме</a:t>
            </a:r>
            <a:r>
              <a:rPr lang="ru-RU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</a:t>
            </a:r>
            <a:r>
              <a:rPr lang="ru-RU" sz="2000" dirty="0" err="1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следният</a:t>
            </a:r>
            <a:r>
              <a:rPr lang="ru-RU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 пример:</a:t>
            </a:r>
            <a:endParaRPr lang="en-US" sz="2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2833" y="60789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Припокриване на методи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CBFD5-4322-1B40-9DA1-8C1280ABA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322" y="3081070"/>
            <a:ext cx="102743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4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2833" y="1315781"/>
            <a:ext cx="8468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До сега наследявахме само едни клас, 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Python </a:t>
            </a:r>
            <a:r>
              <a:rPr lang="bg-BG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ни дава възможност да използваме и множествено наследяване, т.е. даден клас да наследи атрибути и методи повече от един клас. Особеността тук е в достъпването на атрибути и методи на основните класове. Вече не се извършва с </a:t>
            </a:r>
            <a:r>
              <a:rPr lang="en-US" sz="2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super.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02833" y="607895"/>
            <a:ext cx="876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Множествено наследяване</a:t>
            </a:r>
            <a:endParaRPr lang="en-US" sz="40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97C11-C1C3-E949-B837-154EFB927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26" y="2799310"/>
            <a:ext cx="110109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1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2044001"/>
            <a:ext cx="67586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БЛАГОДАРЯ</a:t>
            </a:r>
          </a:p>
          <a:p>
            <a:pPr algn="ctr"/>
            <a:r>
              <a:rPr lang="bg-BG" sz="3600" dirty="0">
                <a:solidFill>
                  <a:srgbClr val="303D5D"/>
                </a:solidFill>
                <a:latin typeface="Gotham Medium" charset="0"/>
                <a:ea typeface="Gotham Medium" charset="0"/>
                <a:cs typeface="Gotham Medium" charset="0"/>
              </a:rPr>
              <a:t>ЗА ВНИМАНИЕТО!</a:t>
            </a:r>
          </a:p>
          <a:p>
            <a:pPr algn="ctr"/>
            <a:endParaRPr lang="bg-BG" sz="4400" dirty="0">
              <a:solidFill>
                <a:srgbClr val="303D5D"/>
              </a:solidFill>
              <a:latin typeface="Gotham Medium" charset="0"/>
              <a:ea typeface="Gotham Medium" charset="0"/>
              <a:cs typeface="Gotham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4718" y="1122363"/>
            <a:ext cx="3755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2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© </a:t>
            </a:r>
            <a:r>
              <a:rPr lang="en-US" sz="12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2021</a:t>
            </a:r>
            <a:r>
              <a:rPr lang="sk-SK" sz="1200" dirty="0">
                <a:solidFill>
                  <a:srgbClr val="6FC8D7"/>
                </a:solidFill>
                <a:latin typeface="Gotham Medium" charset="0"/>
                <a:ea typeface="Gotham Medium" charset="0"/>
                <a:cs typeface="Gotham Medium" charset="0"/>
              </a:rPr>
              <a:t> Нет Ит</a:t>
            </a:r>
          </a:p>
        </p:txBody>
      </p:sp>
    </p:spTree>
    <p:extLst>
      <p:ext uri="{BB962C8B-B14F-4D97-AF65-F5344CB8AC3E}">
        <p14:creationId xmlns:p14="http://schemas.microsoft.com/office/powerpoint/2010/main" val="158690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415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Gotham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Galin Jelev</cp:lastModifiedBy>
  <cp:revision>31</cp:revision>
  <dcterms:created xsi:type="dcterms:W3CDTF">2017-09-27T09:06:25Z</dcterms:created>
  <dcterms:modified xsi:type="dcterms:W3CDTF">2021-03-21T16:28:28Z</dcterms:modified>
</cp:coreProperties>
</file>