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Montserrat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jOzEkCD1zhpYPSmX1DkKbycViR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g-BG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g-BG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g-BG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26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2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2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hyperlink" Target="https://repl.it/languages/python3" TargetMode="External"/><Relationship Id="rId5" Type="http://schemas.openxmlformats.org/officeDocument/2006/relationships/hyperlink" Target="https://hub.gke.mybinder.org/user/jupyterlab-jupyterlab-demo-sv0g7gb3/lab" TargetMode="External"/><Relationship Id="rId6" Type="http://schemas.openxmlformats.org/officeDocument/2006/relationships/hyperlink" Target="https://www.onlinegdb.com/online_python_compil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hyperlink" Target="https://www.jetbrains.com/pycharm/download/#section=windows" TargetMode="External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hyperlink" Target="https://docs.python.org/3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hyperlink" Target="https://raw.githubusercontent.com/Homebrew/install/master/instal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hyperlink" Target="https://www.python.org/downloads/window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/>
          <p:nvPr/>
        </p:nvSpPr>
        <p:spPr>
          <a:xfrm>
            <a:off x="2743200" y="2032200"/>
            <a:ext cx="675828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6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Инсталация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36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 синтаксис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244760" y="1122480"/>
            <a:ext cx="375516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2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 I </a:t>
            </a:r>
            <a:r>
              <a:rPr b="0" i="0" lang="bg-BG" sz="1200" u="none" cap="none" strike="noStrike">
                <a:solidFill>
                  <a:srgbClr val="6FC8D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© 202</a:t>
            </a:r>
            <a:r>
              <a:rPr lang="bg-BG" sz="1200">
                <a:solidFill>
                  <a:srgbClr val="6FC8D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r>
              <a:rPr b="0" i="0" lang="bg-BG" sz="1200" u="none" cap="none" strike="noStrike">
                <a:solidFill>
                  <a:srgbClr val="6FC8D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Нет Ит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/>
          <p:nvPr/>
        </p:nvSpPr>
        <p:spPr>
          <a:xfrm>
            <a:off x="2802960" y="608040"/>
            <a:ext cx="876600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Видове среди за програмиране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800" y="1117440"/>
            <a:ext cx="1148904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3760" y="1918800"/>
            <a:ext cx="2804400" cy="46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0" y="1838520"/>
            <a:ext cx="2601720" cy="477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8520" y="1805760"/>
            <a:ext cx="1862640" cy="480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71520" y="1918800"/>
            <a:ext cx="2436120" cy="46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43560" y="3574440"/>
            <a:ext cx="2247840" cy="303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6936840" y="6593040"/>
            <a:ext cx="4224240" cy="24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bg-BG" sz="10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Информационен източник: Wikipedia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"/>
          <p:cNvSpPr/>
          <p:nvPr/>
        </p:nvSpPr>
        <p:spPr>
          <a:xfrm>
            <a:off x="2802950" y="2150658"/>
            <a:ext cx="84678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Може да се използват и онлайн среди за разработка като: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https://repl.it/languages/python3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https://hub.gke.mybinder.org/user/jupyterlab-jupyterlab-demo-sv0g7gb3/lab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https://www.onlinegdb.com/online_python_compiler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2802960" y="324000"/>
            <a:ext cx="876600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Видове среди за програмиране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/>
          <p:nvPr/>
        </p:nvSpPr>
        <p:spPr>
          <a:xfrm>
            <a:off x="2802960" y="324000"/>
            <a:ext cx="876600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Инсталиране на PyCharm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2880" y="2072160"/>
            <a:ext cx="10058040" cy="404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3"/>
          <p:cNvSpPr/>
          <p:nvPr/>
        </p:nvSpPr>
        <p:spPr>
          <a:xfrm>
            <a:off x="2802960" y="324000"/>
            <a:ext cx="876600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Инсталиране на PyCharm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1517760" y="2187000"/>
            <a:ext cx="9835560" cy="397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браузера въвеждаме следният линк: </a:t>
            </a:r>
            <a:r>
              <a:rPr b="0" i="0" lang="bg-BG" sz="20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https://www.jetbrains.com/pycharm/download/#section=windows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5570" y="3121160"/>
            <a:ext cx="6698160" cy="3502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/>
          <p:nvPr/>
        </p:nvSpPr>
        <p:spPr>
          <a:xfrm>
            <a:off x="2802960" y="324000"/>
            <a:ext cx="876600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Първи стъпки в PyCharm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4000" y="2270880"/>
            <a:ext cx="5049720" cy="313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3640" y="2306880"/>
            <a:ext cx="4935240" cy="309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4"/>
          <p:cNvSpPr/>
          <p:nvPr/>
        </p:nvSpPr>
        <p:spPr>
          <a:xfrm>
            <a:off x="1044000" y="5607720"/>
            <a:ext cx="10438560" cy="100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 – Създаваме нов проект от Create New Project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 – Задаваме име на проекта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3 - Избираме среда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 – Избираме интерпретатор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 – Създаваме проекта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1044000" y="3016440"/>
            <a:ext cx="1934280" cy="2386080"/>
          </a:xfrm>
          <a:prstGeom prst="rect">
            <a:avLst/>
          </a:prstGeom>
          <a:solidFill>
            <a:srgbClr val="2E414B"/>
          </a:solidFill>
          <a:ln cap="flat" cmpd="sng" w="12600">
            <a:solidFill>
              <a:srgbClr val="2E414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/>
          <p:nvPr/>
        </p:nvSpPr>
        <p:spPr>
          <a:xfrm>
            <a:off x="2802950" y="2150652"/>
            <a:ext cx="84678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Calibri"/>
                <a:ea typeface="Calibri"/>
                <a:cs typeface="Calibri"/>
                <a:sym typeface="Calibri"/>
              </a:rPr>
              <a:t>Нека да си представим, че имаме два проекта Проект А и Проект Б, и двата </a:t>
            </a:r>
            <a:r>
              <a:rPr lang="bg-BG" sz="2000">
                <a:solidFill>
                  <a:srgbClr val="303D5D"/>
                </a:solidFill>
                <a:latin typeface="Calibri"/>
                <a:ea typeface="Calibri"/>
                <a:cs typeface="Calibri"/>
                <a:sym typeface="Calibri"/>
              </a:rPr>
              <a:t>използват</a:t>
            </a:r>
            <a:r>
              <a:rPr b="0" i="0" lang="bg-BG" sz="2000" u="none" cap="none" strike="noStrike">
                <a:solidFill>
                  <a:srgbClr val="303D5D"/>
                </a:solidFill>
                <a:latin typeface="Calibri"/>
                <a:ea typeface="Calibri"/>
                <a:cs typeface="Calibri"/>
                <a:sym typeface="Calibri"/>
              </a:rPr>
              <a:t> едни и същи пакети. Проблемът се появява, когато в Проект С имаме нужда да инсталираме същите пакети, но от по-висока версия.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Calibri"/>
                <a:ea typeface="Calibri"/>
                <a:cs typeface="Calibri"/>
                <a:sym typeface="Calibri"/>
              </a:rPr>
              <a:t>Представлява изолирана среда с нужните за даденият проект пакети.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Calibri"/>
                <a:ea typeface="Calibri"/>
                <a:cs typeface="Calibri"/>
                <a:sym typeface="Calibri"/>
              </a:rPr>
              <a:t>Няма ограничение за броят на виртуалните среди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Calibri"/>
                <a:ea typeface="Calibri"/>
                <a:cs typeface="Calibri"/>
                <a:sym typeface="Calibri"/>
              </a:rPr>
              <a:t>За да използваме виртуалната среда е необходимо да си инсталираме  virtualenv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1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Calibri"/>
                <a:ea typeface="Calibri"/>
                <a:cs typeface="Calibri"/>
                <a:sym typeface="Calibri"/>
              </a:rPr>
              <a:t>pip3 install virtualenv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2802960" y="324000"/>
            <a:ext cx="87660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Защо имаме нужда от виртуална среда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372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6"/>
          <p:cNvSpPr/>
          <p:nvPr/>
        </p:nvSpPr>
        <p:spPr>
          <a:xfrm>
            <a:off x="2103625" y="2150650"/>
            <a:ext cx="91674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Calibri"/>
                <a:ea typeface="Calibri"/>
                <a:cs typeface="Calibri"/>
                <a:sym typeface="Calibri"/>
              </a:rPr>
              <a:t>Създаване на нова среда от командният ред: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1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Calibri"/>
                <a:ea typeface="Calibri"/>
                <a:cs typeface="Calibri"/>
                <a:sym typeface="Calibri"/>
              </a:rPr>
              <a:t>python3 –m venv env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Calibri"/>
                <a:ea typeface="Calibri"/>
                <a:cs typeface="Calibri"/>
                <a:sym typeface="Calibri"/>
              </a:rPr>
              <a:t>За да активираме виртуалната среда използваме: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1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env/bin/activate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 да деактивираме виртуалната среда използваме: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1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deactivate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 да инсталираме например пакет requests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1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pip3 install requests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Създаване на списък от всички пакети добавени към виртуалната среда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1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pip3 freeze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2802960" y="324000"/>
            <a:ext cx="876600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Виртуална среда команди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695160" y="6128280"/>
            <a:ext cx="10873440" cy="24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bg-BG" sz="10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Документация: https://packaging.python.org/guides/installing-using-pip-and-virtual-environments/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7"/>
          <p:cNvSpPr/>
          <p:nvPr/>
        </p:nvSpPr>
        <p:spPr>
          <a:xfrm>
            <a:off x="1881360" y="673920"/>
            <a:ext cx="8429040" cy="25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6FC8D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Синтаксис на Python</a:t>
            </a:r>
            <a:endParaRPr b="0" i="0" sz="8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2802960" y="324000"/>
            <a:ext cx="87660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Структура на програма в Python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7280" y="2539800"/>
            <a:ext cx="8553600" cy="265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9"/>
          <p:cNvSpPr/>
          <p:nvPr/>
        </p:nvSpPr>
        <p:spPr>
          <a:xfrm>
            <a:off x="2802960" y="324000"/>
            <a:ext cx="876600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Видове коментари в Python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1517760" y="2187000"/>
            <a:ext cx="9835560" cy="397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Коментарът винаги започва с #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Всичко, което напишем след # ще се зачита за коментар, а не за код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7760" y="3278520"/>
            <a:ext cx="8579880" cy="220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/>
          <p:nvPr/>
        </p:nvSpPr>
        <p:spPr>
          <a:xfrm>
            <a:off x="2802960" y="2150640"/>
            <a:ext cx="8467920" cy="191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Що е то програмирането?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1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Интерпретатор и компилатор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2 и 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Инсталация на Python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Синтаксис на Python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Примерни скриптове към някои модули от курса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2802960" y="608040"/>
            <a:ext cx="87660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Какво ще разглеждаме?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/>
          <p:nvPr/>
        </p:nvSpPr>
        <p:spPr>
          <a:xfrm>
            <a:off x="2802960" y="324000"/>
            <a:ext cx="87660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Подреждане на кода на няколко реда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1356480" y="1864080"/>
            <a:ext cx="9835500" cy="3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Когато искаме да напишем код, който е по-дълъг можем да го подредим на няколко реда, като използваме \ в края на всеки ред, когато искаме да укажем, че ще пишем на нов ред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640" y="3110400"/>
            <a:ext cx="4772880" cy="31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/>
          <p:nvPr/>
        </p:nvSpPr>
        <p:spPr>
          <a:xfrm>
            <a:off x="2802960" y="324000"/>
            <a:ext cx="876600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Подреждане на кода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0720" y="1983960"/>
            <a:ext cx="6276960" cy="22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0720" y="4515120"/>
            <a:ext cx="6276960" cy="212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2"/>
          <p:cNvSpPr/>
          <p:nvPr/>
        </p:nvSpPr>
        <p:spPr>
          <a:xfrm>
            <a:off x="1905525" y="707500"/>
            <a:ext cx="96636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Важни правила при писане на код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1517760" y="2187000"/>
            <a:ext cx="9835560" cy="397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 не се смесват табовете и интервалите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Максимална дължина на реда: </a:t>
            </a: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79 </a:t>
            </a: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знака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 се използват празни редове за разделяне на функциите и класовете и също на по-големи блокове от код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 се поставят коментари, когато е необходимо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 се използват интервали около операторите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3"/>
          <p:cNvSpPr/>
          <p:nvPr/>
        </p:nvSpPr>
        <p:spPr>
          <a:xfrm>
            <a:off x="2802960" y="324000"/>
            <a:ext cx="876600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Резервирани думи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8652" y="2639526"/>
            <a:ext cx="9123124" cy="33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/>
          <p:nvPr/>
        </p:nvSpPr>
        <p:spPr>
          <a:xfrm>
            <a:off x="1881360" y="673920"/>
            <a:ext cx="8429040" cy="374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6FC8D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Примерни програми на Python</a:t>
            </a:r>
            <a:endParaRPr b="0" i="0" sz="8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5"/>
          <p:cNvSpPr/>
          <p:nvPr/>
        </p:nvSpPr>
        <p:spPr>
          <a:xfrm>
            <a:off x="2743200" y="2044080"/>
            <a:ext cx="6758280" cy="222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6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БЛАГОДАРЯ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36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 ВНИМАНИЕТО!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4244760" y="1122480"/>
            <a:ext cx="375516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200" u="none" cap="none" strike="noStrike">
                <a:solidFill>
                  <a:srgbClr val="6FC8D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© 202</a:t>
            </a:r>
            <a:r>
              <a:rPr lang="bg-BG" sz="1200">
                <a:solidFill>
                  <a:srgbClr val="6FC8D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r>
              <a:rPr b="0" i="0" lang="bg-BG" sz="1200" u="none" cap="none" strike="noStrike">
                <a:solidFill>
                  <a:srgbClr val="6FC8D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Нет Ит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/>
          <p:nvPr/>
        </p:nvSpPr>
        <p:spPr>
          <a:xfrm>
            <a:off x="2802950" y="1752926"/>
            <a:ext cx="8467800" cy="4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Програмирането е начин, по който да зададем някакви команди на компютърът и той да ги изпълни.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Изпълнението на компютърните програми може да се реализира с компилатор или с интерпретатор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Компютърът свежда кода до машинен код, такъв, че да е разбираем за компютърът и междувременно проверява за грешки в текста на програмата. Езици, които работят с компилатор са: C++, C#, Java, Swift, Go и други.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Интерпретаторът е „програма за изпълнение на програми“, написани на някакъв програмен език. Той изпълнява командите една след друга и проверява кода едва след като бъде стартирана програмата, тоест в реално време. Езици, които използват интерпретатор са: PHP, Python, JavaScript, TypeScript, Ruby, Perl и други.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2802960" y="608040"/>
            <a:ext cx="876600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Що е то програмирането?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/>
          <p:nvPr/>
        </p:nvSpPr>
        <p:spPr>
          <a:xfrm>
            <a:off x="2802960" y="2150640"/>
            <a:ext cx="8467920" cy="25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Най-първоначалната популярна версия е Python 2.7.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Все още Linux и Mac базираните операционни системи използват в ядрото си Python 2.7.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Официално Python 2.7 вече не се поддържа.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3 в момента е най-използвана версия.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Официална документация на  Python 3 </a:t>
            </a:r>
            <a:r>
              <a:rPr b="0" i="0" lang="bg-BG" sz="20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2802960" y="324000"/>
            <a:ext cx="876600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2 и 3?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/>
          <p:nvPr/>
        </p:nvSpPr>
        <p:spPr>
          <a:xfrm>
            <a:off x="1881360" y="673920"/>
            <a:ext cx="8429040" cy="49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6FC8D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Инсталация на Python за Linux, Mac и Windows</a:t>
            </a:r>
            <a:endParaRPr b="0" i="0" sz="8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/>
          <p:nvPr/>
        </p:nvSpPr>
        <p:spPr>
          <a:xfrm>
            <a:off x="1716850" y="2150650"/>
            <a:ext cx="9980400" cy="4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 да инсталиране Python 3: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1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Проверяваме дали python вече е инсталиран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2" marL="1257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--version или python3 --version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 да инсталираме Python3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Debian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2" marL="1200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sudo apt-get install python3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 Hat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2" marL="1200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sudo yum install python3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SURE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2" marL="1200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sudo zipper install python3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Проверяваме версията на python след като сме го инсталирали.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python3 -- version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2802960" y="324000"/>
            <a:ext cx="876600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инсталация под Linux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2802960" y="2150640"/>
            <a:ext cx="8467920" cy="420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Инсталираме Xcode ако не е инсталиран вече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1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xcode-select --install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Инсталираме Homebrew ако не е инсталиран вече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ruby -e "</a:t>
            </a:r>
            <a:r>
              <a:rPr b="1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$(</a:t>
            </a: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curl –fsSL </a:t>
            </a:r>
            <a:r>
              <a:rPr b="0" i="0" lang="bg-BG" sz="20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https://raw.githubusercontent.com/Homebrew/install/master/install</a:t>
            </a:r>
            <a:r>
              <a:rPr b="1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Отваряме файлът ~/.profile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79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520"/>
              <a:buFont typeface="Arial"/>
              <a:buChar char="•"/>
            </a:pPr>
            <a:r>
              <a:rPr b="0" i="0" lang="bg-B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Добавя следният ред: export PATH="/usr/local/opt/python/libexec/bin:$PATH“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79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520"/>
              <a:buFont typeface="Arial"/>
              <a:buChar char="•"/>
            </a:pPr>
            <a:r>
              <a:rPr b="0" i="0" lang="bg-B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Ако версията на  OS X 10.12 (Sierra) или по-стара версия добавяме следният ред: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2" marL="1200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520"/>
              <a:buFont typeface="Arial"/>
              <a:buChar char="•"/>
            </a:pPr>
            <a:r>
              <a:rPr b="0" i="0" lang="bg-BG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 PATH=/usr/local/bin:/usr/local/sbin:$PATH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Вече може да инсталираме  Python 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brew install python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2802960" y="324000"/>
            <a:ext cx="8766000" cy="69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инсталация под Mac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/>
          <p:nvPr/>
        </p:nvSpPr>
        <p:spPr>
          <a:xfrm>
            <a:off x="1207825" y="2150650"/>
            <a:ext cx="105837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Windows е единствената операционна система, която  Python не е инсталиран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Отваряме следната страница: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bg-BG" sz="20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https://www.python.org/downloads/windows/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Кликваме върху линка към последната версия на Python 3.x.x към момента Python 3.9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Скролваме страницата и намираме една от следните две версии: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32 бит компютър: инсталационен изпълним файл за Windows x86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64 бит компютър: инсталационен изпълним файл за Windows x64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Инсталиране на файлът, който сме свалили.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2802960" y="324000"/>
            <a:ext cx="87660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инсталация под Windows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4000"/>
            <a:ext cx="121881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2802960" y="2150640"/>
            <a:ext cx="8467920" cy="100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Подсигуряваме се, че сме избрали checkbox полето, което е показано на картинката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C8D7"/>
              </a:buClr>
              <a:buSzPts val="2800"/>
              <a:buFont typeface="Arial"/>
              <a:buChar char="•"/>
            </a:pPr>
            <a:r>
              <a:rPr b="0" i="0" lang="bg-BG" sz="2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След което избираме Install Now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2802960" y="324000"/>
            <a:ext cx="87660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rgbClr val="303D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инсталация под Windows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465" y="3535035"/>
            <a:ext cx="4772881" cy="30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2017-09-27T09:06:25Z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