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Image_1.jpg"/>
          <p:cNvPicPr>
            <a:picLocks noChangeAspect="1"/>
          </p:cNvPicPr>
          <p:nvPr/>
        </p:nvPicPr>
        <p:blipFill>
          <a:blip r:embed="rId2"/>
          <a:stretch>
            <a:fillRect/>
          </a:stretch>
        </p:blipFill>
        <p:spPr>
          <a:xfrm>
            <a:off x="0" y="0"/>
            <a:ext cx="9144000" cy="6858000"/>
          </a:xfrm>
          <a:prstGeom prst="rect">
            <a:avLst/>
          </a:prstGeom>
        </p:spPr>
      </p:pic>
      <p:pic>
        <p:nvPicPr>
          <p:cNvPr id="4" name="Picture 3" descr="taulia-logo.png"/>
          <p:cNvPicPr>
            <a:picLocks noChangeAspect="1"/>
          </p:cNvPicPr>
          <p:nvPr/>
        </p:nvPicPr>
        <p:blipFill>
          <a:blip r:embed="rId3"/>
          <a:stretch>
            <a:fillRect/>
          </a:stretch>
        </p:blipFill>
        <p:spPr>
          <a:xfrm>
            <a:off x="7086600" y="457200"/>
            <a:ext cx="1400038" cy="365760"/>
          </a:xfrm>
          <a:prstGeom prst="rect">
            <a:avLst/>
          </a:prstGeom>
        </p:spPr>
      </p:pic>
      <p:sp>
        <p:nvSpPr>
          <p:cNvPr id="5" name="TextBox 4"/>
          <p:cNvSpPr txBox="1"/>
          <p:nvPr/>
        </p:nvSpPr>
        <p:spPr>
          <a:xfrm>
            <a:off x="914400" y="2743200"/>
            <a:ext cx="7315200" cy="914400"/>
          </a:xfrm>
          <a:prstGeom prst="rect">
            <a:avLst/>
          </a:prstGeom>
          <a:solidFill>
            <a:srgbClr val="000000"/>
          </a:solidFill>
        </p:spPr>
        <p:txBody>
          <a:bodyPr wrap="none">
            <a:spAutoFit/>
          </a:bodyPr>
          <a:lstStyle/>
          <a:p>
            <a:pPr algn="ctr">
              <a:defRPr sz="3200" b="1">
                <a:solidFill>
                  <a:srgbClr val="FFFFFF"/>
                </a:solidFill>
              </a:defRPr>
            </a:pPr>
            <a:r>
              <a:t>American Water</a:t>
            </a:r>
          </a:p>
        </p:txBody>
      </p:sp>
      <p:sp>
        <p:nvSpPr>
          <p:cNvPr id="6" name="TextBox 5"/>
          <p:cNvSpPr txBox="1"/>
          <p:nvPr/>
        </p:nvSpPr>
        <p:spPr>
          <a:xfrm>
            <a:off x="914400" y="3657600"/>
            <a:ext cx="7315200" cy="914400"/>
          </a:xfrm>
          <a:prstGeom prst="rect">
            <a:avLst/>
          </a:prstGeom>
          <a:solidFill>
            <a:srgbClr val="000000"/>
          </a:solidFill>
        </p:spPr>
        <p:txBody>
          <a:bodyPr wrap="none">
            <a:spAutoFit/>
          </a:bodyPr>
          <a:lstStyle/>
          <a:p>
            <a:pPr algn="ctr">
              <a:defRPr sz="2400">
                <a:solidFill>
                  <a:srgbClr val="FFFFFF"/>
                </a:solidFill>
              </a:defRPr>
            </a:pPr>
            <a:r>
              <a:t>Terms Extension Opportunity Assessment June 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square">
            <a:spAutoFit/>
          </a:bodyPr>
          <a:lstStyle/>
          <a:p>
            <a:pPr algn="l">
              <a:defRPr sz="1100"/>
            </a:pPr>
            <a:r>
              <a:t>Based on the provided images, here is a comprehensive summary for American Water:</a:t>
            </a:r>
          </a:p>
          <a:p>
            <a:pPr algn="l">
              <a:defRPr sz="1100"/>
            </a:pPr>
          </a:p>
          <a:p>
            <a:pPr algn="l">
              <a:defRPr sz="1100"/>
            </a:pPr>
            <a:r>
              <a:t>---</a:t>
            </a:r>
          </a:p>
          <a:p>
            <a:pPr algn="l">
              <a:defRPr sz="1100"/>
            </a:pPr>
          </a:p>
          <a:p>
            <a:pPr algn="l">
              <a:defRPr sz="1100"/>
            </a:pPr>
            <a:r>
              <a:t>**Situation Summary for American Water**</a:t>
            </a:r>
          </a:p>
          <a:p>
            <a:pPr algn="l">
              <a:defRPr sz="1100"/>
            </a:pPr>
          </a:p>
          <a:p>
            <a:pPr algn="l">
              <a:defRPr sz="1100"/>
            </a:pPr>
            <a:r>
              <a:t>We understand that American Water is looking to optimize its working capital position with Taulia’s holistic Working Capital Management platform. Taulia analyzed American Water’s supplier relationships and spend to highlight the working capital trapped within its supply chain.</a:t>
            </a:r>
          </a:p>
          <a:p>
            <a:pPr algn="l">
              <a:defRPr sz="1100"/>
            </a:pPr>
          </a:p>
          <a:p>
            <a:pPr algn="l">
              <a:defRPr sz="1100"/>
            </a:pPr>
            <a:r>
              <a:t>**Highlights:**</a:t>
            </a:r>
          </a:p>
          <a:p>
            <a:pPr algn="l">
              <a:defRPr sz="1100"/>
            </a:pPr>
            <a:r>
              <a:t>* **Working Capital Opportunity:** </a:t>
            </a:r>
          </a:p>
          <a:p>
            <a:pPr algn="l">
              <a:defRPr sz="1100"/>
            </a:pPr>
            <a:r>
              <a:t>  * Total potential working capital within American Water’s existing supply chain is ~$250M based on 100% extension adoption.</a:t>
            </a:r>
          </a:p>
          <a:p>
            <a:pPr algn="l">
              <a:defRPr sz="1100"/>
            </a:pPr>
            <a:r>
              <a:t>* **Impact to Discounts:** </a:t>
            </a:r>
          </a:p>
          <a:p>
            <a:pPr algn="l">
              <a:defRPr sz="1100"/>
            </a:pPr>
            <a:r>
              <a:t>  * Significant discount potential with peak liquidity demand at APR 6 and $1.4M gross yield.</a:t>
            </a:r>
          </a:p>
          <a:p>
            <a:pPr algn="l">
              <a:defRPr sz="1100"/>
            </a:pPr>
            <a:r>
              <a:t>* **Industry Analysis:** </a:t>
            </a:r>
          </a:p>
          <a:p>
            <a:pPr algn="l">
              <a:defRPr sz="1100"/>
            </a:pPr>
            <a:r>
              <a:t>  * Taulia expects American Water should be able to generate significant working capital efficiencies by aligning payment terms with industry and peer benchmarks.</a:t>
            </a:r>
          </a:p>
          <a:p>
            <a:pPr algn="l">
              <a:defRPr sz="1100"/>
            </a:pPr>
          </a:p>
          <a:p>
            <a:pPr algn="l">
              <a:defRPr sz="1100"/>
            </a:pPr>
            <a:r>
              <a:t>By leveraging Taulia’s platform, American Water can unlock significant working capital and efficiency gains.</a:t>
            </a:r>
          </a:p>
          <a:p>
            <a:pPr algn="l">
              <a:defRPr sz="1100"/>
            </a:pPr>
          </a:p>
          <a:p>
            <a:pPr algn="l">
              <a:defRPr sz="1100"/>
            </a:pPr>
            <a:r>
              <a:t>---</a:t>
            </a:r>
          </a:p>
          <a:p>
            <a:pPr algn="l">
              <a:defRPr sz="1100"/>
            </a:pPr>
          </a:p>
          <a:p>
            <a:pPr algn="l">
              <a:defRPr sz="1100"/>
            </a:pPr>
            <a:r>
              <a:t>This summary fits within a single slide and provides a clear overview based on the collective analysis of the provided images.</a:t>
            </a:r>
          </a:p>
        </p:txBody>
      </p:sp>
      <p:sp>
        <p:nvSpPr>
          <p:cNvPr id="4" name="TextBox 3"/>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5" name="Rectangle 4"/>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Industry Term Comparison</a:t>
            </a:r>
          </a:p>
        </p:txBody>
      </p:sp>
      <p:pic>
        <p:nvPicPr>
          <p:cNvPr id="3" name="Picture 2" descr="Industry Term Comparis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Card Adoption</a:t>
            </a:r>
          </a:p>
        </p:txBody>
      </p:sp>
      <p:pic>
        <p:nvPicPr>
          <p:cNvPr id="3" name="Picture 2" descr="Card Adopti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Top WC Potential Suppliers</a:t>
            </a:r>
          </a:p>
        </p:txBody>
      </p:sp>
      <p:pic>
        <p:nvPicPr>
          <p:cNvPr id="3" name="Picture 2" descr="Top WC Potential Suppliers.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Buyer - Payables Planner Supplier List</a:t>
            </a:r>
          </a:p>
        </p:txBody>
      </p:sp>
      <p:pic>
        <p:nvPicPr>
          <p:cNvPr id="3" name="Picture 2" descr="Buyer - Payables Planner Supplier List.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Supplier Payment Terms Comparison</a:t>
            </a:r>
          </a:p>
        </p:txBody>
      </p:sp>
      <p:pic>
        <p:nvPicPr>
          <p:cNvPr id="3" name="Picture 2" descr="Supplier Payment Terms Comparis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Peer DPO</a:t>
            </a:r>
          </a:p>
        </p:txBody>
      </p:sp>
      <p:pic>
        <p:nvPicPr>
          <p:cNvPr id="3" name="Picture 2" descr="Peer DPO.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Working Capital Released</a:t>
            </a:r>
          </a:p>
        </p:txBody>
      </p:sp>
      <p:pic>
        <p:nvPicPr>
          <p:cNvPr id="3" name="Picture 2" descr="Working Capital Released.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