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 descr="Imag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4677238" cy="1828800"/>
          </a:xfrm>
          <a:prstGeom prst="rect">
            <a:avLst/>
          </a:prstGeom>
        </p:spPr>
      </p:pic>
      <p:pic>
        <p:nvPicPr>
          <p:cNvPr id="5" name="Picture 4" descr="taulia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457200"/>
            <a:ext cx="1400338" cy="365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50292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Terms Extension Opportunity Assessment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54864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solidFill>
                  <a:srgbClr val="FFFFFF"/>
                </a:solidFill>
              </a:defRPr>
            </a:pPr>
            <a:r>
              <a:t>July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55448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Situation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100"/>
            </a:pPr>
            <a:r>
              <a:t>Situation Summary for American Water</a:t>
            </a:r>
          </a:p>
          <a:p>
            <a:pPr algn="l">
              <a:defRPr sz="1100"/>
            </a:pPr>
            <a:r>
              <a:t>We understand that American Water is looking to optimize its working capital position with Taulia’s holistic Working Capital Management platform.</a:t>
            </a:r>
          </a:p>
          <a:p>
            <a:pPr algn="l">
              <a:defRPr sz="1100"/>
            </a:pPr>
            <a:r>
              <a:t>Taulia analyzed $1.23B USD spend across American Water’s supplier relationships to highlight the working capital trapped within its supply chain.</a:t>
            </a:r>
          </a:p>
          <a:p>
            <a:pPr algn="l">
              <a:defRPr sz="1100"/>
            </a:pPr>
            <a:r>
              <a:t>Highlights:</a:t>
            </a:r>
          </a:p>
          <a:p>
            <a:pPr algn="l">
              <a:defRPr sz="1100"/>
            </a:pPr>
            <a:r>
              <a:t>* Total potential working capital within American Water’s existing supply chain is ~$609.76M based on 100% extension adoption.</a:t>
            </a:r>
          </a:p>
          <a:p>
            <a:pPr algn="l">
              <a:defRPr sz="1100"/>
            </a:pPr>
            <a:r>
              <a:t>* Significant discount potential with peak liquidity demand at APR 6 with $1.4M gross yield.</a:t>
            </a:r>
          </a:p>
          <a:p>
            <a:pPr algn="l">
              <a:defRPr sz="1100"/>
            </a:pPr>
            <a:r>
              <a:t>* Taulia expects American Water to generate ~$609.76M across its top-10 largest supplier industry groups.</a:t>
            </a:r>
          </a:p>
          <a:p>
            <a:pPr algn="l">
              <a:defRPr sz="1100"/>
            </a:pPr>
          </a:p>
          <a:p>
            <a:pPr algn="l">
              <a:defRPr sz="1100"/>
            </a:pPr>
            <a:r>
              <a:t>By aligning payment terms with industry norms and leveraging Taulia’s platform, American Water can unlock significant working capital and efficiency gains.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Industry Term Comparison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18872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>
                <a:solidFill>
                  <a:srgbClr val="FF6600"/>
                </a:solidFill>
              </a:defRPr>
            </a:pPr>
            <a:r>
              <a:t>American Water is 28.5 days behind industry norms across its top 10 industries.</a:t>
            </a:r>
          </a:p>
        </p:txBody>
      </p:sp>
      <p:pic>
        <p:nvPicPr>
          <p:cNvPr id="4" name="Picture 3" descr="Industry Term 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768811" cy="4114800"/>
          </a:xfrm>
          <a:prstGeom prst="rect">
            <a:avLst/>
          </a:prstGeom>
        </p:spPr>
      </p:pic>
      <p:pic>
        <p:nvPicPr>
          <p:cNvPr id="5" name="Picture 4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254" cy="274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Card Adoption</a:t>
            </a:r>
          </a:p>
        </p:txBody>
      </p:sp>
      <p:pic>
        <p:nvPicPr>
          <p:cNvPr id="3" name="Picture 2" descr="Card Ado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768811" cy="41148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254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Top WC Potential Suppliers</a:t>
            </a:r>
          </a:p>
        </p:txBody>
      </p:sp>
      <p:pic>
        <p:nvPicPr>
          <p:cNvPr id="3" name="Picture 2" descr="Top WC Potential Suppli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768811" cy="41148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254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Buyer - Payables Planner Supplier List</a:t>
            </a:r>
          </a:p>
        </p:txBody>
      </p:sp>
      <p:pic>
        <p:nvPicPr>
          <p:cNvPr id="3" name="Picture 2" descr="Buyer - Payables Planner Supplier 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768811" cy="41148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254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Supplier Payment Terms Comparison</a:t>
            </a:r>
          </a:p>
        </p:txBody>
      </p:sp>
      <p:pic>
        <p:nvPicPr>
          <p:cNvPr id="3" name="Picture 2" descr="Supplier Payment Terms 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768811" cy="41148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254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Peer DPO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18872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>
                <a:solidFill>
                  <a:srgbClr val="FF6600"/>
                </a:solidFill>
              </a:defRPr>
            </a:pPr>
            <a:r>
              <a:t>American Water is 25.45 days below the peer group average in Days Payables Outstanding (DPO).</a:t>
            </a:r>
          </a:p>
        </p:txBody>
      </p:sp>
      <p:pic>
        <p:nvPicPr>
          <p:cNvPr id="4" name="Picture 3" descr="Peer DP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768811" cy="4114800"/>
          </a:xfrm>
          <a:prstGeom prst="rect">
            <a:avLst/>
          </a:prstGeom>
        </p:spPr>
      </p:pic>
      <p:pic>
        <p:nvPicPr>
          <p:cNvPr id="5" name="Picture 4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254" cy="274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Working Capital Released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18872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>
                <a:solidFill>
                  <a:srgbClr val="FF6600"/>
                </a:solidFill>
              </a:defRPr>
            </a:pPr>
            <a:r>
              <a:t>American Water can unlock approximately $609.76MM in working capital.</a:t>
            </a:r>
          </a:p>
        </p:txBody>
      </p:sp>
      <p:pic>
        <p:nvPicPr>
          <p:cNvPr id="4" name="Picture 3" descr="Working Capital Releas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768811" cy="4114800"/>
          </a:xfrm>
          <a:prstGeom prst="rect">
            <a:avLst/>
          </a:prstGeom>
        </p:spPr>
      </p:pic>
      <p:pic>
        <p:nvPicPr>
          <p:cNvPr id="5" name="Picture 4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254" cy="274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