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 descr="Image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4677238" cy="1828800"/>
          </a:xfrm>
          <a:prstGeom prst="rect">
            <a:avLst/>
          </a:prstGeom>
        </p:spPr>
      </p:pic>
      <p:pic>
        <p:nvPicPr>
          <p:cNvPr id="5" name="Picture 4" descr="taulia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457200"/>
            <a:ext cx="1400038" cy="3657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50292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800" b="1">
                <a:solidFill>
                  <a:srgbClr val="FFFFFF"/>
                </a:solidFill>
              </a:defRPr>
            </a:pPr>
            <a:r>
              <a:t>Terms Extension Opportunity Assessment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54864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t>July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100"/>
            </a:pPr>
            <a:r>
              <a:t>Situation Summary for American Water</a:t>
            </a:r>
          </a:p>
          <a:p>
            <a:pPr algn="l">
              <a:defRPr sz="1100"/>
            </a:pPr>
          </a:p>
          <a:p>
            <a:pPr algn="l">
              <a:defRPr sz="1100"/>
            </a:pPr>
            <a:r>
              <a:t>We understand that American Water is looking to optimize its working capital position with Taulia’s holistic Working Capital Management platform.</a:t>
            </a:r>
          </a:p>
          <a:p>
            <a:pPr algn="l">
              <a:defRPr sz="1100"/>
            </a:pPr>
          </a:p>
          <a:p>
            <a:pPr algn="l">
              <a:defRPr sz="1100"/>
            </a:pPr>
            <a:r>
              <a:t>Taulia analyzed the spend and supplier relationships across American Water’s global spend file to highlight the working capital trapped within American Water’s supply chain.</a:t>
            </a:r>
          </a:p>
          <a:p>
            <a:pPr algn="l">
              <a:defRPr sz="1100"/>
            </a:pPr>
          </a:p>
          <a:p>
            <a:pPr algn="l">
              <a:defRPr sz="1100"/>
            </a:pPr>
            <a:r>
              <a:t>Highlights:</a:t>
            </a:r>
          </a:p>
          <a:p>
            <a:pPr algn="l">
              <a:defRPr sz="1100"/>
            </a:pPr>
            <a:r>
              <a:t>* Working Capital Potential: Total potential working capital within American Water’s existing supply chain is ~$250M based on 100% extension adoption.</a:t>
            </a:r>
          </a:p>
          <a:p>
            <a:pPr algn="l">
              <a:defRPr sz="1100"/>
            </a:pPr>
            <a:r>
              <a:t>* Impact to Discounts: Significant discount potential with peak liquidity demand.</a:t>
            </a:r>
          </a:p>
          <a:p>
            <a:pPr algn="l">
              <a:defRPr sz="1100"/>
            </a:pPr>
            <a:r>
              <a:t>* Industry Analysis: Taulia expects American Water should be able to generate significant working capital across its top-10 largest supplier industry groups.</a:t>
            </a:r>
          </a:p>
          <a:p>
            <a:pPr algn="l">
              <a:defRPr sz="1100"/>
            </a:pPr>
          </a:p>
          <a:p>
            <a:pPr algn="l">
              <a:defRPr sz="1100"/>
            </a:pPr>
            <a:r>
              <a:t>By aligning payment terms with industry norms and leveraging Taulia’s platform, American Water can unlock significant working capital and efficiency gains.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Industry Term Comparison</a:t>
            </a:r>
          </a:p>
        </p:txBody>
      </p:sp>
      <p:pic>
        <p:nvPicPr>
          <p:cNvPr id="3" name="Picture 2" descr="Industry Term 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Card Adoption</a:t>
            </a:r>
          </a:p>
        </p:txBody>
      </p:sp>
      <p:pic>
        <p:nvPicPr>
          <p:cNvPr id="3" name="Picture 2" descr="Card Ado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Top WC Potential Suppliers</a:t>
            </a:r>
          </a:p>
        </p:txBody>
      </p:sp>
      <p:pic>
        <p:nvPicPr>
          <p:cNvPr id="3" name="Picture 2" descr="Top WC Potential Suppli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Buyer - Payables Planner Supplier List</a:t>
            </a:r>
          </a:p>
        </p:txBody>
      </p:sp>
      <p:pic>
        <p:nvPicPr>
          <p:cNvPr id="3" name="Picture 2" descr="Buyer - Payables Planner Supplier 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Supplier Payment Terms Comparison</a:t>
            </a:r>
          </a:p>
        </p:txBody>
      </p:sp>
      <p:pic>
        <p:nvPicPr>
          <p:cNvPr id="3" name="Picture 2" descr="Supplier Payment Terms 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Peer DPO</a:t>
            </a:r>
          </a:p>
        </p:txBody>
      </p:sp>
      <p:pic>
        <p:nvPicPr>
          <p:cNvPr id="3" name="Picture 2" descr="Peer DP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Working Capital Released</a:t>
            </a:r>
          </a:p>
        </p:txBody>
      </p:sp>
      <p:pic>
        <p:nvPicPr>
          <p:cNvPr id="3" name="Picture 2" descr="Working Capital Releas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