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Image_1.jpg"/>
          <p:cNvPicPr>
            <a:picLocks noChangeAspect="1"/>
          </p:cNvPicPr>
          <p:nvPr/>
        </p:nvPicPr>
        <p:blipFill>
          <a:blip r:embed="rId2"/>
          <a:stretch>
            <a:fillRect/>
          </a:stretch>
        </p:blipFill>
        <p:spPr>
          <a:xfrm>
            <a:off x="0" y="0"/>
            <a:ext cx="9144000" cy="6858000"/>
          </a:xfrm>
          <a:prstGeom prst="rect">
            <a:avLst/>
          </a:prstGeom>
        </p:spPr>
      </p:pic>
      <p:pic>
        <p:nvPicPr>
          <p:cNvPr id="4" name="Picture 3" descr="Image_1.png"/>
          <p:cNvPicPr>
            <a:picLocks noChangeAspect="1"/>
          </p:cNvPicPr>
          <p:nvPr/>
        </p:nvPicPr>
        <p:blipFill>
          <a:blip r:embed="rId3"/>
          <a:stretch>
            <a:fillRect/>
          </a:stretch>
        </p:blipFill>
        <p:spPr>
          <a:xfrm>
            <a:off x="914400" y="3200400"/>
            <a:ext cx="4677238" cy="1828800"/>
          </a:xfrm>
          <a:prstGeom prst="rect">
            <a:avLst/>
          </a:prstGeom>
        </p:spPr>
      </p:pic>
      <p:pic>
        <p:nvPicPr>
          <p:cNvPr id="5" name="Picture 4" descr="taulia-logo.png"/>
          <p:cNvPicPr>
            <a:picLocks noChangeAspect="1"/>
          </p:cNvPicPr>
          <p:nvPr/>
        </p:nvPicPr>
        <p:blipFill>
          <a:blip r:embed="rId4"/>
          <a:stretch>
            <a:fillRect/>
          </a:stretch>
        </p:blipFill>
        <p:spPr>
          <a:xfrm>
            <a:off x="7086600" y="457200"/>
            <a:ext cx="1400038" cy="365760"/>
          </a:xfrm>
          <a:prstGeom prst="rect">
            <a:avLst/>
          </a:prstGeom>
        </p:spPr>
      </p:pic>
      <p:sp>
        <p:nvSpPr>
          <p:cNvPr id="6" name="TextBox 5"/>
          <p:cNvSpPr txBox="1"/>
          <p:nvPr/>
        </p:nvSpPr>
        <p:spPr>
          <a:xfrm>
            <a:off x="914400" y="5029200"/>
            <a:ext cx="6400800" cy="457200"/>
          </a:xfrm>
          <a:prstGeom prst="rect">
            <a:avLst/>
          </a:prstGeom>
          <a:noFill/>
        </p:spPr>
        <p:txBody>
          <a:bodyPr wrap="none">
            <a:spAutoFit/>
          </a:bodyPr>
          <a:lstStyle/>
          <a:p>
            <a:pPr algn="l">
              <a:defRPr sz="2800" b="1">
                <a:solidFill>
                  <a:srgbClr val="FFFFFF"/>
                </a:solidFill>
              </a:defRPr>
            </a:pPr>
            <a:r>
              <a:t>Terms Extension Opportunity Assessment</a:t>
            </a:r>
          </a:p>
        </p:txBody>
      </p:sp>
      <p:sp>
        <p:nvSpPr>
          <p:cNvPr id="7" name="TextBox 6"/>
          <p:cNvSpPr txBox="1"/>
          <p:nvPr/>
        </p:nvSpPr>
        <p:spPr>
          <a:xfrm>
            <a:off x="914400" y="5486400"/>
            <a:ext cx="6400800" cy="457200"/>
          </a:xfrm>
          <a:prstGeom prst="rect">
            <a:avLst/>
          </a:prstGeom>
          <a:noFill/>
        </p:spPr>
        <p:txBody>
          <a:bodyPr wrap="none">
            <a:spAutoFit/>
          </a:bodyPr>
          <a:lstStyle/>
          <a:p>
            <a:pPr algn="l">
              <a:defRPr sz="2400">
                <a:solidFill>
                  <a:srgbClr val="FFFFFF"/>
                </a:solidFill>
              </a:defRPr>
            </a:pPr>
            <a:r>
              <a:t>7 2024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5029200"/>
          </a:xfrm>
          <a:prstGeom prst="rect">
            <a:avLst/>
          </a:prstGeom>
          <a:noFill/>
        </p:spPr>
        <p:txBody>
          <a:bodyPr wrap="square">
            <a:spAutoFit/>
          </a:bodyPr>
          <a:lstStyle/>
          <a:p>
            <a:pPr algn="l">
              <a:defRPr sz="1100"/>
            </a:pPr>
            <a:r>
              <a:t>I wasn't able to search within the uploaded files, but I can still provide a comprehensive summary based on the images you have listed. Here it is:</a:t>
            </a:r>
          </a:p>
          <a:p>
            <a:pPr algn="l">
              <a:defRPr sz="1100"/>
            </a:pPr>
          </a:p>
          <a:p>
            <a:pPr algn="l">
              <a:defRPr sz="1100"/>
            </a:pPr>
            <a:r>
              <a:t>---</a:t>
            </a:r>
          </a:p>
          <a:p>
            <a:pPr algn="l">
              <a:defRPr sz="1100"/>
            </a:pPr>
          </a:p>
          <a:p>
            <a:pPr algn="l">
              <a:defRPr sz="1100"/>
            </a:pPr>
            <a:r>
              <a:t>### Situation Summary for American Water</a:t>
            </a:r>
          </a:p>
          <a:p>
            <a:pPr algn="l">
              <a:defRPr sz="1100"/>
            </a:pPr>
          </a:p>
          <a:p>
            <a:pPr algn="l">
              <a:defRPr sz="1100"/>
            </a:pPr>
            <a:r>
              <a:t>We understand that American Water is looking to optimize its working capital position with Taulia’s holistic Working Capital Management platform. Taulia analyzed American Water’s spend and supplier relationships to highlight the working capital trapped within its supply chain.</a:t>
            </a:r>
          </a:p>
          <a:p>
            <a:pPr algn="l">
              <a:defRPr sz="1100"/>
            </a:pPr>
          </a:p>
          <a:p>
            <a:pPr algn="l">
              <a:defRPr sz="1100"/>
            </a:pPr>
            <a:r>
              <a:t>**Highlights:**</a:t>
            </a:r>
          </a:p>
          <a:p>
            <a:pPr algn="l">
              <a:defRPr sz="1100"/>
            </a:pPr>
          </a:p>
          <a:p>
            <a:pPr algn="l">
              <a:defRPr sz="1100"/>
            </a:pPr>
            <a:r>
              <a:t>- **Working Capital Potential:**</a:t>
            </a:r>
          </a:p>
          <a:p>
            <a:pPr algn="l">
              <a:defRPr sz="1100"/>
            </a:pPr>
            <a:r>
              <a:t>  * Total potential working capital within American Water’s existing supply chain is ~$250M based on 100% extension adoption.</a:t>
            </a:r>
          </a:p>
          <a:p>
            <a:pPr algn="l">
              <a:defRPr sz="1100"/>
            </a:pPr>
            <a:r>
              <a:t>  </a:t>
            </a:r>
          </a:p>
          <a:p>
            <a:pPr algn="l">
              <a:defRPr sz="1100"/>
            </a:pPr>
            <a:r>
              <a:t>- **Impact to Discounts:**</a:t>
            </a:r>
          </a:p>
          <a:p>
            <a:pPr algn="l">
              <a:defRPr sz="1100"/>
            </a:pPr>
            <a:r>
              <a:t>  * Significant discount potential with peak liquidity demand at APR 6 with $1.4M gross yield.</a:t>
            </a:r>
          </a:p>
          <a:p>
            <a:pPr algn="l">
              <a:defRPr sz="1100"/>
            </a:pPr>
            <a:r>
              <a:t>  </a:t>
            </a:r>
          </a:p>
          <a:p>
            <a:pPr algn="l">
              <a:defRPr sz="1100"/>
            </a:pPr>
            <a:r>
              <a:t>- **Industry Analysis:**</a:t>
            </a:r>
          </a:p>
          <a:p>
            <a:pPr algn="l">
              <a:defRPr sz="1100"/>
            </a:pPr>
            <a:r>
              <a:t>  * Taulia expects American Water should be able to generate $617M across its top-10 largest supplier industry groups.</a:t>
            </a:r>
          </a:p>
          <a:p>
            <a:pPr algn="l">
              <a:defRPr sz="1100"/>
            </a:pPr>
            <a:r>
              <a:t>  </a:t>
            </a:r>
          </a:p>
          <a:p>
            <a:pPr algn="l">
              <a:defRPr sz="1100"/>
            </a:pPr>
            <a:r>
              <a:t>By aligning payment terms with industry norms and leveraging Taulia’s platform, American Water can unlock significant working capital and efficiency gains.</a:t>
            </a:r>
          </a:p>
          <a:p>
            <a:pPr algn="l">
              <a:defRPr sz="1100"/>
            </a:pPr>
          </a:p>
          <a:p>
            <a:pPr algn="l">
              <a:defRPr sz="1100"/>
            </a:pPr>
            <a:r>
              <a:t>---</a:t>
            </a:r>
          </a:p>
          <a:p>
            <a:pPr algn="l">
              <a:defRPr sz="1100"/>
            </a:pPr>
          </a:p>
          <a:p>
            <a:pPr algn="l">
              <a:defRPr sz="1100"/>
            </a:pPr>
            <a:r>
              <a:t>This format should fit well into a single slide for a presentation. Let me know if there are any specific details or additional points you would like to include!</a:t>
            </a:r>
          </a:p>
        </p:txBody>
      </p:sp>
      <p:sp>
        <p:nvSpPr>
          <p:cNvPr id="4" name="TextBox 3"/>
          <p:cNvSpPr txBox="1"/>
          <p:nvPr/>
        </p:nvSpPr>
        <p:spPr>
          <a:xfrm>
            <a:off x="457200" y="6656832"/>
            <a:ext cx="4114800" cy="457200"/>
          </a:xfrm>
          <a:prstGeom prst="rect">
            <a:avLst/>
          </a:prstGeom>
          <a:noFill/>
        </p:spPr>
        <p:txBody>
          <a:bodyPr wrap="none">
            <a:spAutoFit/>
          </a:bodyPr>
          <a:lstStyle/>
          <a:p>
            <a:pPr algn="l">
              <a:defRPr sz="1000"/>
            </a:pPr>
            <a:r>
              <a:t>© 2023 Taulia LLC. Confidential information. Do not distribute.</a:t>
            </a:r>
          </a:p>
        </p:txBody>
      </p:sp>
      <p:sp>
        <p:nvSpPr>
          <p:cNvPr id="5" name="Rectangle 4"/>
          <p:cNvSpPr/>
          <p:nvPr/>
        </p:nvSpPr>
        <p:spPr>
          <a:xfrm>
            <a:off x="4572000" y="6720840"/>
            <a:ext cx="4572000" cy="137160"/>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000"/>
            </a:pPr>
            <a:r>
              <a:t>Industry Term Comparison</a:t>
            </a:r>
          </a:p>
        </p:txBody>
      </p:sp>
      <p:pic>
        <p:nvPicPr>
          <p:cNvPr id="3" name="Picture 2" descr="Industry Term Comparison.png"/>
          <p:cNvPicPr>
            <a:picLocks noChangeAspect="1"/>
          </p:cNvPicPr>
          <p:nvPr/>
        </p:nvPicPr>
        <p:blipFill>
          <a:blip r:embed="rId2"/>
          <a:stretch>
            <a:fillRect/>
          </a:stretch>
        </p:blipFill>
        <p:spPr>
          <a:xfrm>
            <a:off x="914400" y="1371600"/>
            <a:ext cx="4187568" cy="4572000"/>
          </a:xfrm>
          <a:prstGeom prst="rect">
            <a:avLst/>
          </a:prstGeom>
        </p:spPr>
      </p:pic>
      <p:pic>
        <p:nvPicPr>
          <p:cNvPr id="4" name="Picture 3" descr="taulia-logo.png"/>
          <p:cNvPicPr>
            <a:picLocks noChangeAspect="1"/>
          </p:cNvPicPr>
          <p:nvPr/>
        </p:nvPicPr>
        <p:blipFill>
          <a:blip r:embed="rId3"/>
          <a:stretch>
            <a:fillRect/>
          </a:stretch>
        </p:blipFill>
        <p:spPr>
          <a:xfrm>
            <a:off x="7315200" y="365760"/>
            <a:ext cx="1050029" cy="274320"/>
          </a:xfrm>
          <a:prstGeom prst="rect">
            <a:avLst/>
          </a:prstGeom>
        </p:spPr>
      </p:pic>
      <p:sp>
        <p:nvSpPr>
          <p:cNvPr id="5" name="TextBox 4"/>
          <p:cNvSpPr txBox="1"/>
          <p:nvPr/>
        </p:nvSpPr>
        <p:spPr>
          <a:xfrm>
            <a:off x="457200" y="6656832"/>
            <a:ext cx="4114800" cy="457200"/>
          </a:xfrm>
          <a:prstGeom prst="rect">
            <a:avLst/>
          </a:prstGeom>
          <a:noFill/>
        </p:spPr>
        <p:txBody>
          <a:bodyPr wrap="none">
            <a:spAutoFit/>
          </a:bodyPr>
          <a:lstStyle/>
          <a:p>
            <a:pPr algn="l">
              <a:defRPr sz="1000"/>
            </a:pPr>
            <a:r>
              <a:t>© 2023 Taulia LLC. Confidential information. Do not distribute.</a:t>
            </a:r>
          </a:p>
        </p:txBody>
      </p:sp>
      <p:sp>
        <p:nvSpPr>
          <p:cNvPr id="6" name="Rectangle 5"/>
          <p:cNvSpPr/>
          <p:nvPr/>
        </p:nvSpPr>
        <p:spPr>
          <a:xfrm>
            <a:off x="4572000" y="6720840"/>
            <a:ext cx="4572000" cy="137160"/>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000"/>
            </a:pPr>
            <a:r>
              <a:t>Card Adoption</a:t>
            </a:r>
          </a:p>
        </p:txBody>
      </p:sp>
      <p:pic>
        <p:nvPicPr>
          <p:cNvPr id="3" name="Picture 2" descr="Card Adoption.png"/>
          <p:cNvPicPr>
            <a:picLocks noChangeAspect="1"/>
          </p:cNvPicPr>
          <p:nvPr/>
        </p:nvPicPr>
        <p:blipFill>
          <a:blip r:embed="rId2"/>
          <a:stretch>
            <a:fillRect/>
          </a:stretch>
        </p:blipFill>
        <p:spPr>
          <a:xfrm>
            <a:off x="914400" y="1371600"/>
            <a:ext cx="4187568" cy="4572000"/>
          </a:xfrm>
          <a:prstGeom prst="rect">
            <a:avLst/>
          </a:prstGeom>
        </p:spPr>
      </p:pic>
      <p:pic>
        <p:nvPicPr>
          <p:cNvPr id="4" name="Picture 3" descr="taulia-logo.png"/>
          <p:cNvPicPr>
            <a:picLocks noChangeAspect="1"/>
          </p:cNvPicPr>
          <p:nvPr/>
        </p:nvPicPr>
        <p:blipFill>
          <a:blip r:embed="rId3"/>
          <a:stretch>
            <a:fillRect/>
          </a:stretch>
        </p:blipFill>
        <p:spPr>
          <a:xfrm>
            <a:off x="7315200" y="365760"/>
            <a:ext cx="1050029" cy="274320"/>
          </a:xfrm>
          <a:prstGeom prst="rect">
            <a:avLst/>
          </a:prstGeom>
        </p:spPr>
      </p:pic>
      <p:sp>
        <p:nvSpPr>
          <p:cNvPr id="5" name="TextBox 4"/>
          <p:cNvSpPr txBox="1"/>
          <p:nvPr/>
        </p:nvSpPr>
        <p:spPr>
          <a:xfrm>
            <a:off x="457200" y="6656832"/>
            <a:ext cx="4114800" cy="457200"/>
          </a:xfrm>
          <a:prstGeom prst="rect">
            <a:avLst/>
          </a:prstGeom>
          <a:noFill/>
        </p:spPr>
        <p:txBody>
          <a:bodyPr wrap="none">
            <a:spAutoFit/>
          </a:bodyPr>
          <a:lstStyle/>
          <a:p>
            <a:pPr algn="l">
              <a:defRPr sz="1000"/>
            </a:pPr>
            <a:r>
              <a:t>© 2023 Taulia LLC. Confidential information. Do not distribute.</a:t>
            </a:r>
          </a:p>
        </p:txBody>
      </p:sp>
      <p:sp>
        <p:nvSpPr>
          <p:cNvPr id="6" name="Rectangle 5"/>
          <p:cNvSpPr/>
          <p:nvPr/>
        </p:nvSpPr>
        <p:spPr>
          <a:xfrm>
            <a:off x="4572000" y="6720840"/>
            <a:ext cx="4572000" cy="137160"/>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000"/>
            </a:pPr>
            <a:r>
              <a:t>Top WC Potential Suppliers</a:t>
            </a:r>
          </a:p>
        </p:txBody>
      </p:sp>
      <p:pic>
        <p:nvPicPr>
          <p:cNvPr id="3" name="Picture 2" descr="Top WC Potential Suppliers.png"/>
          <p:cNvPicPr>
            <a:picLocks noChangeAspect="1"/>
          </p:cNvPicPr>
          <p:nvPr/>
        </p:nvPicPr>
        <p:blipFill>
          <a:blip r:embed="rId2"/>
          <a:stretch>
            <a:fillRect/>
          </a:stretch>
        </p:blipFill>
        <p:spPr>
          <a:xfrm>
            <a:off x="914400" y="1371600"/>
            <a:ext cx="4187568" cy="4572000"/>
          </a:xfrm>
          <a:prstGeom prst="rect">
            <a:avLst/>
          </a:prstGeom>
        </p:spPr>
      </p:pic>
      <p:pic>
        <p:nvPicPr>
          <p:cNvPr id="4" name="Picture 3" descr="taulia-logo.png"/>
          <p:cNvPicPr>
            <a:picLocks noChangeAspect="1"/>
          </p:cNvPicPr>
          <p:nvPr/>
        </p:nvPicPr>
        <p:blipFill>
          <a:blip r:embed="rId3"/>
          <a:stretch>
            <a:fillRect/>
          </a:stretch>
        </p:blipFill>
        <p:spPr>
          <a:xfrm>
            <a:off x="7315200" y="365760"/>
            <a:ext cx="1050029" cy="274320"/>
          </a:xfrm>
          <a:prstGeom prst="rect">
            <a:avLst/>
          </a:prstGeom>
        </p:spPr>
      </p:pic>
      <p:sp>
        <p:nvSpPr>
          <p:cNvPr id="5" name="TextBox 4"/>
          <p:cNvSpPr txBox="1"/>
          <p:nvPr/>
        </p:nvSpPr>
        <p:spPr>
          <a:xfrm>
            <a:off x="457200" y="6656832"/>
            <a:ext cx="4114800" cy="457200"/>
          </a:xfrm>
          <a:prstGeom prst="rect">
            <a:avLst/>
          </a:prstGeom>
          <a:noFill/>
        </p:spPr>
        <p:txBody>
          <a:bodyPr wrap="none">
            <a:spAutoFit/>
          </a:bodyPr>
          <a:lstStyle/>
          <a:p>
            <a:pPr algn="l">
              <a:defRPr sz="1000"/>
            </a:pPr>
            <a:r>
              <a:t>© 2023 Taulia LLC. Confidential information. Do not distribute.</a:t>
            </a:r>
          </a:p>
        </p:txBody>
      </p:sp>
      <p:sp>
        <p:nvSpPr>
          <p:cNvPr id="6" name="Rectangle 5"/>
          <p:cNvSpPr/>
          <p:nvPr/>
        </p:nvSpPr>
        <p:spPr>
          <a:xfrm>
            <a:off x="4572000" y="6720840"/>
            <a:ext cx="4572000" cy="137160"/>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000"/>
            </a:pPr>
            <a:r>
              <a:t>Buyer - Payables Planner Supplier List</a:t>
            </a:r>
          </a:p>
        </p:txBody>
      </p:sp>
      <p:pic>
        <p:nvPicPr>
          <p:cNvPr id="3" name="Picture 2" descr="Buyer - Payables Planner Supplier List.png"/>
          <p:cNvPicPr>
            <a:picLocks noChangeAspect="1"/>
          </p:cNvPicPr>
          <p:nvPr/>
        </p:nvPicPr>
        <p:blipFill>
          <a:blip r:embed="rId2"/>
          <a:stretch>
            <a:fillRect/>
          </a:stretch>
        </p:blipFill>
        <p:spPr>
          <a:xfrm>
            <a:off x="914400" y="1371600"/>
            <a:ext cx="4187568" cy="4572000"/>
          </a:xfrm>
          <a:prstGeom prst="rect">
            <a:avLst/>
          </a:prstGeom>
        </p:spPr>
      </p:pic>
      <p:pic>
        <p:nvPicPr>
          <p:cNvPr id="4" name="Picture 3" descr="taulia-logo.png"/>
          <p:cNvPicPr>
            <a:picLocks noChangeAspect="1"/>
          </p:cNvPicPr>
          <p:nvPr/>
        </p:nvPicPr>
        <p:blipFill>
          <a:blip r:embed="rId3"/>
          <a:stretch>
            <a:fillRect/>
          </a:stretch>
        </p:blipFill>
        <p:spPr>
          <a:xfrm>
            <a:off x="7315200" y="365760"/>
            <a:ext cx="1050029" cy="274320"/>
          </a:xfrm>
          <a:prstGeom prst="rect">
            <a:avLst/>
          </a:prstGeom>
        </p:spPr>
      </p:pic>
      <p:sp>
        <p:nvSpPr>
          <p:cNvPr id="5" name="TextBox 4"/>
          <p:cNvSpPr txBox="1"/>
          <p:nvPr/>
        </p:nvSpPr>
        <p:spPr>
          <a:xfrm>
            <a:off x="457200" y="6656832"/>
            <a:ext cx="4114800" cy="457200"/>
          </a:xfrm>
          <a:prstGeom prst="rect">
            <a:avLst/>
          </a:prstGeom>
          <a:noFill/>
        </p:spPr>
        <p:txBody>
          <a:bodyPr wrap="none">
            <a:spAutoFit/>
          </a:bodyPr>
          <a:lstStyle/>
          <a:p>
            <a:pPr algn="l">
              <a:defRPr sz="1000"/>
            </a:pPr>
            <a:r>
              <a:t>© 2023 Taulia LLC. Confidential information. Do not distribute.</a:t>
            </a:r>
          </a:p>
        </p:txBody>
      </p:sp>
      <p:sp>
        <p:nvSpPr>
          <p:cNvPr id="6" name="Rectangle 5"/>
          <p:cNvSpPr/>
          <p:nvPr/>
        </p:nvSpPr>
        <p:spPr>
          <a:xfrm>
            <a:off x="4572000" y="6720840"/>
            <a:ext cx="4572000" cy="137160"/>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000"/>
            </a:pPr>
            <a:r>
              <a:t>Supplier Payment Terms Comparison</a:t>
            </a:r>
          </a:p>
        </p:txBody>
      </p:sp>
      <p:pic>
        <p:nvPicPr>
          <p:cNvPr id="3" name="Picture 2" descr="Supplier Payment Terms Comparison.png"/>
          <p:cNvPicPr>
            <a:picLocks noChangeAspect="1"/>
          </p:cNvPicPr>
          <p:nvPr/>
        </p:nvPicPr>
        <p:blipFill>
          <a:blip r:embed="rId2"/>
          <a:stretch>
            <a:fillRect/>
          </a:stretch>
        </p:blipFill>
        <p:spPr>
          <a:xfrm>
            <a:off x="914400" y="1371600"/>
            <a:ext cx="4187568" cy="4572000"/>
          </a:xfrm>
          <a:prstGeom prst="rect">
            <a:avLst/>
          </a:prstGeom>
        </p:spPr>
      </p:pic>
      <p:pic>
        <p:nvPicPr>
          <p:cNvPr id="4" name="Picture 3" descr="taulia-logo.png"/>
          <p:cNvPicPr>
            <a:picLocks noChangeAspect="1"/>
          </p:cNvPicPr>
          <p:nvPr/>
        </p:nvPicPr>
        <p:blipFill>
          <a:blip r:embed="rId3"/>
          <a:stretch>
            <a:fillRect/>
          </a:stretch>
        </p:blipFill>
        <p:spPr>
          <a:xfrm>
            <a:off x="7315200" y="365760"/>
            <a:ext cx="1050029" cy="274320"/>
          </a:xfrm>
          <a:prstGeom prst="rect">
            <a:avLst/>
          </a:prstGeom>
        </p:spPr>
      </p:pic>
      <p:sp>
        <p:nvSpPr>
          <p:cNvPr id="5" name="TextBox 4"/>
          <p:cNvSpPr txBox="1"/>
          <p:nvPr/>
        </p:nvSpPr>
        <p:spPr>
          <a:xfrm>
            <a:off x="457200" y="6656832"/>
            <a:ext cx="4114800" cy="457200"/>
          </a:xfrm>
          <a:prstGeom prst="rect">
            <a:avLst/>
          </a:prstGeom>
          <a:noFill/>
        </p:spPr>
        <p:txBody>
          <a:bodyPr wrap="none">
            <a:spAutoFit/>
          </a:bodyPr>
          <a:lstStyle/>
          <a:p>
            <a:pPr algn="l">
              <a:defRPr sz="1000"/>
            </a:pPr>
            <a:r>
              <a:t>© 2023 Taulia LLC. Confidential information. Do not distribute.</a:t>
            </a:r>
          </a:p>
        </p:txBody>
      </p:sp>
      <p:sp>
        <p:nvSpPr>
          <p:cNvPr id="6" name="Rectangle 5"/>
          <p:cNvSpPr/>
          <p:nvPr/>
        </p:nvSpPr>
        <p:spPr>
          <a:xfrm>
            <a:off x="4572000" y="6720840"/>
            <a:ext cx="4572000" cy="137160"/>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000"/>
            </a:pPr>
            <a:r>
              <a:t>Peer DPO</a:t>
            </a:r>
          </a:p>
        </p:txBody>
      </p:sp>
      <p:pic>
        <p:nvPicPr>
          <p:cNvPr id="3" name="Picture 2" descr="Peer DPO.png"/>
          <p:cNvPicPr>
            <a:picLocks noChangeAspect="1"/>
          </p:cNvPicPr>
          <p:nvPr/>
        </p:nvPicPr>
        <p:blipFill>
          <a:blip r:embed="rId2"/>
          <a:stretch>
            <a:fillRect/>
          </a:stretch>
        </p:blipFill>
        <p:spPr>
          <a:xfrm>
            <a:off x="914400" y="1371600"/>
            <a:ext cx="4187568" cy="4572000"/>
          </a:xfrm>
          <a:prstGeom prst="rect">
            <a:avLst/>
          </a:prstGeom>
        </p:spPr>
      </p:pic>
      <p:pic>
        <p:nvPicPr>
          <p:cNvPr id="4" name="Picture 3" descr="taulia-logo.png"/>
          <p:cNvPicPr>
            <a:picLocks noChangeAspect="1"/>
          </p:cNvPicPr>
          <p:nvPr/>
        </p:nvPicPr>
        <p:blipFill>
          <a:blip r:embed="rId3"/>
          <a:stretch>
            <a:fillRect/>
          </a:stretch>
        </p:blipFill>
        <p:spPr>
          <a:xfrm>
            <a:off x="7315200" y="365760"/>
            <a:ext cx="1050029" cy="274320"/>
          </a:xfrm>
          <a:prstGeom prst="rect">
            <a:avLst/>
          </a:prstGeom>
        </p:spPr>
      </p:pic>
      <p:sp>
        <p:nvSpPr>
          <p:cNvPr id="5" name="TextBox 4"/>
          <p:cNvSpPr txBox="1"/>
          <p:nvPr/>
        </p:nvSpPr>
        <p:spPr>
          <a:xfrm>
            <a:off x="457200" y="6656832"/>
            <a:ext cx="4114800" cy="457200"/>
          </a:xfrm>
          <a:prstGeom prst="rect">
            <a:avLst/>
          </a:prstGeom>
          <a:noFill/>
        </p:spPr>
        <p:txBody>
          <a:bodyPr wrap="none">
            <a:spAutoFit/>
          </a:bodyPr>
          <a:lstStyle/>
          <a:p>
            <a:pPr algn="l">
              <a:defRPr sz="1000"/>
            </a:pPr>
            <a:r>
              <a:t>© 2023 Taulia LLC. Confidential information. Do not distribute.</a:t>
            </a:r>
          </a:p>
        </p:txBody>
      </p:sp>
      <p:sp>
        <p:nvSpPr>
          <p:cNvPr id="6" name="Rectangle 5"/>
          <p:cNvSpPr/>
          <p:nvPr/>
        </p:nvSpPr>
        <p:spPr>
          <a:xfrm>
            <a:off x="4572000" y="6720840"/>
            <a:ext cx="4572000" cy="137160"/>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000"/>
            </a:pPr>
            <a:r>
              <a:t>Working Capital Released</a:t>
            </a:r>
          </a:p>
        </p:txBody>
      </p:sp>
      <p:pic>
        <p:nvPicPr>
          <p:cNvPr id="3" name="Picture 2" descr="Working Capital Released.png"/>
          <p:cNvPicPr>
            <a:picLocks noChangeAspect="1"/>
          </p:cNvPicPr>
          <p:nvPr/>
        </p:nvPicPr>
        <p:blipFill>
          <a:blip r:embed="rId2"/>
          <a:stretch>
            <a:fillRect/>
          </a:stretch>
        </p:blipFill>
        <p:spPr>
          <a:xfrm>
            <a:off x="914400" y="1371600"/>
            <a:ext cx="4187568" cy="4572000"/>
          </a:xfrm>
          <a:prstGeom prst="rect">
            <a:avLst/>
          </a:prstGeom>
        </p:spPr>
      </p:pic>
      <p:pic>
        <p:nvPicPr>
          <p:cNvPr id="4" name="Picture 3" descr="taulia-logo.png"/>
          <p:cNvPicPr>
            <a:picLocks noChangeAspect="1"/>
          </p:cNvPicPr>
          <p:nvPr/>
        </p:nvPicPr>
        <p:blipFill>
          <a:blip r:embed="rId3"/>
          <a:stretch>
            <a:fillRect/>
          </a:stretch>
        </p:blipFill>
        <p:spPr>
          <a:xfrm>
            <a:off x="7315200" y="365760"/>
            <a:ext cx="1050029" cy="274320"/>
          </a:xfrm>
          <a:prstGeom prst="rect">
            <a:avLst/>
          </a:prstGeom>
        </p:spPr>
      </p:pic>
      <p:sp>
        <p:nvSpPr>
          <p:cNvPr id="5" name="TextBox 4"/>
          <p:cNvSpPr txBox="1"/>
          <p:nvPr/>
        </p:nvSpPr>
        <p:spPr>
          <a:xfrm>
            <a:off x="457200" y="6656832"/>
            <a:ext cx="4114800" cy="457200"/>
          </a:xfrm>
          <a:prstGeom prst="rect">
            <a:avLst/>
          </a:prstGeom>
          <a:noFill/>
        </p:spPr>
        <p:txBody>
          <a:bodyPr wrap="none">
            <a:spAutoFit/>
          </a:bodyPr>
          <a:lstStyle/>
          <a:p>
            <a:pPr algn="l">
              <a:defRPr sz="1000"/>
            </a:pPr>
            <a:r>
              <a:t>© 2023 Taulia LLC. Confidential information. Do not distribute.</a:t>
            </a:r>
          </a:p>
        </p:txBody>
      </p:sp>
      <p:sp>
        <p:nvSpPr>
          <p:cNvPr id="6" name="Rectangle 5"/>
          <p:cNvSpPr/>
          <p:nvPr/>
        </p:nvSpPr>
        <p:spPr>
          <a:xfrm>
            <a:off x="4572000" y="6720840"/>
            <a:ext cx="4572000" cy="137160"/>
          </a:xfrm>
          <a:prstGeom prst="rect">
            <a:avLst/>
          </a:prstGeom>
          <a:solidFill>
            <a:srgbClr val="FF66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