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Im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4677238" cy="1828800"/>
          </a:xfrm>
          <a:prstGeom prst="rect">
            <a:avLst/>
          </a:prstGeom>
        </p:spPr>
      </p:pic>
      <p:pic>
        <p:nvPicPr>
          <p:cNvPr id="5" name="Picture 4" descr="taulia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57200"/>
            <a:ext cx="1400038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0292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Terms Extension Opportunity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486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July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55448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Situation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/>
            </a:pPr>
            <a:r>
              <a:t>Situation Summary for American Water Company</a:t>
            </a:r>
          </a:p>
          <a:p>
            <a:pPr algn="l">
              <a:defRPr sz="1100"/>
            </a:pPr>
            <a:r>
              <a:t>We understand that American Water is looking to optimize its working capital position with Taulia’s holistic Working Capital Management platform.</a:t>
            </a:r>
          </a:p>
          <a:p>
            <a:pPr algn="l">
              <a:defRPr sz="1100"/>
            </a:pPr>
            <a:r>
              <a:t>Taulia analyzed $X USD spend &amp; Y supplier relationships across American Water’s global spend file to highlight the working capital trapped within American Water’s supply chain.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Highlights:</a:t>
            </a:r>
          </a:p>
          <a:p>
            <a:pPr algn="l">
              <a:defRPr sz="1100"/>
            </a:pPr>
            <a:r>
              <a:t>* Working Capital Opportunity:</a:t>
            </a:r>
          </a:p>
          <a:p>
            <a:pPr algn="l">
              <a:defRPr sz="1100"/>
            </a:pPr>
            <a:r>
              <a:t>  * Total potential working capital within American Water’s existing supply chain is ~$250M based on the harmonized extension scenario.</a:t>
            </a:r>
          </a:p>
          <a:p>
            <a:pPr algn="l">
              <a:defRPr sz="1100"/>
            </a:pPr>
            <a:r>
              <a:t>* Impact to Discounts:</a:t>
            </a:r>
          </a:p>
          <a:p>
            <a:pPr algn="l">
              <a:defRPr sz="1100"/>
            </a:pPr>
            <a:r>
              <a:t>  * Significant discount potential with peak liquidity demand at APR 6 with 1.4M gross yield.</a:t>
            </a:r>
          </a:p>
          <a:p>
            <a:pPr algn="l">
              <a:defRPr sz="1100"/>
            </a:pPr>
            <a:r>
              <a:t>* Industry Analysis:</a:t>
            </a:r>
          </a:p>
          <a:p>
            <a:pPr algn="l">
              <a:defRPr sz="1100"/>
            </a:pPr>
            <a:r>
              <a:t>  * Taulia expects American Water should be able to generate $X M across its top-10 largest supplier industry groups.</a:t>
            </a:r>
          </a:p>
          <a:p>
            <a:pPr algn="l">
              <a:defRPr sz="1100"/>
            </a:pPr>
          </a:p>
          <a:p>
            <a:pPr algn="l">
              <a:defRPr sz="1100"/>
            </a:pPr>
            <a:r>
              <a:t>By aligning payment terms with industry norms and leveraging Taulia’s platform, American Water can unlock significant working capital and efficiency gains.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Industry Term Comparison</a:t>
            </a:r>
          </a:p>
        </p:txBody>
      </p:sp>
      <p:pic>
        <p:nvPicPr>
          <p:cNvPr id="3" name="Picture 2" descr="Industry Term 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Card Adoption</a:t>
            </a:r>
          </a:p>
        </p:txBody>
      </p:sp>
      <p:pic>
        <p:nvPicPr>
          <p:cNvPr id="3" name="Picture 2" descr="Card Ado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Top WC Potential Suppliers</a:t>
            </a:r>
          </a:p>
        </p:txBody>
      </p:sp>
      <p:pic>
        <p:nvPicPr>
          <p:cNvPr id="3" name="Picture 2" descr="Top WC Potential Suppl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Buyer - Payables Planner Supplier List</a:t>
            </a:r>
          </a:p>
        </p:txBody>
      </p:sp>
      <p:pic>
        <p:nvPicPr>
          <p:cNvPr id="3" name="Picture 2" descr="Buyer - Payables Planner Supplier 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Supplier Payment Terms Comparison</a:t>
            </a:r>
          </a:p>
        </p:txBody>
      </p:sp>
      <p:pic>
        <p:nvPicPr>
          <p:cNvPr id="3" name="Picture 2" descr="Supplier Payment Terms 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Peer DPO</a:t>
            </a:r>
          </a:p>
        </p:txBody>
      </p:sp>
      <p:pic>
        <p:nvPicPr>
          <p:cNvPr id="3" name="Picture 2" descr="Peer DP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Working Capital Released</a:t>
            </a:r>
          </a:p>
        </p:txBody>
      </p:sp>
      <p:pic>
        <p:nvPicPr>
          <p:cNvPr id="3" name="Picture 2" descr="Working Capital Relea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87568" cy="4572000"/>
          </a:xfrm>
          <a:prstGeom prst="rect">
            <a:avLst/>
          </a:prstGeom>
        </p:spPr>
      </p:pic>
      <p:pic>
        <p:nvPicPr>
          <p:cNvPr id="4" name="Picture 3" descr="tauli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"/>
            <a:ext cx="1050029" cy="274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656832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© 2023 Taulia LLC. Confidential information. Do not distribute.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720840"/>
            <a:ext cx="4572000" cy="13716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