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394" r:id="rId3"/>
    <p:sldId id="628" r:id="rId4"/>
    <p:sldId id="629" r:id="rId5"/>
    <p:sldId id="630" r:id="rId6"/>
    <p:sldId id="618" r:id="rId7"/>
    <p:sldId id="619" r:id="rId8"/>
    <p:sldId id="620" r:id="rId9"/>
    <p:sldId id="621" r:id="rId10"/>
    <p:sldId id="631" r:id="rId11"/>
    <p:sldId id="599" r:id="rId12"/>
    <p:sldId id="642" r:id="rId13"/>
    <p:sldId id="603" r:id="rId14"/>
    <p:sldId id="644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</p14:sldIdLst>
        </p14:section>
        <p14:section name="Classes" id="{1281F943-56B7-49CB-B460-28F4FA2A3459}">
          <p14:sldIdLst>
            <p14:sldId id="628"/>
            <p14:sldId id="629"/>
            <p14:sldId id="630"/>
            <p14:sldId id="618"/>
            <p14:sldId id="619"/>
            <p14:sldId id="620"/>
            <p14:sldId id="621"/>
            <p14:sldId id="631"/>
            <p14:sldId id="599"/>
          </p14:sldIdLst>
        </p14:section>
        <p14:section name="Interfaces" id="{D136C6AB-A269-4798-ADBF-0951777F7E2C}">
          <p14:sldIdLst>
            <p14:sldId id="642"/>
            <p14:sldId id="603"/>
            <p14:sldId id="6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86" d="100"/>
          <a:sy n="86" d="100"/>
        </p:scale>
        <p:origin x="312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10/20/2020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1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5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07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8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9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8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1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ООП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dirty="0"/>
              <a:t>Класове, Интерфейси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1674812" y="3366813"/>
            <a:ext cx="4032071" cy="3115271"/>
            <a:chOff x="3960812" y="3624633"/>
            <a:chExt cx="2597629" cy="2006988"/>
          </a:xfrm>
        </p:grpSpPr>
        <p:pic>
          <p:nvPicPr>
            <p:cNvPr id="15" name="Picture 14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r>
              <a:rPr lang="en-US" dirty="0"/>
              <a:t> 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1295400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45364" y="4111734"/>
            <a:ext cx="2381338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с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838102" y="1844322"/>
            <a:ext cx="2716999" cy="1051947"/>
          </a:xfrm>
          <a:prstGeom prst="wedgeRoundRectCallout">
            <a:avLst>
              <a:gd name="adj1" fmla="val -75155"/>
              <a:gd name="adj2" fmla="val 50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без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/>
              <a:t>Шаблонни (типизирани) </a:t>
            </a:r>
            <a:br>
              <a:rPr lang="bg-BG" sz="4400" dirty="0"/>
            </a:br>
            <a:r>
              <a:rPr lang="bg-BG" sz="4400" dirty="0"/>
              <a:t>методи и интерфейси</a:t>
            </a:r>
            <a:endParaRPr lang="en-US" sz="44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1162043" y="1885270"/>
            <a:ext cx="4515727" cy="4148533"/>
            <a:chOff x="3960812" y="3624633"/>
            <a:chExt cx="2184630" cy="2006988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557" y="3735977"/>
            <a:ext cx="4515727" cy="254317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6698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Подобни са на шаблонните класове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Шаблонни интерфейси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IBox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525884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: IBox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IBox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41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Класове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dirty="0"/>
              <a:t>Класове</a:t>
            </a:r>
            <a:r>
              <a:rPr lang="en-US" dirty="0"/>
              <a:t>,</a:t>
            </a:r>
            <a:r>
              <a:rPr lang="bg-BG" dirty="0"/>
              <a:t> Полета</a:t>
            </a:r>
            <a:r>
              <a:rPr lang="en-US" dirty="0"/>
              <a:t>, </a:t>
            </a:r>
            <a:r>
              <a:rPr lang="bg-BG" dirty="0"/>
              <a:t>Конструктори, Свойства, Методи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1270932" y="3087154"/>
            <a:ext cx="4312960" cy="3332292"/>
            <a:chOff x="3960812" y="3624633"/>
            <a:chExt cx="2597629" cy="2006988"/>
          </a:xfrm>
        </p:grpSpPr>
        <p:pic>
          <p:nvPicPr>
            <p:cNvPr id="15" name="Picture 14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18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D2EBF66-28EB-4D6E-A9AB-76522381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C6EC8E-3B6A-4319-A0D1-B69E9751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</a:p>
          <a:p>
            <a:r>
              <a:rPr lang="bg-BG" dirty="0"/>
              <a:t>Референтен тип</a:t>
            </a:r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7BD5341-1431-463F-A295-EF6892D5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клас</a:t>
            </a:r>
          </a:p>
        </p:txBody>
      </p:sp>
      <p:pic>
        <p:nvPicPr>
          <p:cNvPr id="1026" name="Picture 2" descr="In Easy Steps Finding Substrings in C# Programming - In Easy Steps">
            <a:extLst>
              <a:ext uri="{FF2B5EF4-FFF2-40B4-BE49-F238E27FC236}">
                <a16:creationId xmlns:a16="http://schemas.microsoft.com/office/drawing/2014/main" id="{84E6D4D4-1DB7-413B-95DA-68278D750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464810"/>
            <a:ext cx="3886199" cy="421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4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52FF4A41-F7C0-4A24-82E9-E196956C7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4E0A6B-984E-4E06-A936-6EFFC1FC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Абстракция – обект от реалния свят</a:t>
            </a:r>
          </a:p>
          <a:p>
            <a:r>
              <a:rPr lang="bg-BG" dirty="0"/>
              <a:t>Полиморфизъм - </a:t>
            </a:r>
            <a:r>
              <a:rPr lang="ru-RU" dirty="0"/>
              <a:t>от един и </a:t>
            </a:r>
            <a:r>
              <a:rPr lang="ru-RU" dirty="0" err="1"/>
              <a:t>същи</a:t>
            </a:r>
            <a:r>
              <a:rPr lang="ru-RU" dirty="0"/>
              <a:t> тип да </a:t>
            </a:r>
            <a:r>
              <a:rPr lang="ru-RU" dirty="0" err="1"/>
              <a:t>имат</a:t>
            </a:r>
            <a:r>
              <a:rPr lang="ru-RU" dirty="0"/>
              <a:t> един и </a:t>
            </a:r>
            <a:r>
              <a:rPr lang="ru-RU" dirty="0" err="1"/>
              <a:t>същ</a:t>
            </a:r>
            <a:r>
              <a:rPr lang="ru-RU" dirty="0"/>
              <a:t> </a:t>
            </a:r>
            <a:r>
              <a:rPr lang="ru-RU" dirty="0" err="1"/>
              <a:t>интерфейсобектите</a:t>
            </a:r>
            <a:endParaRPr lang="bg-BG" dirty="0"/>
          </a:p>
          <a:p>
            <a:r>
              <a:rPr lang="bg-BG" dirty="0" err="1"/>
              <a:t>Капсулация</a:t>
            </a:r>
            <a:r>
              <a:rPr lang="bg-BG" dirty="0"/>
              <a:t> - </a:t>
            </a:r>
            <a:r>
              <a:rPr lang="bg-BG" b="1" dirty="0"/>
              <a:t>"скриване на данните"</a:t>
            </a:r>
            <a:endParaRPr lang="bg-BG" dirty="0"/>
          </a:p>
          <a:p>
            <a:r>
              <a:rPr lang="bg-BG" dirty="0"/>
              <a:t>Наследяване - </a:t>
            </a:r>
            <a:r>
              <a:rPr lang="ru-RU" dirty="0"/>
              <a:t>обект-обект1 </a:t>
            </a:r>
            <a:r>
              <a:rPr lang="ru-RU" dirty="0" err="1"/>
              <a:t>съдържа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свойства и действия на друг </a:t>
            </a:r>
            <a:r>
              <a:rPr lang="ru-RU" dirty="0" err="1"/>
              <a:t>обект</a:t>
            </a:r>
            <a:r>
              <a:rPr lang="ru-RU" dirty="0"/>
              <a:t> - обект2, то обект1 </a:t>
            </a:r>
            <a:r>
              <a:rPr lang="ru-RU" dirty="0" err="1"/>
              <a:t>може</a:t>
            </a:r>
            <a:r>
              <a:rPr lang="ru-RU" dirty="0"/>
              <a:t> да наследи обект2. По </a:t>
            </a:r>
            <a:r>
              <a:rPr lang="ru-RU" dirty="0" err="1"/>
              <a:t>този</a:t>
            </a:r>
            <a:r>
              <a:rPr lang="ru-RU" dirty="0"/>
              <a:t> начин обект1 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собствените</a:t>
            </a:r>
            <a:r>
              <a:rPr lang="ru-RU" dirty="0"/>
              <a:t> си </a:t>
            </a:r>
            <a:r>
              <a:rPr lang="ru-RU" dirty="0" err="1"/>
              <a:t>атрибути</a:t>
            </a:r>
            <a:r>
              <a:rPr lang="ru-RU" dirty="0"/>
              <a:t> и операции приема и </a:t>
            </a:r>
            <a:r>
              <a:rPr lang="ru-RU" dirty="0" err="1"/>
              <a:t>тези</a:t>
            </a:r>
            <a:r>
              <a:rPr lang="ru-RU" dirty="0"/>
              <a:t> на </a:t>
            </a:r>
            <a:r>
              <a:rPr lang="ru-RU" dirty="0" err="1"/>
              <a:t>базовия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/родителя си, а именно на обект2</a:t>
            </a:r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E9A5E42-26BF-4FFE-BA25-9C7BFFCB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Стълбове в ООП</a:t>
            </a:r>
          </a:p>
        </p:txBody>
      </p:sp>
    </p:spTree>
    <p:extLst>
      <p:ext uri="{BB962C8B-B14F-4D97-AF65-F5344CB8AC3E}">
        <p14:creationId xmlns:p14="http://schemas.microsoft.com/office/powerpoint/2010/main" val="124808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служат за създаване на „имплементация“ на АТД</a:t>
            </a:r>
            <a:endParaRPr lang="en-US" dirty="0"/>
          </a:p>
          <a:p>
            <a:r>
              <a:rPr lang="bg-BG" dirty="0"/>
              <a:t>Класовете ни дават начин да опишем и създадем обекти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3077761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Public class Dice </a:t>
            </a:r>
          </a:p>
          <a:p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0157" y="2822237"/>
            <a:ext cx="2286000" cy="948166"/>
          </a:xfrm>
          <a:prstGeom prst="wedgeRoundRectCallout">
            <a:avLst>
              <a:gd name="adj1" fmla="val -61310"/>
              <a:gd name="adj2" fmla="val 26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 на класа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84736" y="5555131"/>
            <a:ext cx="2480876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Тяло на клас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87" y="3810000"/>
            <a:ext cx="2943338" cy="2367824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856771" y="4799876"/>
            <a:ext cx="2360255" cy="921534"/>
          </a:xfrm>
          <a:prstGeom prst="wedgeRoundRectCallout">
            <a:avLst>
              <a:gd name="adj1" fmla="val 92592"/>
              <a:gd name="adj2" fmla="val 30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Клас в отделен файл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562492" y="2371920"/>
            <a:ext cx="24947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Ключова дума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bg-BG" dirty="0"/>
              <a:t>Класовете са</a:t>
            </a:r>
            <a:r>
              <a:rPr lang="en-US" dirty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 съществителни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абревиатури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(</a:t>
            </a:r>
            <a:r>
              <a:rPr lang="bg-BG" dirty="0"/>
              <a:t>освен известни:</a:t>
            </a:r>
            <a:r>
              <a:rPr lang="en-GB" dirty="0"/>
              <a:t> URL, HTTP,</a:t>
            </a:r>
            <a:r>
              <a:rPr lang="bg-BG" dirty="0"/>
              <a:t> и др.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Класа съдържа състояния и действия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Полетата съдържат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действието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Членове на класа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5643" y="3067418"/>
            <a:ext cx="10693778" cy="3654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Person</a:t>
            </a:r>
            <a:r>
              <a:rPr lang="en-US" sz="3200" dirty="0">
                <a:solidFill>
                  <a:schemeClr val="tx2"/>
                </a:solidFill>
              </a:rPr>
              <a:t> owner;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676400" cy="533400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103812" y="5894811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Класът може да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 инстанции</a:t>
            </a:r>
            <a:r>
              <a:rPr lang="en-US" dirty="0"/>
              <a:t> (</a:t>
            </a:r>
            <a:r>
              <a:rPr lang="bg-BG" dirty="0"/>
              <a:t>обекти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обект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425961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Използвайте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0" y="4815520"/>
            <a:ext cx="2677558" cy="1356679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Променливите съдържат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референции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50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10122FE-8757-4E0D-B8F0-F3346B731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D33C38-8D46-47A3-9FD0-736205F8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bg-BG" dirty="0"/>
          </a:p>
          <a:p>
            <a:r>
              <a:rPr lang="en-US" dirty="0"/>
              <a:t>Public </a:t>
            </a:r>
          </a:p>
          <a:p>
            <a:r>
              <a:rPr lang="en-GB" dirty="0"/>
              <a:t>Private</a:t>
            </a:r>
          </a:p>
          <a:p>
            <a:r>
              <a:rPr lang="en-GB" dirty="0"/>
              <a:t>Protected</a:t>
            </a:r>
          </a:p>
          <a:p>
            <a:r>
              <a:rPr lang="en-US" dirty="0"/>
              <a:t>Internal</a:t>
            </a:r>
          </a:p>
          <a:p>
            <a:r>
              <a:rPr lang="en-GB" dirty="0"/>
              <a:t>Protected </a:t>
            </a:r>
            <a:r>
              <a:rPr lang="en-US" dirty="0"/>
              <a:t>Internal</a:t>
            </a:r>
            <a:endParaRPr lang="en-GB" dirty="0"/>
          </a:p>
          <a:p>
            <a:r>
              <a:rPr lang="en-GB" dirty="0"/>
              <a:t>Private Protected</a:t>
            </a:r>
          </a:p>
          <a:p>
            <a:r>
              <a:rPr lang="en-GB" dirty="0"/>
              <a:t>Virtual</a:t>
            </a:r>
            <a:endParaRPr lang="bg-BG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754EE17-85A7-490A-B567-2EE19CA4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Модификатори</a:t>
            </a:r>
          </a:p>
        </p:txBody>
      </p:sp>
    </p:spTree>
    <p:extLst>
      <p:ext uri="{BB962C8B-B14F-4D97-AF65-F5344CB8AC3E}">
        <p14:creationId xmlns:p14="http://schemas.microsoft.com/office/powerpoint/2010/main" val="32901717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552</Words>
  <Application>Microsoft Office PowerPoint</Application>
  <PresentationFormat>По избор</PresentationFormat>
  <Paragraphs>122</Paragraphs>
  <Slides>13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Презентация на PowerPoint</vt:lpstr>
      <vt:lpstr>Какво е клас</vt:lpstr>
      <vt:lpstr>Стълбове в ООП</vt:lpstr>
      <vt:lpstr>Дефиниране на прост клас</vt:lpstr>
      <vt:lpstr>Именуване на класове</vt:lpstr>
      <vt:lpstr>Членове на класа</vt:lpstr>
      <vt:lpstr>Създаване на обект</vt:lpstr>
      <vt:lpstr>Модификатори</vt:lpstr>
      <vt:lpstr>Конструктори </vt:lpstr>
      <vt:lpstr>Презентация на PowerPoint</vt:lpstr>
      <vt:lpstr>Шаблонни интерфейси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2020-10-20T19:01:53Z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