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645" r:id="rId4"/>
    <p:sldId id="646" r:id="rId5"/>
    <p:sldId id="476" r:id="rId6"/>
    <p:sldId id="478" r:id="rId7"/>
    <p:sldId id="465" r:id="rId8"/>
    <p:sldId id="610" r:id="rId9"/>
    <p:sldId id="614" r:id="rId10"/>
    <p:sldId id="466" r:id="rId11"/>
    <p:sldId id="609" r:id="rId12"/>
    <p:sldId id="650" r:id="rId13"/>
    <p:sldId id="647" r:id="rId14"/>
    <p:sldId id="648" r:id="rId15"/>
    <p:sldId id="649" r:id="rId16"/>
    <p:sldId id="651" r:id="rId17"/>
    <p:sldId id="652" r:id="rId18"/>
    <p:sldId id="653" r:id="rId19"/>
    <p:sldId id="643" r:id="rId20"/>
    <p:sldId id="644" r:id="rId21"/>
    <p:sldId id="349" r:id="rId22"/>
    <p:sldId id="5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Recap GitHub" id="{84A6C786-D9F5-4C56-B447-60B2590AF0BD}">
          <p14:sldIdLst>
            <p14:sldId id="645"/>
            <p14:sldId id="646"/>
          </p14:sldIdLst>
        </p14:section>
        <p14:section name="ASP.NET Core Overview" id="{77DDDE8D-FA07-449E-AA7C-A0DD1EC5B51E}">
          <p14:sldIdLst>
            <p14:sldId id="476"/>
            <p14:sldId id="478"/>
            <p14:sldId id="465"/>
            <p14:sldId id="610"/>
            <p14:sldId id="614"/>
            <p14:sldId id="466"/>
            <p14:sldId id="609"/>
          </p14:sldIdLst>
        </p14:section>
        <p14:section name="MVC" id="{712CD6A2-33B0-42A5-8573-3F4FBA26046A}">
          <p14:sldIdLst>
            <p14:sldId id="650"/>
            <p14:sldId id="647"/>
            <p14:sldId id="648"/>
            <p14:sldId id="649"/>
          </p14:sldIdLst>
        </p14:section>
        <p14:section name="Database" id="{FAF2691D-57D7-4133-B6AC-4EF6CCE536EB}">
          <p14:sldIdLst>
            <p14:sldId id="651"/>
            <p14:sldId id="652"/>
            <p14:sldId id="653"/>
          </p14:sldIdLst>
        </p14:section>
        <p14:section name="Identity" id="{A64EDFB1-10FC-4628-BC8E-9D1DF64E5103}">
          <p14:sldIdLst>
            <p14:sldId id="643"/>
            <p14:sldId id="644"/>
          </p14:sldIdLst>
        </p14:section>
        <p14:section name="Conclusion" id="{10E03AB1-9AA8-4E86-9A64-D741901E50A2}">
          <p14:sldIdLst>
            <p14:sldId id="349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70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8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7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54856"/>
            <a:ext cx="10965303" cy="172634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73" y="1874920"/>
            <a:ext cx="4717054" cy="2653343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585247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6350" y="1195931"/>
            <a:ext cx="5585247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600" b="1" dirty="0">
                <a:solidFill>
                  <a:schemeClr val="bg1"/>
                </a:solidFill>
              </a:rPr>
              <a:t>3.0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693932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</a:t>
            </a:r>
            <a:r>
              <a:rPr lang="en-US" sz="2800" dirty="0" err="1"/>
              <a:t>Global.asax</a:t>
            </a:r>
            <a:endParaRPr lang="en-US" sz="28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</a:t>
            </a:r>
            <a:r>
              <a:rPr lang="en-US" sz="2800" dirty="0" err="1"/>
              <a:t>Html.Render</a:t>
            </a:r>
            <a:r>
              <a:rPr lang="en-US" sz="2800" dirty="0"/>
              <a:t>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402" y="1195931"/>
            <a:ext cx="5905598" cy="482410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</a:t>
            </a:r>
            <a:r>
              <a:rPr lang="en-US" sz="2800" dirty="0" err="1"/>
              <a:t>Nuget</a:t>
            </a:r>
            <a:r>
              <a:rPr lang="en-US" sz="2800" dirty="0"/>
              <a:t>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/>
              <a:t>Middlewares</a:t>
            </a:r>
            <a:r>
              <a:rPr lang="en-US" sz="2800" dirty="0"/>
              <a:t>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</a:t>
            </a:r>
            <a:r>
              <a:rPr lang="en-US" sz="2800" dirty="0" err="1"/>
              <a:t>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0646"/>
            <a:ext cx="10961783" cy="768084"/>
          </a:xfrm>
        </p:spPr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0E2BC6E-D8AD-469B-A4D3-BB9CC72C8F83}"/>
              </a:ext>
            </a:extLst>
          </p:cNvPr>
          <p:cNvSpPr txBox="1">
            <a:spLocks/>
          </p:cNvSpPr>
          <p:nvPr/>
        </p:nvSpPr>
        <p:spPr>
          <a:xfrm>
            <a:off x="4926687" y="1658139"/>
            <a:ext cx="2338623" cy="200555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7492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197E621D-3882-45B7-BA56-A32345ACC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589055" cy="527604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– manages</a:t>
            </a:r>
            <a:r>
              <a:rPr lang="bg-BG" dirty="0"/>
              <a:t> </a:t>
            </a:r>
            <a:r>
              <a:rPr lang="en-US" dirty="0"/>
              <a:t>data and logic</a:t>
            </a:r>
          </a:p>
          <a:p>
            <a:pPr algn="just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– presentation layer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 </a:t>
            </a:r>
            <a:r>
              <a:rPr lang="en-US" dirty="0"/>
              <a:t>–  converts the input data into commands and sends it to the View or to the model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bg-BG" dirty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134254DF-6EA4-4555-BB32-BDFBEF70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</a:t>
            </a:r>
            <a:endParaRPr lang="bg-BG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25DCEC9-A621-4933-94CF-6DAE6AD242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ED3A34C-3BE0-4B72-AEBC-83B71B8D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46" y="1524695"/>
            <a:ext cx="4062677" cy="4468945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105461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лавие 28">
            <a:extLst>
              <a:ext uri="{FF2B5EF4-FFF2-40B4-BE49-F238E27FC236}">
                <a16:creationId xmlns:a16="http://schemas.microsoft.com/office/drawing/2014/main" id="{4D64D698-76E5-470B-AD18-CE7E4BF7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  <a:endParaRPr lang="bg-BG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374D636A-8871-4564-8F36-A1B053675A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3F49AA13-1644-4E28-80E8-71335D5BBE00}"/>
              </a:ext>
            </a:extLst>
          </p:cNvPr>
          <p:cNvSpPr txBox="1"/>
          <p:nvPr/>
        </p:nvSpPr>
        <p:spPr>
          <a:xfrm>
            <a:off x="6508818" y="2324418"/>
            <a:ext cx="2794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r>
              <a:rPr lang="bg-BG" sz="2800" dirty="0"/>
              <a:t> </a:t>
            </a:r>
            <a:r>
              <a:rPr lang="bg-BG" sz="900" dirty="0"/>
              <a:t> </a:t>
            </a:r>
          </a:p>
          <a:p>
            <a:pPr algn="ctr"/>
            <a:r>
              <a:rPr lang="en-US" sz="2800" dirty="0"/>
              <a:t>(html, json, xml)</a:t>
            </a:r>
            <a:r>
              <a:rPr lang="bg-BG" sz="2800" dirty="0"/>
              <a:t>, </a:t>
            </a:r>
            <a:r>
              <a:rPr lang="en-US" sz="2800" dirty="0"/>
              <a:t>console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93DC11A-A251-4A39-A003-33190F807AC6}"/>
              </a:ext>
            </a:extLst>
          </p:cNvPr>
          <p:cNvSpPr txBox="1">
            <a:spLocks/>
          </p:cNvSpPr>
          <p:nvPr/>
        </p:nvSpPr>
        <p:spPr>
          <a:xfrm>
            <a:off x="188815" y="40341"/>
            <a:ext cx="1180482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DF2F26D-FB95-4D61-AD5F-FDE331C721EE}"/>
              </a:ext>
            </a:extLst>
          </p:cNvPr>
          <p:cNvSpPr txBox="1"/>
          <p:nvPr/>
        </p:nvSpPr>
        <p:spPr>
          <a:xfrm>
            <a:off x="9857115" y="1010127"/>
            <a:ext cx="233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(</a:t>
            </a:r>
            <a:r>
              <a:rPr lang="en-US" sz="2800" dirty="0"/>
              <a:t>Web</a:t>
            </a:r>
            <a:r>
              <a:rPr lang="bg-BG" sz="2800" dirty="0"/>
              <a:t>) </a:t>
            </a:r>
            <a:r>
              <a:rPr lang="en-US" sz="2800" dirty="0"/>
              <a:t>client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04E7DC3-277E-4BEB-A501-3492DEADF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EB9A3C1-9681-4A39-8D0B-00355F22D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2A93A62-660B-40FA-891F-573ED8C69F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9E288F1-1440-4E16-9278-7D1E6BAAB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0D29105-3F45-4043-A5BD-545F56D5A7B4}"/>
              </a:ext>
            </a:extLst>
          </p:cNvPr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</a:t>
            </a:r>
            <a:endParaRPr lang="bg-BG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93B95F5-0906-477E-9C6D-7BDE2EB0F86D}"/>
              </a:ext>
            </a:extLst>
          </p:cNvPr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Controller</a:t>
            </a:r>
            <a:endParaRPr lang="bg-BG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81971B6-87E5-4F7E-AFC2-BD5EB4134F01}"/>
              </a:ext>
            </a:extLst>
          </p:cNvPr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View</a:t>
            </a:r>
            <a:endParaRPr lang="bg-BG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A73FF6AA-2D0A-42A6-BA4B-5FCFBA4C4F77}"/>
              </a:ext>
            </a:extLst>
          </p:cNvPr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>
            <a:extLst>
              <a:ext uri="{FF2B5EF4-FFF2-40B4-BE49-F238E27FC236}">
                <a16:creationId xmlns:a16="http://schemas.microsoft.com/office/drawing/2014/main" id="{DB461776-EC91-4F6F-9E29-50E378084572}"/>
              </a:ext>
            </a:extLst>
          </p:cNvPr>
          <p:cNvSpPr txBox="1"/>
          <p:nvPr/>
        </p:nvSpPr>
        <p:spPr>
          <a:xfrm>
            <a:off x="7237412" y="148017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E33C7975-804F-40AC-B6BB-61D245B7B357}"/>
              </a:ext>
            </a:extLst>
          </p:cNvPr>
          <p:cNvCxnSpPr/>
          <p:nvPr/>
        </p:nvCxnSpPr>
        <p:spPr>
          <a:xfrm>
            <a:off x="6282611" y="2821980"/>
            <a:ext cx="3020523" cy="248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5">
            <a:extLst>
              <a:ext uri="{FF2B5EF4-FFF2-40B4-BE49-F238E27FC236}">
                <a16:creationId xmlns:a16="http://schemas.microsoft.com/office/drawing/2014/main" id="{C1299407-960C-4AF3-8691-6B6D7F27F462}"/>
              </a:ext>
            </a:extLst>
          </p:cNvPr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8">
            <a:extLst>
              <a:ext uri="{FF2B5EF4-FFF2-40B4-BE49-F238E27FC236}">
                <a16:creationId xmlns:a16="http://schemas.microsoft.com/office/drawing/2014/main" id="{DD7ED087-B810-46A7-83F1-B81392B96191}"/>
              </a:ext>
            </a:extLst>
          </p:cNvPr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4">
            <a:extLst>
              <a:ext uri="{FF2B5EF4-FFF2-40B4-BE49-F238E27FC236}">
                <a16:creationId xmlns:a16="http://schemas.microsoft.com/office/drawing/2014/main" id="{F45ACE19-4551-4BAD-A156-5DEC1AB1D47C}"/>
              </a:ext>
            </a:extLst>
          </p:cNvPr>
          <p:cNvSpPr txBox="1"/>
          <p:nvPr/>
        </p:nvSpPr>
        <p:spPr>
          <a:xfrm>
            <a:off x="7895937" y="3852172"/>
            <a:ext cx="1407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</a:t>
            </a:r>
            <a:r>
              <a:rPr lang="bg-BG" sz="2800" dirty="0"/>
              <a:t> </a:t>
            </a:r>
            <a:endParaRPr lang="en-US" sz="2800" dirty="0"/>
          </a:p>
          <a:p>
            <a:r>
              <a:rPr lang="en-US" sz="2800" dirty="0"/>
              <a:t>action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114DA79F-1850-4F85-B316-11A3CF0B9D29}"/>
              </a:ext>
            </a:extLst>
          </p:cNvPr>
          <p:cNvSpPr txBox="1"/>
          <p:nvPr/>
        </p:nvSpPr>
        <p:spPr>
          <a:xfrm>
            <a:off x="463046" y="3010760"/>
            <a:ext cx="213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</a:p>
          <a:p>
            <a:r>
              <a:rPr lang="en-US" sz="2800" dirty="0"/>
              <a:t>Model</a:t>
            </a:r>
          </a:p>
        </p:txBody>
      </p:sp>
      <p:cxnSp>
        <p:nvCxnSpPr>
          <p:cNvPr id="22" name="Straight Arrow Connector 40">
            <a:extLst>
              <a:ext uri="{FF2B5EF4-FFF2-40B4-BE49-F238E27FC236}">
                <a16:creationId xmlns:a16="http://schemas.microsoft.com/office/drawing/2014/main" id="{D30EDAB3-A20E-48D7-AE2F-B4542BD1712A}"/>
              </a:ext>
            </a:extLst>
          </p:cNvPr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5">
            <a:extLst>
              <a:ext uri="{FF2B5EF4-FFF2-40B4-BE49-F238E27FC236}">
                <a16:creationId xmlns:a16="http://schemas.microsoft.com/office/drawing/2014/main" id="{0C696692-969E-4780-8FF0-574948257654}"/>
              </a:ext>
            </a:extLst>
          </p:cNvPr>
          <p:cNvSpPr txBox="1"/>
          <p:nvPr/>
        </p:nvSpPr>
        <p:spPr>
          <a:xfrm>
            <a:off x="2463121" y="4169009"/>
            <a:ext cx="96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Sees</a:t>
            </a:r>
          </a:p>
        </p:txBody>
      </p:sp>
      <p:cxnSp>
        <p:nvCxnSpPr>
          <p:cNvPr id="24" name="Straight Arrow Connector 46">
            <a:extLst>
              <a:ext uri="{FF2B5EF4-FFF2-40B4-BE49-F238E27FC236}">
                <a16:creationId xmlns:a16="http://schemas.microsoft.com/office/drawing/2014/main" id="{D1F49DF5-8F28-4F5D-A2F5-7278C848CFCE}"/>
              </a:ext>
            </a:extLst>
          </p:cNvPr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0">
            <a:extLst>
              <a:ext uri="{FF2B5EF4-FFF2-40B4-BE49-F238E27FC236}">
                <a16:creationId xmlns:a16="http://schemas.microsoft.com/office/drawing/2014/main" id="{E7693B74-4644-4EB0-ABD6-321C71969D7E}"/>
              </a:ext>
            </a:extLst>
          </p:cNvPr>
          <p:cNvSpPr txBox="1"/>
          <p:nvPr/>
        </p:nvSpPr>
        <p:spPr>
          <a:xfrm>
            <a:off x="4704721" y="4068969"/>
            <a:ext cx="1386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</a:t>
            </a:r>
          </a:p>
          <a:p>
            <a:r>
              <a:rPr lang="en-US" sz="2800" dirty="0"/>
              <a:t>view</a:t>
            </a: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9DFB8B02-5E51-4497-851E-5D409CCCB5D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 animBg="1"/>
      <p:bldP spid="13" grpId="0" animBg="1"/>
      <p:bldP spid="14" grpId="0" animBg="1"/>
      <p:bldP spid="16" grpId="0"/>
      <p:bldP spid="20" grpId="0"/>
      <p:bldP spid="21" grpId="0"/>
      <p:bldP spid="2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CD1A74C-3112-49B4-A310-ED581156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bg-BG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AABA922-B47F-4629-ADED-195DB93EDE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A8257E7-1536-4A39-A44B-643D3A5462DC}"/>
              </a:ext>
            </a:extLst>
          </p:cNvPr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Can 4">
            <a:extLst>
              <a:ext uri="{FF2B5EF4-FFF2-40B4-BE49-F238E27FC236}">
                <a16:creationId xmlns:a16="http://schemas.microsoft.com/office/drawing/2014/main" id="{D6C80C75-9470-4035-97E4-1D4583D21AA0}"/>
              </a:ext>
            </a:extLst>
          </p:cNvPr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  Database</a:t>
            </a:r>
            <a:endParaRPr lang="bg-BG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EC42F3-2CAA-4433-9DDE-18BB529982C0}"/>
              </a:ext>
            </a:extLst>
          </p:cNvPr>
          <p:cNvSpPr/>
          <p:nvPr/>
        </p:nvSpPr>
        <p:spPr>
          <a:xfrm>
            <a:off x="2845261" y="1762215"/>
            <a:ext cx="1833159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Repository</a:t>
            </a:r>
            <a:endParaRPr lang="bg-BG" sz="2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BF2D705-759E-458F-8CEA-E98D56B7F99F}"/>
              </a:ext>
            </a:extLst>
          </p:cNvPr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Service</a:t>
            </a:r>
            <a:endParaRPr lang="bg-BG" sz="2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C5DD4BB-82DA-4CCD-8261-430423761F50}"/>
              </a:ext>
            </a:extLst>
          </p:cNvPr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Models/</a:t>
            </a:r>
            <a:b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DTO</a:t>
            </a:r>
            <a:endParaRPr lang="bg-BG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C92B9D-DDFB-454A-B3BA-821A7A83139A}"/>
              </a:ext>
            </a:extLst>
          </p:cNvPr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Controller</a:t>
            </a:r>
            <a:endParaRPr lang="bg-BG" sz="2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01CAA1F-A475-41C9-B641-CCBF424BAFAE}"/>
              </a:ext>
            </a:extLst>
          </p:cNvPr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Object/</a:t>
            </a:r>
            <a:endParaRPr lang="bg-BG" sz="2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US" sz="2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Entities</a:t>
            </a:r>
            <a:endParaRPr lang="bg-BG" sz="2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47CF42E-A3B3-4A4C-8CC2-C52063C9363E}"/>
              </a:ext>
            </a:extLst>
          </p:cNvPr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View</a:t>
            </a:r>
            <a:endParaRPr lang="bg-BG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9012F290-B7E4-4C6C-AACA-0A35A9232CF6}"/>
              </a:ext>
            </a:extLst>
          </p:cNvPr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DDC2B81-25B8-4526-B56F-2A2708EBC735}"/>
              </a:ext>
            </a:extLst>
          </p:cNvPr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FA4D463D-F126-480E-A5EF-3A4196BB5FF9}"/>
              </a:ext>
            </a:extLst>
          </p:cNvPr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0A9B631D-2B1A-48CD-ABCE-BFA6C73E59E6}"/>
              </a:ext>
            </a:extLst>
          </p:cNvPr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5">
            <a:extLst>
              <a:ext uri="{FF2B5EF4-FFF2-40B4-BE49-F238E27FC236}">
                <a16:creationId xmlns:a16="http://schemas.microsoft.com/office/drawing/2014/main" id="{8FC1B606-8148-477F-978F-0B137AD1B97F}"/>
              </a:ext>
            </a:extLst>
          </p:cNvPr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6">
            <a:extLst>
              <a:ext uri="{FF2B5EF4-FFF2-40B4-BE49-F238E27FC236}">
                <a16:creationId xmlns:a16="http://schemas.microsoft.com/office/drawing/2014/main" id="{A596B4C9-7B73-484C-BFDC-C56A3BE91DB5}"/>
              </a:ext>
            </a:extLst>
          </p:cNvPr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>
            <a:extLst>
              <a:ext uri="{FF2B5EF4-FFF2-40B4-BE49-F238E27FC236}">
                <a16:creationId xmlns:a16="http://schemas.microsoft.com/office/drawing/2014/main" id="{915E441B-E68A-41B9-9DB3-3A47CBC2F068}"/>
              </a:ext>
            </a:extLst>
          </p:cNvPr>
          <p:cNvSpPr txBox="1"/>
          <p:nvPr/>
        </p:nvSpPr>
        <p:spPr>
          <a:xfrm>
            <a:off x="7821104" y="4734014"/>
            <a:ext cx="140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8831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0646"/>
            <a:ext cx="10961783" cy="76808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2052" name="Picture 4" descr="Database graphic design template Royalty Free Vector Image">
            <a:extLst>
              <a:ext uri="{FF2B5EF4-FFF2-40B4-BE49-F238E27FC236}">
                <a16:creationId xmlns:a16="http://schemas.microsoft.com/office/drawing/2014/main" id="{6555875C-0BEE-40FD-93E6-DBF59BAA3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630" b="63519" l="33700" r="66000">
                        <a14:foregroundMark x1="38800" y1="36019" x2="47200" y2="37870"/>
                        <a14:foregroundMark x1="47200" y1="37870" x2="60400" y2="36944"/>
                        <a14:foregroundMark x1="43300" y1="31111" x2="55700" y2="31296"/>
                        <a14:foregroundMark x1="46500" y1="29630" x2="50500" y2="29630"/>
                        <a14:foregroundMark x1="39100" y1="50185" x2="49400" y2="52130"/>
                        <a14:foregroundMark x1="49400" y1="52130" x2="57600" y2="51296"/>
                        <a14:foregroundMark x1="57600" y1="51296" x2="60800" y2="49907"/>
                        <a14:foregroundMark x1="34100" y1="57685" x2="33900" y2="60000"/>
                        <a14:foregroundMark x1="39176" y1="58285" x2="38400" y2="59722"/>
                        <a14:foregroundMark x1="39600" y1="57500" x2="39308" y2="58041"/>
                        <a14:foregroundMark x1="43500" y1="57593" x2="43500" y2="59907"/>
                        <a14:foregroundMark x1="46723" y1="58426" x2="45895" y2="59851"/>
                        <a14:foregroundMark x1="47100" y1="57778" x2="46723" y2="58426"/>
                        <a14:foregroundMark x1="51085" y1="59862" x2="51100" y2="60278"/>
                        <a14:foregroundMark x1="51000" y1="57593" x2="51064" y2="59311"/>
                        <a14:foregroundMark x1="56400" y1="57685" x2="55363" y2="59093"/>
                        <a14:foregroundMark x1="60469" y1="58076" x2="60000" y2="58704"/>
                        <a14:foregroundMark x1="63900" y1="57407" x2="64000" y2="60185"/>
                        <a14:foregroundMark x1="64600" y1="60370" x2="66100" y2="60370"/>
                        <a14:backgroundMark x1="41800" y1="62407" x2="51400" y2="63796"/>
                        <a14:backgroundMark x1="51400" y1="63796" x2="59400" y2="62685"/>
                        <a14:backgroundMark x1="59400" y1="62685" x2="41600" y2="62500"/>
                        <a14:backgroundMark x1="51800" y1="58241" x2="52200" y2="58241"/>
                        <a14:backgroundMark x1="54800" y1="59167" x2="54600" y2="59630"/>
                        <a14:backgroundMark x1="56400" y1="58796" x2="56700" y2="58796"/>
                        <a14:backgroundMark x1="60900" y1="58056" x2="60400" y2="57963"/>
                        <a14:backgroundMark x1="60400" y1="57963" x2="60400" y2="57963"/>
                        <a14:backgroundMark x1="60900" y1="58241" x2="60900" y2="57963"/>
                        <a14:backgroundMark x1="60700" y1="58241" x2="60500" y2="58056"/>
                        <a14:backgroundMark x1="60500" y1="58056" x2="60500" y2="58056"/>
                        <a14:backgroundMark x1="55300" y1="59074" x2="55100" y2="59630"/>
                        <a14:backgroundMark x1="47400" y1="58981" x2="47500" y2="58426"/>
                        <a14:backgroundMark x1="47500" y1="58426" x2="47500" y2="58426"/>
                        <a14:backgroundMark x1="45700" y1="59815" x2="45600" y2="60278"/>
                        <a14:backgroundMark x1="39700" y1="58611" x2="39400" y2="5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44" t="27904" r="31839" b="35670"/>
          <a:stretch/>
        </p:blipFill>
        <p:spPr bwMode="auto">
          <a:xfrm>
            <a:off x="4927075" y="1423444"/>
            <a:ext cx="2337847" cy="24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8B03E31-011A-478C-A5F0-9C2DB448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Organized collection of data</a:t>
            </a:r>
          </a:p>
          <a:p>
            <a:r>
              <a:rPr lang="en-GB" dirty="0"/>
              <a:t>Relation database (SQL, MySQL, MSSQL, SQL Lite, Oracle…)</a:t>
            </a:r>
          </a:p>
          <a:p>
            <a:r>
              <a:rPr lang="en-GB" dirty="0"/>
              <a:t>Nonrelation database (MongoDB, NoSQL</a:t>
            </a:r>
            <a:r>
              <a:rPr lang="bg-BG" dirty="0"/>
              <a:t>)</a:t>
            </a:r>
            <a:endParaRPr lang="en-US" dirty="0"/>
          </a:p>
          <a:p>
            <a:r>
              <a:rPr lang="en-US" dirty="0"/>
              <a:t>Local/global store</a:t>
            </a:r>
          </a:p>
          <a:p>
            <a:r>
              <a:rPr lang="en-US" dirty="0"/>
              <a:t>Secure database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0ABC77-AE56-426D-9CEC-BC4E6B1B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endParaRPr lang="bg-BG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0CDE7CD-46D9-4C46-A8C8-0136C38111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385646"/>
          </a:xfrm>
        </p:spPr>
        <p:txBody>
          <a:bodyPr/>
          <a:lstStyle/>
          <a:p>
            <a:r>
              <a:rPr lang="en-US" dirty="0"/>
              <a:t>SQL Injection</a:t>
            </a:r>
          </a:p>
          <a:p>
            <a:pPr marL="0" indent="0">
              <a:buNone/>
            </a:pPr>
            <a:r>
              <a:rPr lang="en-US" dirty="0"/>
              <a:t>	SELECT * FROM Users WHERE </a:t>
            </a:r>
            <a:r>
              <a:rPr lang="en-US" dirty="0" err="1"/>
              <a:t>UserId</a:t>
            </a:r>
            <a:r>
              <a:rPr lang="en-US" dirty="0"/>
              <a:t> 	= 105; DROP TABLE Suppliers;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Connection string</a:t>
            </a:r>
          </a:p>
          <a:p>
            <a:r>
              <a:rPr lang="en-US" dirty="0"/>
              <a:t>Contest</a:t>
            </a:r>
          </a:p>
          <a:p>
            <a:r>
              <a:rPr lang="en-US" dirty="0"/>
              <a:t>Create new table</a:t>
            </a:r>
          </a:p>
          <a:p>
            <a:r>
              <a:rPr lang="en-US" dirty="0"/>
              <a:t>Add-migration and Update-database</a:t>
            </a:r>
            <a:endParaRPr lang="bg-BG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27EEB1-CC46-49EC-A547-BC1A3E8145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108" y="5031396"/>
            <a:ext cx="10961783" cy="768084"/>
          </a:xfrm>
        </p:spPr>
        <p:txBody>
          <a:bodyPr/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Core Identity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2C342-0971-461C-9CF3-F4E65D93F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17009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Negotiation GitHub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MVC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Database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User Identity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/>
                </a:solidFill>
              </a:rPr>
              <a:t>legacy</a:t>
            </a:r>
            <a:r>
              <a:rPr lang="en-US" sz="2800" noProof="1">
                <a:solidFill>
                  <a:schemeClr val="bg2"/>
                </a:solidFill>
              </a:rPr>
              <a:t>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b="1" noProof="1">
                <a:solidFill>
                  <a:schemeClr val="bg1"/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6CC8E31A-5961-406B-837A-E3AD6F752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 GitHub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FC9DED8-F566-4263-A4D9-874BF179AA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GitHub - Wikipedia">
            <a:extLst>
              <a:ext uri="{FF2B5EF4-FFF2-40B4-BE49-F238E27FC236}">
                <a16:creationId xmlns:a16="http://schemas.microsoft.com/office/drawing/2014/main" id="{247BA2E3-C8A9-4206-A1B9-365361FB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61" y="2244904"/>
            <a:ext cx="2216477" cy="7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E988FBB-ACDD-438F-8799-046C3374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  <a:endParaRPr lang="bg-BG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836851-2B1B-4BCC-87D6-55D059880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7" y="1371604"/>
            <a:ext cx="8513600" cy="4795935"/>
          </a:xfrm>
        </p:spPr>
        <p:txBody>
          <a:bodyPr/>
          <a:lstStyle/>
          <a:p>
            <a:r>
              <a:rPr lang="en-US" dirty="0"/>
              <a:t>What is Git/GitHub and why are we using it?</a:t>
            </a:r>
          </a:p>
          <a:p>
            <a:r>
              <a:rPr lang="en-US" dirty="0"/>
              <a:t>What is commit and branch?</a:t>
            </a:r>
          </a:p>
          <a:p>
            <a:r>
              <a:rPr lang="en-US" dirty="0"/>
              <a:t>What is Kanban?</a:t>
            </a:r>
          </a:p>
          <a:p>
            <a:r>
              <a:rPr lang="en-US" dirty="0"/>
              <a:t>Bonus question: How are you adding a new  person to you project?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34F6881-CCA5-44DA-A844-88B1A8512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14DD1E-5D91-48A3-AD6D-45FBA980D10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0646"/>
            <a:ext cx="10961783" cy="768084"/>
          </a:xfrm>
        </p:spPr>
        <p:txBody>
          <a:bodyPr/>
          <a:lstStyle/>
          <a:p>
            <a:r>
              <a:rPr lang="en-US" dirty="0"/>
              <a:t>ASP.NET Core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Core: Bird's Eye 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0CAA4-22EC-4C88-83D1-5E57E4B2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" y="1392008"/>
            <a:ext cx="11804745" cy="4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 or on-premises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dirty="0" err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334F-40A3-42E6-8559-F21918F0B8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F3DEC3-3018-4C57-9345-29EF4C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929C-D981-4BC4-929F-D6350A627D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Blazor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4.6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WebForms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MVC, Web API</a:t>
            </a:r>
          </a:p>
        </p:txBody>
      </p:sp>
    </p:spTree>
    <p:extLst>
      <p:ext uri="{BB962C8B-B14F-4D97-AF65-F5344CB8AC3E}">
        <p14:creationId xmlns:p14="http://schemas.microsoft.com/office/powerpoint/2010/main" val="1739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1029</Words>
  <Application>Microsoft Office PowerPoint</Application>
  <PresentationFormat>Широк екран</PresentationFormat>
  <Paragraphs>186</Paragraphs>
  <Slides>22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1_SoftUni3_1</vt:lpstr>
      <vt:lpstr>Introduction to ASP.NET Core (MVC)</vt:lpstr>
      <vt:lpstr>Table of Contents</vt:lpstr>
      <vt:lpstr>Презентация на PowerPoint</vt:lpstr>
      <vt:lpstr>Questions</vt:lpstr>
      <vt:lpstr>Презентация на PowerPoint</vt:lpstr>
      <vt:lpstr>.NET Core: Bird's Eye View</vt:lpstr>
      <vt:lpstr>ASP.NET Core Overview</vt:lpstr>
      <vt:lpstr>ASP.NET Core Main Features</vt:lpstr>
      <vt:lpstr>ASP.NET Core</vt:lpstr>
      <vt:lpstr>ASP.NET vs ASP.NET Core</vt:lpstr>
      <vt:lpstr>ASP.NET vs ASP.NET Core (2)</vt:lpstr>
      <vt:lpstr>Презентация на PowerPoint</vt:lpstr>
      <vt:lpstr>What is MVC</vt:lpstr>
      <vt:lpstr>MVC</vt:lpstr>
      <vt:lpstr>Architecture</vt:lpstr>
      <vt:lpstr>Презентация на PowerPoint</vt:lpstr>
      <vt:lpstr>What is database?</vt:lpstr>
      <vt:lpstr>SQL </vt:lpstr>
      <vt:lpstr>Презентация на PowerPoint</vt:lpstr>
      <vt:lpstr>ASP.NET Identity</vt:lpstr>
      <vt:lpstr>Summary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Core (MVC)</dc:title>
  <dc:creator>Димитър Колев</dc:creator>
  <cp:lastModifiedBy>Димитър Колев</cp:lastModifiedBy>
  <cp:revision>5</cp:revision>
  <dcterms:created xsi:type="dcterms:W3CDTF">2020-10-13T15:44:34Z</dcterms:created>
  <dcterms:modified xsi:type="dcterms:W3CDTF">2020-10-13T18:45:00Z</dcterms:modified>
</cp:coreProperties>
</file>