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2"/>
  </p:notesMasterIdLst>
  <p:handoutMasterIdLst>
    <p:handoutMasterId r:id="rId13"/>
  </p:handoutMasterIdLst>
  <p:sldIdLst>
    <p:sldId id="616" r:id="rId3"/>
    <p:sldId id="611" r:id="rId4"/>
    <p:sldId id="617" r:id="rId5"/>
    <p:sldId id="606" r:id="rId6"/>
    <p:sldId id="607" r:id="rId7"/>
    <p:sldId id="618" r:id="rId8"/>
    <p:sldId id="608" r:id="rId9"/>
    <p:sldId id="614" r:id="rId10"/>
    <p:sldId id="61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668D8-AD4E-4B3A-9E2D-A8A33EE71825}">
          <p14:sldIdLst>
            <p14:sldId id="616"/>
            <p14:sldId id="611"/>
          </p14:sldIdLst>
        </p14:section>
        <p14:section name="MVC" id="{943FD802-4D41-49DA-AEA3-CF7D59418284}">
          <p14:sldIdLst>
            <p14:sldId id="617"/>
            <p14:sldId id="606"/>
            <p14:sldId id="607"/>
            <p14:sldId id="618"/>
            <p14:sldId id="608"/>
          </p14:sldIdLst>
        </p14:section>
        <p14:section name="Заключение" id="{632A0554-D97E-4408-8373-8B810D3004FD}">
          <p14:sldIdLst>
            <p14:sldId id="614"/>
            <p14:sldId id="6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9/29/2020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7711589-5FCB-4D42-A27B-4EC0FF88EE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555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F0EBD9D-A50F-4BD9-9736-65CDEAC3D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1742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ОПД</a:t>
            </a:r>
            <a:r>
              <a:rPr lang="bg-BG" baseline="0" dirty="0"/>
              <a:t> – Обект за прехвърляне на данни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826DDB9-2624-4CB5-878B-1BB468CA9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4705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/>
              <a:t>Изглед</a:t>
            </a:r>
            <a:r>
              <a:rPr lang="bg-BG" baseline="0" dirty="0"/>
              <a:t>– Текстът, в диалоговия интерфейс, който пояснява въвеждането и извеждането на данните</a:t>
            </a:r>
          </a:p>
          <a:p>
            <a:r>
              <a:rPr lang="bg-BG" b="1" baseline="0" dirty="0"/>
              <a:t>Модел</a:t>
            </a:r>
            <a:r>
              <a:rPr lang="bg-BG" baseline="0" dirty="0"/>
              <a:t> – променливите, данните</a:t>
            </a:r>
          </a:p>
          <a:p>
            <a:r>
              <a:rPr lang="bg-BG" b="1" baseline="0" dirty="0"/>
              <a:t>Услуга</a:t>
            </a:r>
            <a:r>
              <a:rPr lang="bg-BG" baseline="0" dirty="0"/>
              <a:t> – изчисляването на обиколка и лице</a:t>
            </a:r>
          </a:p>
          <a:p>
            <a:r>
              <a:rPr lang="bg-BG" b="1" baseline="0" dirty="0"/>
              <a:t>Контролер</a:t>
            </a:r>
            <a:r>
              <a:rPr lang="bg-BG" baseline="0" dirty="0"/>
              <a:t> – командите за въвеждане, извеждане, за присвояване на стойност „=“.</a:t>
            </a:r>
          </a:p>
          <a:p>
            <a:endParaRPr lang="bg-BG" baseline="0" dirty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47D5017-A634-4926-84DF-DA58DCEE3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8911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AEEF6D7-5EBF-4609-8B82-6F31635831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617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E2D6B4-4C2A-4F4D-9173-7F92D4AF2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3808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</a:t>
            </a:r>
            <a:r>
              <a:rPr lang="en-US" dirty="0"/>
              <a:t>MVC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6623"/>
            <a:ext cx="5879916" cy="2682732"/>
            <a:chOff x="745783" y="3466623"/>
            <a:chExt cx="5879916" cy="268273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087329" y="346662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en-US" dirty="0"/>
              <a:t>Model-View-Controller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r="6255"/>
          <a:stretch/>
        </p:blipFill>
        <p:spPr>
          <a:xfrm>
            <a:off x="6932612" y="3808844"/>
            <a:ext cx="4585575" cy="2555269"/>
          </a:xfrm>
          <a:prstGeom prst="roundRect">
            <a:avLst>
              <a:gd name="adj" fmla="val 8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256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представлява </a:t>
            </a:r>
            <a:r>
              <a:rPr lang="en-US" dirty="0"/>
              <a:t>MVC?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Поток на управлението</a:t>
            </a:r>
            <a:r>
              <a:rPr lang="en-US" dirty="0"/>
              <a:t> /Control Flow/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Обща архитектура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Трислоен модел и </a:t>
            </a:r>
            <a:r>
              <a:rPr lang="en-US" dirty="0"/>
              <a:t>MVC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Пример с елементарно конзолно</a:t>
            </a:r>
            <a:br>
              <a:rPr lang="en-US" dirty="0"/>
            </a:br>
            <a:r>
              <a:rPr lang="bg-BG" dirty="0"/>
              <a:t>приложение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9ECC3D-B01F-4F82-8C7E-791483870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3" y="954647"/>
            <a:ext cx="7996409" cy="5570355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 за дизайн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(Design Pattern)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три свързани един с друг компонента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Модел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– </a:t>
            </a:r>
            <a:r>
              <a:rPr lang="bg-BG" dirty="0"/>
              <a:t>управлява данните и логиката на приложението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Изглед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– </a:t>
            </a:r>
            <a:r>
              <a:rPr lang="bg-BG" dirty="0"/>
              <a:t>слой за представяне (</a:t>
            </a:r>
            <a:r>
              <a:rPr lang="en-US" dirty="0"/>
              <a:t>presentation layer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Контролер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–  </a:t>
            </a:r>
            <a:r>
              <a:rPr lang="bg-BG" dirty="0"/>
              <a:t>преобразува входните данни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en-US" dirty="0"/>
              <a:t> </a:t>
            </a:r>
            <a:r>
              <a:rPr lang="bg-BG" dirty="0"/>
              <a:t>и ги изпраща към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Изгледа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  <a:r>
              <a:rPr lang="bg-BG" dirty="0"/>
              <a:t>или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модела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07" y="3048000"/>
            <a:ext cx="2951706" cy="324687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70EBA08-5807-4076-AD8C-065A3813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08818" y="2324418"/>
            <a:ext cx="2794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Отговор </a:t>
            </a:r>
            <a:r>
              <a:rPr lang="bg-BG" sz="900" dirty="0"/>
              <a:t> </a:t>
            </a:r>
          </a:p>
          <a:p>
            <a:pPr algn="ctr"/>
            <a:r>
              <a:rPr lang="en-US" sz="2800" dirty="0"/>
              <a:t>(html, json, xml)</a:t>
            </a:r>
            <a:r>
              <a:rPr lang="bg-BG" sz="2800" dirty="0"/>
              <a:t>, конзола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</a:t>
            </a:r>
            <a:r>
              <a:rPr lang="bg-BG" dirty="0"/>
              <a:t>поток на управлението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57115" y="1010127"/>
            <a:ext cx="233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(</a:t>
            </a:r>
            <a:r>
              <a:rPr lang="en-US" sz="2800" dirty="0"/>
              <a:t>Web</a:t>
            </a:r>
            <a:r>
              <a:rPr lang="bg-BG" sz="2800" dirty="0"/>
              <a:t>) клиент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64" y="2950257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2" y="2961051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03" y="2908907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79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744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Модел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2374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Контролер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3156" y="5095769"/>
            <a:ext cx="2601143" cy="962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Изглед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49987" y="2102877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412" y="148017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Запитване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82611" y="2821980"/>
            <a:ext cx="3020523" cy="2487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3156" y="3110546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1179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25766" y="3709413"/>
            <a:ext cx="2483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Потребителско действие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63046" y="3010760"/>
            <a:ext cx="2138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Актуализира модела</a:t>
            </a:r>
            <a:endParaRPr lang="en-US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16774" y="3487813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63121" y="4169009"/>
            <a:ext cx="178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Известява</a:t>
            </a:r>
            <a:endParaRPr lang="en-U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98745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17761" y="4330146"/>
            <a:ext cx="223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Актуализира изгледа</a:t>
            </a:r>
            <a:endParaRPr lang="en-US" sz="2800" dirty="0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0C21BAD8-1956-4349-A17D-888EE42A0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9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132" y="1371600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Обща архитектура</a:t>
            </a:r>
          </a:p>
        </p:txBody>
      </p:sp>
      <p:sp>
        <p:nvSpPr>
          <p:cNvPr id="5" name="Can 4"/>
          <p:cNvSpPr/>
          <p:nvPr/>
        </p:nvSpPr>
        <p:spPr>
          <a:xfrm>
            <a:off x="460865" y="2885985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>
                <a:solidFill>
                  <a:schemeClr val="bg1"/>
                </a:solidFill>
              </a:rPr>
              <a:t>База от данни</a:t>
            </a:r>
          </a:p>
          <a:p>
            <a:r>
              <a:rPr lang="en-US" dirty="0">
                <a:solidFill>
                  <a:schemeClr val="bg1"/>
                </a:solidFill>
              </a:rPr>
              <a:t>Database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5261" y="1762215"/>
            <a:ext cx="1833159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/>
              <a:t>Хранилище</a:t>
            </a:r>
          </a:p>
          <a:p>
            <a:pPr algn="ctr"/>
            <a:r>
              <a:rPr lang="en-US" sz="2600" dirty="0"/>
              <a:t>Repository</a:t>
            </a:r>
            <a:endParaRPr lang="bg-BG" sz="2600" dirty="0"/>
          </a:p>
        </p:txBody>
      </p:sp>
      <p:sp>
        <p:nvSpPr>
          <p:cNvPr id="7" name="Rectangle 6"/>
          <p:cNvSpPr/>
          <p:nvPr/>
        </p:nvSpPr>
        <p:spPr>
          <a:xfrm>
            <a:off x="5157816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/>
              <a:t>Услуга</a:t>
            </a:r>
          </a:p>
          <a:p>
            <a:pPr algn="ctr"/>
            <a:r>
              <a:rPr lang="en-US" sz="2600" dirty="0"/>
              <a:t>Service</a:t>
            </a:r>
            <a:endParaRPr lang="bg-BG" sz="2600" dirty="0"/>
          </a:p>
        </p:txBody>
      </p:sp>
      <p:sp>
        <p:nvSpPr>
          <p:cNvPr id="8" name="Rectangle 7"/>
          <p:cNvSpPr/>
          <p:nvPr/>
        </p:nvSpPr>
        <p:spPr>
          <a:xfrm>
            <a:off x="5157816" y="4354831"/>
            <a:ext cx="1752600" cy="166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Модели/</a:t>
            </a:r>
          </a:p>
          <a:p>
            <a:pPr algn="ctr"/>
            <a:r>
              <a:rPr lang="bg-BG" sz="2800" dirty="0"/>
              <a:t>ОПД</a:t>
            </a:r>
          </a:p>
          <a:p>
            <a:pPr algn="ctr"/>
            <a:r>
              <a:rPr lang="en-US" sz="2800" dirty="0"/>
              <a:t>Models/</a:t>
            </a:r>
            <a:br>
              <a:rPr lang="en-US" sz="2800" dirty="0"/>
            </a:br>
            <a:r>
              <a:rPr lang="en-US" sz="2800" dirty="0"/>
              <a:t>DTO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389812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/>
              <a:t>Контролер</a:t>
            </a:r>
          </a:p>
          <a:p>
            <a:pPr algn="ctr"/>
            <a:r>
              <a:rPr lang="en-US" sz="2600" dirty="0"/>
              <a:t>Controller</a:t>
            </a:r>
            <a:endParaRPr lang="bg-BG" sz="2600" dirty="0"/>
          </a:p>
        </p:txBody>
      </p:sp>
      <p:sp>
        <p:nvSpPr>
          <p:cNvPr id="11" name="Rectangle 10"/>
          <p:cNvSpPr/>
          <p:nvPr/>
        </p:nvSpPr>
        <p:spPr>
          <a:xfrm>
            <a:off x="2925820" y="4354831"/>
            <a:ext cx="1752600" cy="1664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/>
              <a:t>Обекти на физическо ниво</a:t>
            </a:r>
          </a:p>
          <a:p>
            <a:pPr algn="ctr"/>
            <a:r>
              <a:rPr lang="en-US" sz="2600" dirty="0"/>
              <a:t>Entities</a:t>
            </a:r>
            <a:endParaRPr lang="bg-BG" sz="2600" dirty="0"/>
          </a:p>
        </p:txBody>
      </p:sp>
      <p:sp>
        <p:nvSpPr>
          <p:cNvPr id="12" name="Rectangle 11"/>
          <p:cNvSpPr/>
          <p:nvPr/>
        </p:nvSpPr>
        <p:spPr>
          <a:xfrm>
            <a:off x="10209212" y="2971800"/>
            <a:ext cx="17526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Изглед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View</a:t>
            </a:r>
            <a:endParaRPr lang="bg-BG" sz="28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88581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2120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4116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1280" y="2600415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0925" y="2590800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0636" y="3958229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21104" y="4734014"/>
            <a:ext cx="1403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Заден план</a:t>
            </a:r>
          </a:p>
          <a:p>
            <a:r>
              <a:rPr lang="en-US" sz="2800" dirty="0"/>
              <a:t>Backend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760BA5A8-E579-428C-BFCA-36894D1F4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3" y="1059045"/>
            <a:ext cx="11425409" cy="5570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600" dirty="0"/>
              <a:t>На пръв поглед </a:t>
            </a:r>
            <a:r>
              <a:rPr lang="en-US" sz="3600" dirty="0"/>
              <a:t>MVC </a:t>
            </a:r>
            <a:r>
              <a:rPr lang="bg-BG" sz="3600" dirty="0"/>
              <a:t>и трислойния модел са едно и също нещо,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но това не е така</a:t>
            </a:r>
            <a:endParaRPr lang="bg-BG" sz="3600" dirty="0"/>
          </a:p>
          <a:p>
            <a:r>
              <a:rPr lang="bg-BG" sz="3600" dirty="0"/>
              <a:t>Прилики</a:t>
            </a:r>
          </a:p>
          <a:p>
            <a:pPr lvl="1"/>
            <a:r>
              <a:rPr lang="bg-BG" dirty="0"/>
              <a:t>Разделя на три части</a:t>
            </a:r>
          </a:p>
          <a:p>
            <a:r>
              <a:rPr lang="bg-BG" sz="3600" dirty="0"/>
              <a:t>Разлики</a:t>
            </a:r>
          </a:p>
          <a:p>
            <a:pPr lvl="1"/>
            <a:r>
              <a:rPr lang="bg-BG" dirty="0"/>
              <a:t>При </a:t>
            </a:r>
            <a:r>
              <a:rPr lang="en-US" dirty="0"/>
              <a:t>MVC </a:t>
            </a:r>
            <a:r>
              <a:rPr lang="bg-BG" dirty="0"/>
              <a:t>моделът и изгледът могат да са свързани, постигайки триъгълна структура</a:t>
            </a:r>
          </a:p>
          <a:p>
            <a:pPr lvl="1"/>
            <a:r>
              <a:rPr lang="bg-BG" dirty="0"/>
              <a:t>При трислойния модел задължително се преминава през слоя за услугите, постигайки линейна структура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Трислоен модел и </a:t>
            </a:r>
            <a:r>
              <a:rPr lang="en-US" dirty="0"/>
              <a:t>MVC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12F9F2E-7D1B-4D87-9DBC-1A328B36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9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void Main(string[]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{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Console.Write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</a:t>
            </a:r>
            <a:r>
              <a:rPr lang="bg-BG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Моля въведете страната на квадрат а = ");</a:t>
            </a:r>
          </a:p>
          <a:p>
            <a:pPr marL="0" indent="0">
              <a:buNone/>
            </a:pPr>
            <a:r>
              <a:rPr lang="bg-BG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a =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double.Parse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Console.ReadLine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double P = 4 * a;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S = a * a;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Console.WriteLine</a:t>
            </a:r>
            <a:r>
              <a:rPr lang="en-US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bg-BG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"K</a:t>
            </a:r>
            <a:r>
              <a:rPr lang="bg-BG" sz="2400" b="1" dirty="0" err="1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вадрат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със страна а = {0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има 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P={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:f2} 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={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:f2}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bg-BG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b="1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 P, S</a:t>
            </a:r>
            <a:r>
              <a:rPr lang="en-US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Console.ReadKey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</a:t>
            </a:r>
            <a:endParaRPr lang="bg-BG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– елементарен пример/ ниско ниво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92027" y="1145645"/>
            <a:ext cx="141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Изглед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23320" y="1692328"/>
            <a:ext cx="141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85212" y="3023471"/>
            <a:ext cx="204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Контролер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62678" y="2373449"/>
            <a:ext cx="204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Услуга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418012" y="5105400"/>
            <a:ext cx="4267200" cy="6858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0" name="TextBox 69"/>
          <p:cNvSpPr txBox="1"/>
          <p:nvPr/>
        </p:nvSpPr>
        <p:spPr>
          <a:xfrm>
            <a:off x="608012" y="6001782"/>
            <a:ext cx="9948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Открийте още изгледи, модели, услуги и контролери в примера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04012" y="1534427"/>
            <a:ext cx="1981200" cy="28201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</p:cNvCxnSpPr>
          <p:nvPr/>
        </p:nvCxnSpPr>
        <p:spPr>
          <a:xfrm>
            <a:off x="8823320" y="1953938"/>
            <a:ext cx="1908413" cy="24181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93989" y="2756755"/>
            <a:ext cx="5596023" cy="12818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970212" y="3437876"/>
            <a:ext cx="5715000" cy="10305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298E399-5304-4E34-84A9-C168D5BE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21" grpId="0"/>
      <p:bldP spid="34" grpId="0"/>
      <p:bldP spid="50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MVC </a:t>
            </a:r>
            <a:r>
              <a:rPr lang="bg-BG" sz="3200" dirty="0"/>
              <a:t>е шаблон за дизайн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MVC</a:t>
            </a:r>
            <a:r>
              <a:rPr lang="bg-BG" sz="3200" dirty="0"/>
              <a:t> подобрява яснотата на кода и структурата му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Моделът представлява данните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Изгледът определя начина за въвеждане и извеждане на данните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Контролерът казва в кои изгледи, кои данни да се покажат или въведат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MVC </a:t>
            </a:r>
            <a:r>
              <a:rPr lang="bg-BG" sz="3200" dirty="0"/>
              <a:t>и 3-слойният модел се различават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897977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371012" y="1402001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05B462-756F-4BB0-93C2-22EF774E019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5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07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7149</TotalTime>
  <Words>592</Words>
  <Application>Microsoft Office PowerPoint</Application>
  <PresentationFormat>По избор</PresentationFormat>
  <Paragraphs>106</Paragraphs>
  <Slides>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Wingdings 2</vt:lpstr>
      <vt:lpstr>SoftUni 16x9</vt:lpstr>
      <vt:lpstr>Презентация на PowerPoint</vt:lpstr>
      <vt:lpstr>Съдържание</vt:lpstr>
      <vt:lpstr>MVC</vt:lpstr>
      <vt:lpstr>MVC – поток на управлението</vt:lpstr>
      <vt:lpstr>Обща архитектура</vt:lpstr>
      <vt:lpstr>Трислоен модел и MVC</vt:lpstr>
      <vt:lpstr>MVC – елементарен пример/ ниско ниво</vt:lpstr>
      <vt:lpstr>Какво научихме в този час?</vt:lpstr>
      <vt:lpstr>Въведение в MVC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Димитър Колев</cp:lastModifiedBy>
  <cp:revision>298</cp:revision>
  <dcterms:created xsi:type="dcterms:W3CDTF">2014-01-02T17:00:34Z</dcterms:created>
  <dcterms:modified xsi:type="dcterms:W3CDTF">2020-09-29T17:32:48Z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