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7"/>
  </p:notesMasterIdLst>
  <p:sldIdLst>
    <p:sldId id="278" r:id="rId3"/>
    <p:sldId id="284" r:id="rId4"/>
    <p:sldId id="281" r:id="rId5"/>
    <p:sldId id="282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ma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CBE0"/>
    <a:srgbClr val="5B9BD5"/>
    <a:srgbClr val="E04E4E"/>
    <a:srgbClr val="FFFF00"/>
    <a:srgbClr val="B2FA98"/>
    <a:srgbClr val="FF4747"/>
    <a:srgbClr val="DDDDDD"/>
    <a:srgbClr val="B2B2B2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17" autoAdjust="0"/>
    <p:restoredTop sz="86323" autoAdjust="0"/>
  </p:normalViewPr>
  <p:slideViewPr>
    <p:cSldViewPr snapToGrid="0">
      <p:cViewPr varScale="1">
        <p:scale>
          <a:sx n="112" d="100"/>
          <a:sy n="112" d="100"/>
        </p:scale>
        <p:origin x="84" y="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1A73-8C73-48B8-A61C-1E6FE1A4A787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5406-8820-4912-B81C-E019C68C18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060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авоъгълник 25"/>
          <p:cNvSpPr/>
          <p:nvPr userDrawn="1"/>
        </p:nvSpPr>
        <p:spPr>
          <a:xfrm>
            <a:off x="-13447" y="-26894"/>
            <a:ext cx="2407024" cy="688489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Правоъгълник 26"/>
          <p:cNvSpPr/>
          <p:nvPr userDrawn="1"/>
        </p:nvSpPr>
        <p:spPr>
          <a:xfrm>
            <a:off x="9686364" y="-13447"/>
            <a:ext cx="2519083" cy="687144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Текстово поле 9"/>
              <p:cNvSpPr txBox="1"/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bg-BG" sz="6000" b="1" dirty="0">
                  <a:solidFill>
                    <a:srgbClr val="DDDDDD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Текстово поле 9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Текстово поле 10"/>
              <p:cNvSpPr txBox="1"/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𝟏𝟎𝟎</m:t>
                          </m:r>
                        </m:num>
                        <m:den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𝟏𝟒</m:t>
                          </m:r>
                        </m:den>
                      </m:f>
                    </m:oMath>
                  </m:oMathPara>
                </a14:m>
                <a:endParaRPr lang="bg-BG" sz="66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Текстово поле 10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Текстово поле 11"/>
              <p:cNvSpPr txBox="1"/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𝟐𝟏</m:t>
                          </m:r>
                        </m:den>
                      </m:f>
                    </m:oMath>
                  </m:oMathPara>
                </a14:m>
                <a:endParaRPr lang="bg-BG" sz="6000" b="1" i="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Текстово поле 11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Текстово поле 12"/>
              <p:cNvSpPr txBox="1"/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7200" b="1" i="1" smtClean="0">
                              <a:solidFill>
                                <a:srgbClr val="DDDDD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bg-BG" sz="7200" b="1" i="0" dirty="0">
                  <a:solidFill>
                    <a:srgbClr val="DDDDDD"/>
                  </a:solidFill>
                </a:endParaRPr>
              </a:p>
            </p:txBody>
          </p:sp>
        </mc:Choice>
        <mc:Fallback xmlns="">
          <p:sp>
            <p:nvSpPr>
              <p:cNvPr id="13" name="Текстово поле 12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Текстово поле 16"/>
              <p:cNvSpPr txBox="1"/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6600" b="1" i="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6600" b="1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𝟏𝟐</m:t>
                        </m:r>
                      </m:den>
                    </m:f>
                  </m:oMath>
                </a14:m>
                <a:endParaRPr lang="bg-BG" sz="6600" b="1" i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Текстово поле 1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blipFill rotWithShape="1">
                <a:blip r:embed="rId6"/>
                <a:stretch>
                  <a:fillRect l="-23297" b="-185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Текстово поле 17"/>
          <p:cNvSpPr txBox="1"/>
          <p:nvPr userDrawn="1"/>
        </p:nvSpPr>
        <p:spPr>
          <a:xfrm rot="20633914">
            <a:off x="-80488" y="2614366"/>
            <a:ext cx="2943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b="1" dirty="0" smtClean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0.00568</a:t>
            </a:r>
            <a:endParaRPr lang="bg-BG" sz="4800" b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Равнобедрен триъгълник 18"/>
          <p:cNvSpPr/>
          <p:nvPr userDrawn="1"/>
        </p:nvSpPr>
        <p:spPr>
          <a:xfrm rot="21022644">
            <a:off x="10468246" y="373517"/>
            <a:ext cx="1545075" cy="1312568"/>
          </a:xfrm>
          <a:custGeom>
            <a:avLst/>
            <a:gdLst>
              <a:gd name="connsiteX0" fmla="*/ 0 w 1196789"/>
              <a:gd name="connsiteY0" fmla="*/ 1183341 h 1183341"/>
              <a:gd name="connsiteX1" fmla="*/ 598395 w 1196789"/>
              <a:gd name="connsiteY1" fmla="*/ 0 h 1183341"/>
              <a:gd name="connsiteX2" fmla="*/ 1196789 w 1196789"/>
              <a:gd name="connsiteY2" fmla="*/ 1183341 h 1183341"/>
              <a:gd name="connsiteX3" fmla="*/ 0 w 1196789"/>
              <a:gd name="connsiteY3" fmla="*/ 1183341 h 1183341"/>
              <a:gd name="connsiteX0" fmla="*/ 0 w 1556771"/>
              <a:gd name="connsiteY0" fmla="*/ 1183341 h 1312568"/>
              <a:gd name="connsiteX1" fmla="*/ 598395 w 1556771"/>
              <a:gd name="connsiteY1" fmla="*/ 0 h 1312568"/>
              <a:gd name="connsiteX2" fmla="*/ 1556771 w 1556771"/>
              <a:gd name="connsiteY2" fmla="*/ 1312568 h 1312568"/>
              <a:gd name="connsiteX3" fmla="*/ 0 w 1556771"/>
              <a:gd name="connsiteY3" fmla="*/ 1183341 h 1312568"/>
              <a:gd name="connsiteX0" fmla="*/ 0 w 1545075"/>
              <a:gd name="connsiteY0" fmla="*/ 953462 h 1312568"/>
              <a:gd name="connsiteX1" fmla="*/ 586699 w 1545075"/>
              <a:gd name="connsiteY1" fmla="*/ 0 h 1312568"/>
              <a:gd name="connsiteX2" fmla="*/ 1545075 w 1545075"/>
              <a:gd name="connsiteY2" fmla="*/ 1312568 h 1312568"/>
              <a:gd name="connsiteX3" fmla="*/ 0 w 1545075"/>
              <a:gd name="connsiteY3" fmla="*/ 953462 h 131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5075" h="1312568">
                <a:moveTo>
                  <a:pt x="0" y="953462"/>
                </a:moveTo>
                <a:lnTo>
                  <a:pt x="586699" y="0"/>
                </a:lnTo>
                <a:lnTo>
                  <a:pt x="1545075" y="1312568"/>
                </a:lnTo>
                <a:lnTo>
                  <a:pt x="0" y="953462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Куб 19"/>
          <p:cNvSpPr/>
          <p:nvPr userDrawn="1"/>
        </p:nvSpPr>
        <p:spPr>
          <a:xfrm rot="20667596">
            <a:off x="9921346" y="2043573"/>
            <a:ext cx="1342975" cy="1172925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Трапец 20"/>
          <p:cNvSpPr/>
          <p:nvPr userDrawn="1"/>
        </p:nvSpPr>
        <p:spPr>
          <a:xfrm rot="1045830">
            <a:off x="10656702" y="5582755"/>
            <a:ext cx="1168163" cy="914400"/>
          </a:xfrm>
          <a:prstGeom prst="trapezoi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Плюс 21"/>
          <p:cNvSpPr/>
          <p:nvPr userDrawn="1"/>
        </p:nvSpPr>
        <p:spPr>
          <a:xfrm>
            <a:off x="102502" y="2357713"/>
            <a:ext cx="537882" cy="510989"/>
          </a:xfrm>
          <a:prstGeom prst="mathPlu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Равно 23"/>
          <p:cNvSpPr/>
          <p:nvPr userDrawn="1"/>
        </p:nvSpPr>
        <p:spPr>
          <a:xfrm>
            <a:off x="1586753" y="3837292"/>
            <a:ext cx="612667" cy="438873"/>
          </a:xfrm>
          <a:prstGeom prst="mathEqua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 rot="2741435">
            <a:off x="11259818" y="424311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Freeform 22"/>
          <p:cNvSpPr/>
          <p:nvPr userDrawn="1"/>
        </p:nvSpPr>
        <p:spPr>
          <a:xfrm rot="18841176">
            <a:off x="10815057" y="3637526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Freeform 27"/>
          <p:cNvSpPr/>
          <p:nvPr userDrawn="1"/>
        </p:nvSpPr>
        <p:spPr>
          <a:xfrm rot="5400000">
            <a:off x="10844070" y="4758342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Freeform 28"/>
          <p:cNvSpPr/>
          <p:nvPr userDrawn="1"/>
        </p:nvSpPr>
        <p:spPr>
          <a:xfrm>
            <a:off x="11176616" y="386662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Freeform 29"/>
          <p:cNvSpPr/>
          <p:nvPr userDrawn="1"/>
        </p:nvSpPr>
        <p:spPr>
          <a:xfrm rot="13541435">
            <a:off x="9927000" y="415657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Freeform 30"/>
          <p:cNvSpPr/>
          <p:nvPr userDrawn="1"/>
        </p:nvSpPr>
        <p:spPr>
          <a:xfrm rot="8041176">
            <a:off x="10390862" y="4863650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Freeform 31"/>
          <p:cNvSpPr/>
          <p:nvPr userDrawn="1"/>
        </p:nvSpPr>
        <p:spPr>
          <a:xfrm rot="16200000">
            <a:off x="10193233" y="377688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Freeform 32"/>
          <p:cNvSpPr/>
          <p:nvPr userDrawn="1"/>
        </p:nvSpPr>
        <p:spPr>
          <a:xfrm rot="10800000">
            <a:off x="10051851" y="4584837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62934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7E11D8A-8857-4B5E-8802-ECEC6460E0AE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6F65A84-CC8B-4FC2-A38A-A9B739AFB3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1EE4D8C5-76C8-46C8-8513-6C5235BE5CEA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F70F86E8-40FC-4399-A375-2B0ABF195E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8405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40BEC30-E010-4B12-A338-A9B6D7DAC8D3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2AE027C-5215-47AB-9C63-22B78E260D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824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70DD368-6C9C-4866-97D9-E406117611DB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3EC787F0-4A7B-4D4F-82DE-8EC8E4985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650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5F0A712-E559-4903-B7C1-16355EE6D8DE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58EA76D9-9B35-4A4D-AF03-1221330DB9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1322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21EFA122-7612-48AA-81FA-5D84579150B8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3257950-1748-4BCB-AF85-6389443AED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3335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59921F2-CE1B-47E8-ABB1-0E0D5AD4BA67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6AD8A0CA-0283-4238-972F-64112A5292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85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BD44146-AD3C-4D08-B97C-587AAC8B37B9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77C8723-CF74-4557-A398-3EDD6425A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9910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2001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738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801904" y="675712"/>
            <a:ext cx="9585511" cy="638739"/>
          </a:xfr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1006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058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524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363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46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474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489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7621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979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194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642534" y="67734"/>
            <a:ext cx="9744882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953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9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94354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0" y="200169"/>
            <a:ext cx="12192000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190336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5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7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 vert="horz" lIns="91440" tIns="45720" rIns="91440" bIns="45720" rtlCol="0" anchor="ctr">
            <a:normAutofit fontScale="90000"/>
          </a:bodyPr>
          <a:lstStyle>
            <a:lvl1pPr>
              <a:defRPr lang="bg-BG" dirty="0">
                <a:solidFill>
                  <a:srgbClr val="E04E4E"/>
                </a:solidFill>
              </a:defRPr>
            </a:lvl1pPr>
          </a:lstStyle>
          <a:p>
            <a:pPr lvl="0"/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323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9158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531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A0FE4693-CBD3-4C2C-B908-920068608E82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30053DB-8AD5-4AD6-BF7B-FAF9BD02E7E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0175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160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702" r:id="rId3"/>
    <p:sldLayoutId id="2147483706" r:id="rId4"/>
    <p:sldLayoutId id="2147483703" r:id="rId5"/>
    <p:sldLayoutId id="2147483707" r:id="rId6"/>
    <p:sldLayoutId id="2147483704" r:id="rId7"/>
    <p:sldLayoutId id="2147483705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901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media" Target="../media/media2.wma"/><Relationship Id="rId7" Type="http://schemas.openxmlformats.org/officeDocument/2006/relationships/image" Target="../media/image7.png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6.xml"/><Relationship Id="rId4" Type="http://schemas.openxmlformats.org/officeDocument/2006/relationships/audio" Target="../media/media2.wma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1.wdp"/><Relationship Id="rId3" Type="http://schemas.microsoft.com/office/2007/relationships/media" Target="../media/media4.wma"/><Relationship Id="rId7" Type="http://schemas.openxmlformats.org/officeDocument/2006/relationships/slideLayout" Target="../slideLayouts/slideLayout6.xml"/><Relationship Id="rId12" Type="http://schemas.openxmlformats.org/officeDocument/2006/relationships/image" Target="../media/image10.png"/><Relationship Id="rId2" Type="http://schemas.microsoft.com/office/2007/relationships/media" Target="../media/media3.wma"/><Relationship Id="rId1" Type="http://schemas.openxmlformats.org/officeDocument/2006/relationships/audio" Target="NULL" TargetMode="External"/><Relationship Id="rId6" Type="http://schemas.openxmlformats.org/officeDocument/2006/relationships/audio" Target="../media/media5.wma"/><Relationship Id="rId11" Type="http://schemas.openxmlformats.org/officeDocument/2006/relationships/image" Target="../media/image9.png"/><Relationship Id="rId5" Type="http://schemas.microsoft.com/office/2007/relationships/media" Target="../media/media5.wma"/><Relationship Id="rId10" Type="http://schemas.openxmlformats.org/officeDocument/2006/relationships/image" Target="../media/image6.png"/><Relationship Id="rId4" Type="http://schemas.openxmlformats.org/officeDocument/2006/relationships/audio" Target="../media/media4.wma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7.wma"/><Relationship Id="rId7" Type="http://schemas.openxmlformats.org/officeDocument/2006/relationships/image" Target="../media/image6.png"/><Relationship Id="rId2" Type="http://schemas.openxmlformats.org/officeDocument/2006/relationships/audio" Target="../media/media6.wma"/><Relationship Id="rId1" Type="http://schemas.microsoft.com/office/2007/relationships/media" Target="../media/media6.wma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6.xml"/><Relationship Id="rId4" Type="http://schemas.openxmlformats.org/officeDocument/2006/relationships/audio" Target="../media/media7.wma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../pishtovi/&#1050;&#1091;&#1073;.docx" TargetMode="External"/><Relationship Id="rId3" Type="http://schemas.openxmlformats.org/officeDocument/2006/relationships/slideLayout" Target="../slideLayouts/slideLayout6.xml"/><Relationship Id="rId7" Type="http://schemas.microsoft.com/office/2007/relationships/hdphoto" Target="../media/hdphoto2.wdp"/><Relationship Id="rId2" Type="http://schemas.microsoft.com/office/2007/relationships/media" Target="../media/media8.wma"/><Relationship Id="rId1" Type="http://schemas.openxmlformats.org/officeDocument/2006/relationships/audio" Target="NULL" TargetMode="External"/><Relationship Id="rId6" Type="http://schemas.openxmlformats.org/officeDocument/2006/relationships/image" Target="../media/image12.png"/><Relationship Id="rId5" Type="http://schemas.openxmlformats.org/officeDocument/2006/relationships/hyperlink" Target="../zadachi/&#1050;&#1091;&#1073;.docx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Куб</a:t>
            </a:r>
            <a:r>
              <a:rPr lang="bg-BG" dirty="0" smtClean="0">
                <a:solidFill>
                  <a:srgbClr val="E04E4E"/>
                </a:solidFill>
              </a:rPr>
              <a:t> - Същност</a:t>
            </a:r>
            <a:endParaRPr lang="bg-BG" dirty="0">
              <a:solidFill>
                <a:srgbClr val="E04E4E"/>
              </a:solidFill>
            </a:endParaRPr>
          </a:p>
        </p:txBody>
      </p:sp>
      <p:pic>
        <p:nvPicPr>
          <p:cNvPr id="1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sp>
        <p:nvSpPr>
          <p:cNvPr id="7" name="Текстово поле 6" hidden="1"/>
          <p:cNvSpPr txBox="1"/>
          <p:nvPr/>
        </p:nvSpPr>
        <p:spPr>
          <a:xfrm>
            <a:off x="4198961" y="5009904"/>
            <a:ext cx="31751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а – дължина</a:t>
            </a:r>
          </a:p>
          <a:p>
            <a:r>
              <a:rPr lang="bg-BG" sz="2800" dirty="0" smtClean="0"/>
              <a:t>а</a:t>
            </a:r>
            <a:r>
              <a:rPr lang="en-US" sz="2800" dirty="0" smtClean="0"/>
              <a:t> – </a:t>
            </a:r>
            <a:r>
              <a:rPr lang="bg-BG" sz="2800" dirty="0" smtClean="0"/>
              <a:t>широчина</a:t>
            </a:r>
          </a:p>
          <a:p>
            <a:r>
              <a:rPr lang="bg-BG" sz="2800" dirty="0"/>
              <a:t>а</a:t>
            </a:r>
            <a:r>
              <a:rPr lang="bg-BG" sz="2800" dirty="0" smtClean="0"/>
              <a:t> – височина</a:t>
            </a:r>
          </a:p>
          <a:p>
            <a:endParaRPr lang="bg-BG" sz="2800" dirty="0"/>
          </a:p>
        </p:txBody>
      </p:sp>
      <p:grpSp>
        <p:nvGrpSpPr>
          <p:cNvPr id="34" name="Групиране 33"/>
          <p:cNvGrpSpPr/>
          <p:nvPr/>
        </p:nvGrpSpPr>
        <p:grpSpPr>
          <a:xfrm>
            <a:off x="262046" y="2071748"/>
            <a:ext cx="3602717" cy="3542134"/>
            <a:chOff x="1859251" y="2473578"/>
            <a:chExt cx="3602717" cy="3542134"/>
          </a:xfrm>
        </p:grpSpPr>
        <p:sp>
          <p:nvSpPr>
            <p:cNvPr id="38" name="Успоредник 37"/>
            <p:cNvSpPr/>
            <p:nvPr/>
          </p:nvSpPr>
          <p:spPr>
            <a:xfrm rot="5400000" flipH="1">
              <a:off x="3264789" y="3781277"/>
              <a:ext cx="3504874" cy="889483"/>
            </a:xfrm>
            <a:prstGeom prst="parallelogram">
              <a:avLst>
                <a:gd name="adj" fmla="val 95450"/>
              </a:avLst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" name="Успоредник 12"/>
            <p:cNvSpPr/>
            <p:nvPr/>
          </p:nvSpPr>
          <p:spPr>
            <a:xfrm>
              <a:off x="1859251" y="2473578"/>
              <a:ext cx="3552714" cy="917054"/>
            </a:xfrm>
            <a:custGeom>
              <a:avLst/>
              <a:gdLst>
                <a:gd name="connsiteX0" fmla="*/ 0 w 3528000"/>
                <a:gd name="connsiteY0" fmla="*/ 917054 h 917054"/>
                <a:gd name="connsiteX1" fmla="*/ 818856 w 3528000"/>
                <a:gd name="connsiteY1" fmla="*/ 0 h 917054"/>
                <a:gd name="connsiteX2" fmla="*/ 3528000 w 3528000"/>
                <a:gd name="connsiteY2" fmla="*/ 0 h 917054"/>
                <a:gd name="connsiteX3" fmla="*/ 2709144 w 3528000"/>
                <a:gd name="connsiteY3" fmla="*/ 917054 h 917054"/>
                <a:gd name="connsiteX4" fmla="*/ 0 w 3528000"/>
                <a:gd name="connsiteY4" fmla="*/ 917054 h 917054"/>
                <a:gd name="connsiteX0" fmla="*/ 0 w 3528000"/>
                <a:gd name="connsiteY0" fmla="*/ 917054 h 917054"/>
                <a:gd name="connsiteX1" fmla="*/ 818856 w 3528000"/>
                <a:gd name="connsiteY1" fmla="*/ 0 h 917054"/>
                <a:gd name="connsiteX2" fmla="*/ 3528000 w 3528000"/>
                <a:gd name="connsiteY2" fmla="*/ 0 h 917054"/>
                <a:gd name="connsiteX3" fmla="*/ 2635003 w 3528000"/>
                <a:gd name="connsiteY3" fmla="*/ 879984 h 917054"/>
                <a:gd name="connsiteX4" fmla="*/ 0 w 3528000"/>
                <a:gd name="connsiteY4" fmla="*/ 917054 h 917054"/>
                <a:gd name="connsiteX0" fmla="*/ 0 w 3565070"/>
                <a:gd name="connsiteY0" fmla="*/ 917054 h 917054"/>
                <a:gd name="connsiteX1" fmla="*/ 855926 w 3565070"/>
                <a:gd name="connsiteY1" fmla="*/ 0 h 917054"/>
                <a:gd name="connsiteX2" fmla="*/ 3565070 w 3565070"/>
                <a:gd name="connsiteY2" fmla="*/ 0 h 917054"/>
                <a:gd name="connsiteX3" fmla="*/ 2672073 w 3565070"/>
                <a:gd name="connsiteY3" fmla="*/ 879984 h 917054"/>
                <a:gd name="connsiteX4" fmla="*/ 0 w 3565070"/>
                <a:gd name="connsiteY4" fmla="*/ 917054 h 917054"/>
                <a:gd name="connsiteX0" fmla="*/ 0 w 3565070"/>
                <a:gd name="connsiteY0" fmla="*/ 917054 h 917054"/>
                <a:gd name="connsiteX1" fmla="*/ 880639 w 3565070"/>
                <a:gd name="connsiteY1" fmla="*/ 37070 h 917054"/>
                <a:gd name="connsiteX2" fmla="*/ 3565070 w 3565070"/>
                <a:gd name="connsiteY2" fmla="*/ 0 h 917054"/>
                <a:gd name="connsiteX3" fmla="*/ 2672073 w 3565070"/>
                <a:gd name="connsiteY3" fmla="*/ 879984 h 917054"/>
                <a:gd name="connsiteX4" fmla="*/ 0 w 3565070"/>
                <a:gd name="connsiteY4" fmla="*/ 917054 h 917054"/>
                <a:gd name="connsiteX0" fmla="*/ 0 w 3515643"/>
                <a:gd name="connsiteY0" fmla="*/ 941768 h 941768"/>
                <a:gd name="connsiteX1" fmla="*/ 880639 w 3515643"/>
                <a:gd name="connsiteY1" fmla="*/ 61784 h 941768"/>
                <a:gd name="connsiteX2" fmla="*/ 3515643 w 3515643"/>
                <a:gd name="connsiteY2" fmla="*/ 0 h 941768"/>
                <a:gd name="connsiteX3" fmla="*/ 2672073 w 3515643"/>
                <a:gd name="connsiteY3" fmla="*/ 904698 h 941768"/>
                <a:gd name="connsiteX4" fmla="*/ 0 w 3515643"/>
                <a:gd name="connsiteY4" fmla="*/ 941768 h 941768"/>
                <a:gd name="connsiteX0" fmla="*/ 0 w 3552714"/>
                <a:gd name="connsiteY0" fmla="*/ 892341 h 892341"/>
                <a:gd name="connsiteX1" fmla="*/ 880639 w 3552714"/>
                <a:gd name="connsiteY1" fmla="*/ 12357 h 892341"/>
                <a:gd name="connsiteX2" fmla="*/ 3552714 w 3552714"/>
                <a:gd name="connsiteY2" fmla="*/ 0 h 892341"/>
                <a:gd name="connsiteX3" fmla="*/ 2672073 w 3552714"/>
                <a:gd name="connsiteY3" fmla="*/ 855271 h 892341"/>
                <a:gd name="connsiteX4" fmla="*/ 0 w 3552714"/>
                <a:gd name="connsiteY4" fmla="*/ 892341 h 892341"/>
                <a:gd name="connsiteX0" fmla="*/ 0 w 3552714"/>
                <a:gd name="connsiteY0" fmla="*/ 917054 h 917054"/>
                <a:gd name="connsiteX1" fmla="*/ 917709 w 3552714"/>
                <a:gd name="connsiteY1" fmla="*/ 0 h 917054"/>
                <a:gd name="connsiteX2" fmla="*/ 3552714 w 3552714"/>
                <a:gd name="connsiteY2" fmla="*/ 24713 h 917054"/>
                <a:gd name="connsiteX3" fmla="*/ 2672073 w 3552714"/>
                <a:gd name="connsiteY3" fmla="*/ 879984 h 917054"/>
                <a:gd name="connsiteX4" fmla="*/ 0 w 3552714"/>
                <a:gd name="connsiteY4" fmla="*/ 917054 h 91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2714" h="917054">
                  <a:moveTo>
                    <a:pt x="0" y="917054"/>
                  </a:moveTo>
                  <a:lnTo>
                    <a:pt x="917709" y="0"/>
                  </a:lnTo>
                  <a:lnTo>
                    <a:pt x="3552714" y="24713"/>
                  </a:lnTo>
                  <a:lnTo>
                    <a:pt x="2672073" y="879984"/>
                  </a:lnTo>
                  <a:lnTo>
                    <a:pt x="0" y="91705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Правоъгълник 42"/>
            <p:cNvSpPr/>
            <p:nvPr/>
          </p:nvSpPr>
          <p:spPr>
            <a:xfrm>
              <a:off x="1869543" y="3381107"/>
              <a:ext cx="2700000" cy="2628000"/>
            </a:xfrm>
            <a:prstGeom prst="rect">
              <a:avLst/>
            </a:prstGeom>
            <a:solidFill>
              <a:srgbClr val="E0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4" name="Group 33"/>
            <p:cNvGrpSpPr/>
            <p:nvPr/>
          </p:nvGrpSpPr>
          <p:grpSpPr>
            <a:xfrm>
              <a:off x="1859251" y="2474893"/>
              <a:ext cx="3602717" cy="3540819"/>
              <a:chOff x="1212565" y="2326081"/>
              <a:chExt cx="3602717" cy="3784943"/>
            </a:xfrm>
          </p:grpSpPr>
          <p:grpSp>
            <p:nvGrpSpPr>
              <p:cNvPr id="45" name="Group 20"/>
              <p:cNvGrpSpPr/>
              <p:nvPr/>
            </p:nvGrpSpPr>
            <p:grpSpPr>
              <a:xfrm>
                <a:off x="1212565" y="2326081"/>
                <a:ext cx="3602717" cy="3784943"/>
                <a:chOff x="1361660" y="2017644"/>
                <a:chExt cx="5159048" cy="3071191"/>
              </a:xfrm>
            </p:grpSpPr>
            <p:sp>
              <p:nvSpPr>
                <p:cNvPr id="55" name="Cube 21"/>
                <p:cNvSpPr/>
                <p:nvPr/>
              </p:nvSpPr>
              <p:spPr>
                <a:xfrm>
                  <a:off x="1361660" y="2017644"/>
                  <a:ext cx="5128593" cy="3071191"/>
                </a:xfrm>
                <a:prstGeom prst="cube">
                  <a:avLst/>
                </a:prstGeom>
                <a:noFill/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sz="3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Straight Connector 22"/>
                <p:cNvCxnSpPr/>
                <p:nvPr/>
              </p:nvCxnSpPr>
              <p:spPr>
                <a:xfrm flipH="1">
                  <a:off x="2618409" y="4323522"/>
                  <a:ext cx="3902299" cy="1"/>
                </a:xfrm>
                <a:prstGeom prst="line">
                  <a:avLst/>
                </a:prstGeom>
                <a:ln w="38100"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23"/>
                <p:cNvCxnSpPr/>
                <p:nvPr/>
              </p:nvCxnSpPr>
              <p:spPr>
                <a:xfrm flipH="1">
                  <a:off x="1441173" y="4323522"/>
                  <a:ext cx="1177235" cy="675862"/>
                </a:xfrm>
                <a:prstGeom prst="line">
                  <a:avLst/>
                </a:prstGeom>
                <a:ln w="38100"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24"/>
                <p:cNvCxnSpPr/>
                <p:nvPr/>
              </p:nvCxnSpPr>
              <p:spPr>
                <a:xfrm flipH="1">
                  <a:off x="2618407" y="2017644"/>
                  <a:ext cx="29489" cy="2305878"/>
                </a:xfrm>
                <a:prstGeom prst="line">
                  <a:avLst/>
                </a:prstGeom>
                <a:ln w="38100"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25"/>
              <p:cNvSpPr txBox="1"/>
              <p:nvPr/>
            </p:nvSpPr>
            <p:spPr>
              <a:xfrm>
                <a:off x="2448377" y="5609535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g-BG" sz="2400" dirty="0" smtClean="0"/>
                  <a:t>а</a:t>
                </a:r>
                <a:endParaRPr lang="bg-BG" sz="2400" dirty="0"/>
              </a:p>
            </p:txBody>
          </p:sp>
          <p:sp>
            <p:nvSpPr>
              <p:cNvPr id="52" name="TextBox 26"/>
              <p:cNvSpPr txBox="1"/>
              <p:nvPr/>
            </p:nvSpPr>
            <p:spPr>
              <a:xfrm>
                <a:off x="4079195" y="5194747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g-BG" sz="2400" dirty="0" smtClean="0"/>
                  <a:t>а</a:t>
                </a:r>
                <a:endParaRPr lang="bg-BG" sz="2400" dirty="0"/>
              </a:p>
            </p:txBody>
          </p:sp>
          <p:sp>
            <p:nvSpPr>
              <p:cNvPr id="54" name="TextBox 27"/>
              <p:cNvSpPr txBox="1"/>
              <p:nvPr/>
            </p:nvSpPr>
            <p:spPr>
              <a:xfrm>
                <a:off x="3593657" y="4358405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g-BG" sz="2400" dirty="0" smtClean="0"/>
                  <a:t>а</a:t>
                </a:r>
                <a:endParaRPr lang="bg-BG" sz="2400" dirty="0"/>
              </a:p>
            </p:txBody>
          </p:sp>
        </p:grpSp>
      </p:grpSp>
      <p:grpSp>
        <p:nvGrpSpPr>
          <p:cNvPr id="59" name="Group 25"/>
          <p:cNvGrpSpPr/>
          <p:nvPr/>
        </p:nvGrpSpPr>
        <p:grpSpPr>
          <a:xfrm>
            <a:off x="7165905" y="2001910"/>
            <a:ext cx="4837274" cy="3738975"/>
            <a:chOff x="4814728" y="1591279"/>
            <a:chExt cx="6309907" cy="4877248"/>
          </a:xfrm>
        </p:grpSpPr>
        <p:grpSp>
          <p:nvGrpSpPr>
            <p:cNvPr id="60" name="Group 24"/>
            <p:cNvGrpSpPr/>
            <p:nvPr/>
          </p:nvGrpSpPr>
          <p:grpSpPr>
            <a:xfrm>
              <a:off x="4814728" y="1591279"/>
              <a:ext cx="5998218" cy="4514309"/>
              <a:chOff x="4814728" y="1591279"/>
              <a:chExt cx="5998218" cy="4514309"/>
            </a:xfrm>
          </p:grpSpPr>
          <p:grpSp>
            <p:nvGrpSpPr>
              <p:cNvPr id="64" name="Group 9"/>
              <p:cNvGrpSpPr/>
              <p:nvPr/>
            </p:nvGrpSpPr>
            <p:grpSpPr>
              <a:xfrm>
                <a:off x="4814728" y="1591279"/>
                <a:ext cx="5998218" cy="4514309"/>
                <a:chOff x="3229106" y="523555"/>
                <a:chExt cx="8613428" cy="6482538"/>
              </a:xfrm>
            </p:grpSpPr>
            <p:sp>
              <p:nvSpPr>
                <p:cNvPr id="66" name="Rectangle 20"/>
                <p:cNvSpPr/>
                <p:nvPr/>
              </p:nvSpPr>
              <p:spPr>
                <a:xfrm>
                  <a:off x="9671305" y="2675185"/>
                  <a:ext cx="2171229" cy="2171227"/>
                </a:xfrm>
                <a:prstGeom prst="rect">
                  <a:avLst/>
                </a:prstGeom>
                <a:solidFill>
                  <a:srgbClr val="E04E4E"/>
                </a:solidFill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67" name="Rectangle 26"/>
                <p:cNvSpPr/>
                <p:nvPr/>
              </p:nvSpPr>
              <p:spPr>
                <a:xfrm>
                  <a:off x="7557360" y="523555"/>
                  <a:ext cx="2171229" cy="2171229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68" name="Rectangle 27"/>
                <p:cNvSpPr/>
                <p:nvPr/>
              </p:nvSpPr>
              <p:spPr>
                <a:xfrm>
                  <a:off x="3229106" y="2675185"/>
                  <a:ext cx="2171227" cy="2171227"/>
                </a:xfrm>
                <a:prstGeom prst="rect">
                  <a:avLst/>
                </a:prstGeom>
                <a:solidFill>
                  <a:srgbClr val="5B9BD5"/>
                </a:solidFill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69" name="Rectangle 28"/>
                <p:cNvSpPr/>
                <p:nvPr/>
              </p:nvSpPr>
              <p:spPr>
                <a:xfrm>
                  <a:off x="7557363" y="2675185"/>
                  <a:ext cx="2171225" cy="2171227"/>
                </a:xfrm>
                <a:prstGeom prst="rect">
                  <a:avLst/>
                </a:prstGeom>
                <a:solidFill>
                  <a:srgbClr val="5B9BD5"/>
                </a:solidFill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70" name="Rectangle 29"/>
                <p:cNvSpPr/>
                <p:nvPr/>
              </p:nvSpPr>
              <p:spPr>
                <a:xfrm>
                  <a:off x="5385065" y="2675185"/>
                  <a:ext cx="2171227" cy="2171227"/>
                </a:xfrm>
                <a:prstGeom prst="rect">
                  <a:avLst/>
                </a:prstGeom>
                <a:solidFill>
                  <a:srgbClr val="E04E4E"/>
                </a:solidFill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71" name="Rectangle 30"/>
                <p:cNvSpPr/>
                <p:nvPr/>
              </p:nvSpPr>
              <p:spPr>
                <a:xfrm>
                  <a:off x="7557360" y="4834864"/>
                  <a:ext cx="2171229" cy="2171229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sp>
            <p:nvSpPr>
              <p:cNvPr id="65" name="TextBox 23"/>
              <p:cNvSpPr txBox="1"/>
              <p:nvPr/>
            </p:nvSpPr>
            <p:spPr>
              <a:xfrm>
                <a:off x="5447313" y="2238028"/>
                <a:ext cx="2193416" cy="646331"/>
              </a:xfrm>
              <a:prstGeom prst="rect">
                <a:avLst/>
              </a:prstGeom>
              <a:noFill/>
              <a:ln w="38100">
                <a:noFill/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bg-BG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bg-BG" dirty="0">
                    <a:solidFill>
                      <a:schemeClr val="tx1"/>
                    </a:solidFill>
                  </a:rPr>
                  <a:t>Развивка на </a:t>
                </a:r>
                <a:r>
                  <a:rPr lang="bg-BG" dirty="0" smtClean="0">
                    <a:solidFill>
                      <a:schemeClr val="tx1"/>
                    </a:solidFill>
                  </a:rPr>
                  <a:t>куб</a:t>
                </a:r>
                <a:endParaRPr lang="bg-BG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" name="TextBox 34"/>
            <p:cNvSpPr txBox="1"/>
            <p:nvPr/>
          </p:nvSpPr>
          <p:spPr>
            <a:xfrm>
              <a:off x="8426555" y="6006862"/>
              <a:ext cx="318052" cy="461665"/>
            </a:xfrm>
            <a:prstGeom prst="rect">
              <a:avLst/>
            </a:prstGeom>
            <a:noFill/>
            <a:ln w="38100">
              <a:noFill/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bg-BG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2800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62" name="TextBox 35"/>
            <p:cNvSpPr txBox="1"/>
            <p:nvPr/>
          </p:nvSpPr>
          <p:spPr>
            <a:xfrm>
              <a:off x="9353461" y="5028178"/>
              <a:ext cx="318052" cy="461665"/>
            </a:xfrm>
            <a:prstGeom prst="rect">
              <a:avLst/>
            </a:prstGeom>
            <a:noFill/>
            <a:ln w="38100">
              <a:noFill/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bg-BG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36"/>
            <p:cNvSpPr txBox="1"/>
            <p:nvPr/>
          </p:nvSpPr>
          <p:spPr>
            <a:xfrm>
              <a:off x="10806583" y="3620404"/>
              <a:ext cx="318052" cy="461665"/>
            </a:xfrm>
            <a:prstGeom prst="rect">
              <a:avLst/>
            </a:prstGeom>
            <a:noFill/>
            <a:ln w="38100">
              <a:noFill/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bg-BG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bg-BG" sz="2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9" name="kub1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1612" y="108045"/>
            <a:ext cx="609600" cy="609600"/>
          </a:xfrm>
          <a:prstGeom prst="rect">
            <a:avLst/>
          </a:prstGeom>
        </p:spPr>
      </p:pic>
      <p:pic>
        <p:nvPicPr>
          <p:cNvPr id="15" name="kub2.wma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68275" y="108045"/>
            <a:ext cx="609600" cy="609600"/>
          </a:xfrm>
          <a:prstGeom prst="rect">
            <a:avLst/>
          </a:prstGeom>
        </p:spPr>
      </p:pic>
      <p:grpSp>
        <p:nvGrpSpPr>
          <p:cNvPr id="51" name="Групиране 50"/>
          <p:cNvGrpSpPr/>
          <p:nvPr/>
        </p:nvGrpSpPr>
        <p:grpSpPr>
          <a:xfrm>
            <a:off x="4282817" y="2080310"/>
            <a:ext cx="2535571" cy="3316936"/>
            <a:chOff x="4013819" y="1383127"/>
            <a:chExt cx="4095363" cy="5357397"/>
          </a:xfrm>
        </p:grpSpPr>
        <p:sp>
          <p:nvSpPr>
            <p:cNvPr id="72" name="Правоъгълник 71"/>
            <p:cNvSpPr/>
            <p:nvPr/>
          </p:nvSpPr>
          <p:spPr>
            <a:xfrm>
              <a:off x="5573151" y="2514673"/>
              <a:ext cx="2520000" cy="2455117"/>
            </a:xfrm>
            <a:prstGeom prst="rect">
              <a:avLst/>
            </a:prstGeom>
            <a:solidFill>
              <a:srgbClr val="E04E4E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3" name="Успоредник 72"/>
            <p:cNvSpPr/>
            <p:nvPr/>
          </p:nvSpPr>
          <p:spPr>
            <a:xfrm>
              <a:off x="4795842" y="4931500"/>
              <a:ext cx="3313340" cy="796297"/>
            </a:xfrm>
            <a:prstGeom prst="parallelogram">
              <a:avLst>
                <a:gd name="adj" fmla="val 97742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4" name="Успоредник 73"/>
            <p:cNvSpPr/>
            <p:nvPr/>
          </p:nvSpPr>
          <p:spPr>
            <a:xfrm rot="16200000" flipV="1">
              <a:off x="3506802" y="3338485"/>
              <a:ext cx="2885887" cy="1246812"/>
            </a:xfrm>
            <a:prstGeom prst="parallelogram">
              <a:avLst>
                <a:gd name="adj" fmla="val 37649"/>
              </a:avLst>
            </a:prstGeom>
            <a:solidFill>
              <a:srgbClr val="5B9BD5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5" name="Успоредник 74"/>
            <p:cNvSpPr/>
            <p:nvPr/>
          </p:nvSpPr>
          <p:spPr>
            <a:xfrm rot="5400000" flipV="1">
              <a:off x="4733831" y="4014386"/>
              <a:ext cx="3248170" cy="1824913"/>
            </a:xfrm>
            <a:prstGeom prst="parallelogram">
              <a:avLst>
                <a:gd name="adj" fmla="val 40302"/>
              </a:avLst>
            </a:prstGeom>
            <a:solidFill>
              <a:srgbClr val="E04E4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6" name="Успоредник 75"/>
            <p:cNvSpPr/>
            <p:nvPr/>
          </p:nvSpPr>
          <p:spPr>
            <a:xfrm rot="16200000" flipV="1">
              <a:off x="6063340" y="3721704"/>
              <a:ext cx="3252871" cy="838812"/>
            </a:xfrm>
            <a:prstGeom prst="parallelogram">
              <a:avLst>
                <a:gd name="adj" fmla="val 990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7" name="Правоъгълник 76"/>
            <p:cNvSpPr/>
            <p:nvPr/>
          </p:nvSpPr>
          <p:spPr>
            <a:xfrm rot="18919070">
              <a:off x="6499277" y="1434205"/>
              <a:ext cx="1175171" cy="174904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8" name="Извита стрелка надясно 77"/>
            <p:cNvSpPr/>
            <p:nvPr/>
          </p:nvSpPr>
          <p:spPr>
            <a:xfrm rot="18763751">
              <a:off x="5275645" y="6339186"/>
              <a:ext cx="277237" cy="525439"/>
            </a:xfrm>
            <a:prstGeom prst="curvedRightArrow">
              <a:avLst>
                <a:gd name="adj1" fmla="val 25000"/>
                <a:gd name="adj2" fmla="val 30152"/>
                <a:gd name="adj3" fmla="val 55791"/>
              </a:avLst>
            </a:prstGeom>
            <a:solidFill>
              <a:srgbClr val="E04E4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79" name="Извита стрелка надясно 78"/>
            <p:cNvSpPr/>
            <p:nvPr/>
          </p:nvSpPr>
          <p:spPr>
            <a:xfrm rot="13446132" flipH="1">
              <a:off x="6087288" y="1383127"/>
              <a:ext cx="277237" cy="525439"/>
            </a:xfrm>
            <a:prstGeom prst="curvedRightArrow">
              <a:avLst>
                <a:gd name="adj1" fmla="val 25000"/>
                <a:gd name="adj2" fmla="val 30152"/>
                <a:gd name="adj3" fmla="val 55791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80" name="Извита стрелка надясно 79"/>
            <p:cNvSpPr/>
            <p:nvPr/>
          </p:nvSpPr>
          <p:spPr>
            <a:xfrm rot="8618215" flipH="1">
              <a:off x="4013819" y="4886826"/>
              <a:ext cx="277237" cy="525439"/>
            </a:xfrm>
            <a:prstGeom prst="curvedRightArrow">
              <a:avLst>
                <a:gd name="adj1" fmla="val 25000"/>
                <a:gd name="adj2" fmla="val 30152"/>
                <a:gd name="adj3" fmla="val 55791"/>
              </a:avLst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46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05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88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9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9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805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6253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895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495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7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7058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Обем</a:t>
            </a:r>
            <a:endParaRPr lang="bg-BG" dirty="0"/>
          </a:p>
        </p:txBody>
      </p:sp>
      <p:pic>
        <p:nvPicPr>
          <p:cNvPr id="3" name="kub3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603.4511" end="621.7376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50209" y="135340"/>
            <a:ext cx="609600" cy="609600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15811"/>
              </p:ext>
            </p:extLst>
          </p:nvPr>
        </p:nvGraphicFramePr>
        <p:xfrm>
          <a:off x="555009" y="2699202"/>
          <a:ext cx="6540111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416"/>
                <a:gridCol w="4233695"/>
              </a:tblGrid>
              <a:tr h="152071">
                <a:tc>
                  <a:txBody>
                    <a:bodyPr/>
                    <a:lstStyle/>
                    <a:p>
                      <a:r>
                        <a:rPr lang="bg-BG" dirty="0" smtClean="0"/>
                        <a:t>Единици за дължина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Единици за обем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1 сантиметър (1</a:t>
                      </a:r>
                      <a:r>
                        <a:rPr lang="bg-BG" baseline="0" dirty="0" smtClean="0"/>
                        <a:t> см)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 кубичен</a:t>
                      </a:r>
                      <a:r>
                        <a:rPr lang="bg-BG" baseline="0" dirty="0" smtClean="0"/>
                        <a:t> сантиметър  (1 куб. см) 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1 дециметър</a:t>
                      </a:r>
                      <a:r>
                        <a:rPr lang="bg-BG" baseline="0" dirty="0" smtClean="0"/>
                        <a:t> (1 </a:t>
                      </a:r>
                      <a:r>
                        <a:rPr lang="bg-BG" baseline="0" dirty="0" err="1" smtClean="0"/>
                        <a:t>дм</a:t>
                      </a:r>
                      <a:r>
                        <a:rPr lang="bg-BG" baseline="0" dirty="0" smtClean="0"/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 кубичен</a:t>
                      </a:r>
                      <a:r>
                        <a:rPr lang="bg-BG" baseline="0" dirty="0" smtClean="0"/>
                        <a:t> дециметър  (1 куб. </a:t>
                      </a:r>
                      <a:r>
                        <a:rPr lang="bg-BG" baseline="0" dirty="0" err="1" smtClean="0"/>
                        <a:t>дм</a:t>
                      </a:r>
                      <a:r>
                        <a:rPr lang="bg-BG" baseline="0" dirty="0" smtClean="0"/>
                        <a:t>) 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1 метър</a:t>
                      </a:r>
                      <a:r>
                        <a:rPr lang="bg-BG" baseline="0" dirty="0" smtClean="0"/>
                        <a:t> (1 м)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 кубичен</a:t>
                      </a:r>
                      <a:r>
                        <a:rPr lang="bg-BG" baseline="0" dirty="0" smtClean="0"/>
                        <a:t> метър  (1 куб. м) 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pic>
        <p:nvPicPr>
          <p:cNvPr id="7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Куб 14"/>
          <p:cNvSpPr/>
          <p:nvPr/>
        </p:nvSpPr>
        <p:spPr>
          <a:xfrm>
            <a:off x="7663206" y="3508351"/>
            <a:ext cx="2085575" cy="2086160"/>
          </a:xfrm>
          <a:prstGeom prst="cube">
            <a:avLst/>
          </a:prstGeom>
          <a:solidFill>
            <a:srgbClr val="88CB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Куб 7"/>
          <p:cNvSpPr/>
          <p:nvPr/>
        </p:nvSpPr>
        <p:spPr>
          <a:xfrm>
            <a:off x="7668025" y="3514166"/>
            <a:ext cx="2085575" cy="208616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7" name="Право съединение 16"/>
          <p:cNvCxnSpPr/>
          <p:nvPr/>
        </p:nvCxnSpPr>
        <p:spPr>
          <a:xfrm>
            <a:off x="8302751" y="3293366"/>
            <a:ext cx="0" cy="693418"/>
          </a:xfrm>
          <a:prstGeom prst="line">
            <a:avLst/>
          </a:prstGeom>
          <a:ln w="38100">
            <a:solidFill>
              <a:srgbClr val="88CB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ово поле 8"/>
          <p:cNvSpPr txBox="1"/>
          <p:nvPr/>
        </p:nvSpPr>
        <p:spPr>
          <a:xfrm>
            <a:off x="8426140" y="5480383"/>
            <a:ext cx="56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1</a:t>
            </a:r>
            <a:endParaRPr lang="bg-BG" sz="2400" dirty="0"/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9703127" y="4085645"/>
            <a:ext cx="56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1</a:t>
            </a:r>
            <a:endParaRPr lang="bg-BG" sz="2400" dirty="0"/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9479561" y="5217703"/>
            <a:ext cx="56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1</a:t>
            </a:r>
            <a:endParaRPr lang="bg-BG" sz="2400" dirty="0"/>
          </a:p>
        </p:txBody>
      </p:sp>
      <p:pic>
        <p:nvPicPr>
          <p:cNvPr id="12" name="kub7.wma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251494" y="135340"/>
            <a:ext cx="609600" cy="609600"/>
          </a:xfrm>
          <a:prstGeom prst="rect">
            <a:avLst/>
          </a:prstGeom>
        </p:spPr>
      </p:pic>
      <p:pic>
        <p:nvPicPr>
          <p:cNvPr id="13" name="кана-празна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730" b="89730" l="9730" r="94595">
                        <a14:foregroundMark x1="72973" y1="28649" x2="70270" y2="33514"/>
                        <a14:backgroundMark x1="80000" y1="32973" x2="80000" y2="464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5620" flipH="1">
            <a:off x="5033002" y="1255713"/>
            <a:ext cx="4002588" cy="4002588"/>
          </a:xfrm>
          <a:prstGeom prst="rect">
            <a:avLst/>
          </a:prstGeom>
        </p:spPr>
      </p:pic>
      <p:pic>
        <p:nvPicPr>
          <p:cNvPr id="14" name="кана-пълна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730" b="89730" l="9730" r="94595">
                        <a14:foregroundMark x1="72973" y1="28649" x2="70270" y2="33514"/>
                        <a14:backgroundMark x1="80000" y1="32973" x2="80000" y2="464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5620" flipH="1">
            <a:off x="5033002" y="1255713"/>
            <a:ext cx="4002588" cy="4002588"/>
          </a:xfrm>
          <a:prstGeom prst="rect">
            <a:avLst/>
          </a:prstGeom>
        </p:spPr>
      </p:pic>
      <p:grpSp>
        <p:nvGrpSpPr>
          <p:cNvPr id="25" name="dm"/>
          <p:cNvGrpSpPr/>
          <p:nvPr/>
        </p:nvGrpSpPr>
        <p:grpSpPr>
          <a:xfrm>
            <a:off x="8586378" y="4156712"/>
            <a:ext cx="1743645" cy="1769563"/>
            <a:chOff x="8586378" y="4156712"/>
            <a:chExt cx="1743645" cy="1769563"/>
          </a:xfrm>
        </p:grpSpPr>
        <p:sp>
          <p:nvSpPr>
            <p:cNvPr id="22" name="Текстово поле 21"/>
            <p:cNvSpPr txBox="1"/>
            <p:nvPr/>
          </p:nvSpPr>
          <p:spPr>
            <a:xfrm>
              <a:off x="8586378" y="5556943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dirty="0" err="1" smtClean="0"/>
                <a:t>дм</a:t>
              </a:r>
              <a:endParaRPr lang="bg-BG" dirty="0"/>
            </a:p>
          </p:txBody>
        </p:sp>
        <p:sp>
          <p:nvSpPr>
            <p:cNvPr id="23" name="Текстово поле 22"/>
            <p:cNvSpPr txBox="1"/>
            <p:nvPr/>
          </p:nvSpPr>
          <p:spPr>
            <a:xfrm>
              <a:off x="9644856" y="5267453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dirty="0" err="1" smtClean="0"/>
                <a:t>дм</a:t>
              </a:r>
              <a:endParaRPr lang="bg-BG" dirty="0"/>
            </a:p>
          </p:txBody>
        </p:sp>
        <p:sp>
          <p:nvSpPr>
            <p:cNvPr id="24" name="Текстово поле 23"/>
            <p:cNvSpPr txBox="1"/>
            <p:nvPr/>
          </p:nvSpPr>
          <p:spPr>
            <a:xfrm>
              <a:off x="9861625" y="4156712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dirty="0" err="1" smtClean="0"/>
                <a:t>дм</a:t>
              </a:r>
              <a:endParaRPr lang="bg-BG" dirty="0"/>
            </a:p>
          </p:txBody>
        </p:sp>
      </p:grpSp>
      <p:sp>
        <p:nvSpPr>
          <p:cNvPr id="29" name="Текстово поле 28"/>
          <p:cNvSpPr txBox="1"/>
          <p:nvPr/>
        </p:nvSpPr>
        <p:spPr>
          <a:xfrm>
            <a:off x="6736360" y="288767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bg-BG" dirty="0" smtClean="0"/>
              <a:t> литър</a:t>
            </a:r>
            <a:endParaRPr lang="bg-BG" dirty="0"/>
          </a:p>
        </p:txBody>
      </p:sp>
      <p:pic>
        <p:nvPicPr>
          <p:cNvPr id="16" name="kub5.wma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164609" y="13534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33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43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8854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2464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7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620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114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843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314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1514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514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Rot by="900000">
                                      <p:cBhvr>
                                        <p:cTn id="23" dur="6386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Rot by="900000">
                                      <p:cBhvr>
                                        <p:cTn id="25" dur="638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714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3886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xit" presetSubtype="1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5014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886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10986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98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714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475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 showWhenStopped="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  <p:bldLst>
      <p:bldP spid="15" grpId="0" animBg="1"/>
      <p:bldP spid="29" grpId="0"/>
      <p:bldP spid="2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Групиране 23"/>
          <p:cNvGrpSpPr/>
          <p:nvPr/>
        </p:nvGrpSpPr>
        <p:grpSpPr>
          <a:xfrm>
            <a:off x="1092018" y="4687601"/>
            <a:ext cx="2815327" cy="1368013"/>
            <a:chOff x="740231" y="2075543"/>
            <a:chExt cx="2061028" cy="1001487"/>
          </a:xfrm>
          <a:solidFill>
            <a:srgbClr val="FFC000"/>
          </a:solidFill>
        </p:grpSpPr>
        <p:sp>
          <p:nvSpPr>
            <p:cNvPr id="78" name="Куб 77"/>
            <p:cNvSpPr/>
            <p:nvPr/>
          </p:nvSpPr>
          <p:spPr>
            <a:xfrm>
              <a:off x="1059544" y="2075543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79" name="Куб 78"/>
            <p:cNvSpPr/>
            <p:nvPr/>
          </p:nvSpPr>
          <p:spPr>
            <a:xfrm>
              <a:off x="1582059" y="2075543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80" name="Куб 79"/>
            <p:cNvSpPr/>
            <p:nvPr/>
          </p:nvSpPr>
          <p:spPr>
            <a:xfrm>
              <a:off x="2104573" y="2075543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82" name="Куб 81"/>
            <p:cNvSpPr/>
            <p:nvPr/>
          </p:nvSpPr>
          <p:spPr>
            <a:xfrm>
              <a:off x="899889" y="2235201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83" name="Куб 82"/>
            <p:cNvSpPr/>
            <p:nvPr/>
          </p:nvSpPr>
          <p:spPr>
            <a:xfrm>
              <a:off x="1422404" y="2235201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84" name="Куб 83"/>
            <p:cNvSpPr/>
            <p:nvPr/>
          </p:nvSpPr>
          <p:spPr>
            <a:xfrm>
              <a:off x="1944918" y="2235201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86" name="Куб 85"/>
            <p:cNvSpPr/>
            <p:nvPr/>
          </p:nvSpPr>
          <p:spPr>
            <a:xfrm>
              <a:off x="740231" y="2380344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87" name="Куб 86"/>
            <p:cNvSpPr/>
            <p:nvPr/>
          </p:nvSpPr>
          <p:spPr>
            <a:xfrm>
              <a:off x="1262746" y="2380344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88" name="Куб 87"/>
            <p:cNvSpPr/>
            <p:nvPr/>
          </p:nvSpPr>
          <p:spPr>
            <a:xfrm>
              <a:off x="1785260" y="2380344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</p:grpSp>
      <p:grpSp>
        <p:nvGrpSpPr>
          <p:cNvPr id="25" name="Групиране 24"/>
          <p:cNvGrpSpPr/>
          <p:nvPr/>
        </p:nvGrpSpPr>
        <p:grpSpPr>
          <a:xfrm>
            <a:off x="1092018" y="3977568"/>
            <a:ext cx="2815327" cy="1368013"/>
            <a:chOff x="740231" y="2075543"/>
            <a:chExt cx="2061028" cy="100148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6" name="Куб 65"/>
            <p:cNvSpPr/>
            <p:nvPr/>
          </p:nvSpPr>
          <p:spPr>
            <a:xfrm>
              <a:off x="1059544" y="2075543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67" name="Куб 66"/>
            <p:cNvSpPr/>
            <p:nvPr/>
          </p:nvSpPr>
          <p:spPr>
            <a:xfrm>
              <a:off x="1582059" y="2075543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68" name="Куб 67"/>
            <p:cNvSpPr/>
            <p:nvPr/>
          </p:nvSpPr>
          <p:spPr>
            <a:xfrm>
              <a:off x="2104573" y="2075543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70" name="Куб 69"/>
            <p:cNvSpPr/>
            <p:nvPr/>
          </p:nvSpPr>
          <p:spPr>
            <a:xfrm>
              <a:off x="899889" y="2235201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71" name="Куб 70"/>
            <p:cNvSpPr/>
            <p:nvPr/>
          </p:nvSpPr>
          <p:spPr>
            <a:xfrm>
              <a:off x="1422404" y="2235201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72" name="Куб 71"/>
            <p:cNvSpPr/>
            <p:nvPr/>
          </p:nvSpPr>
          <p:spPr>
            <a:xfrm>
              <a:off x="1944918" y="2235201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74" name="Куб 73"/>
            <p:cNvSpPr/>
            <p:nvPr/>
          </p:nvSpPr>
          <p:spPr>
            <a:xfrm>
              <a:off x="740231" y="2380344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75" name="Куб 74"/>
            <p:cNvSpPr/>
            <p:nvPr/>
          </p:nvSpPr>
          <p:spPr>
            <a:xfrm>
              <a:off x="1262746" y="2380344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76" name="Куб 75"/>
            <p:cNvSpPr/>
            <p:nvPr/>
          </p:nvSpPr>
          <p:spPr>
            <a:xfrm>
              <a:off x="1785260" y="2380344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</p:grpSp>
      <p:grpSp>
        <p:nvGrpSpPr>
          <p:cNvPr id="26" name="Групиране 25"/>
          <p:cNvGrpSpPr/>
          <p:nvPr/>
        </p:nvGrpSpPr>
        <p:grpSpPr>
          <a:xfrm>
            <a:off x="1094592" y="3280361"/>
            <a:ext cx="2815327" cy="1368013"/>
            <a:chOff x="740231" y="2075543"/>
            <a:chExt cx="2061028" cy="1001487"/>
          </a:xfrm>
          <a:solidFill>
            <a:srgbClr val="FFFF00"/>
          </a:solidFill>
        </p:grpSpPr>
        <p:sp>
          <p:nvSpPr>
            <p:cNvPr id="54" name="Куб 53"/>
            <p:cNvSpPr/>
            <p:nvPr/>
          </p:nvSpPr>
          <p:spPr>
            <a:xfrm>
              <a:off x="1059544" y="2075543"/>
              <a:ext cx="696686" cy="696686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55" name="Куб 54"/>
            <p:cNvSpPr/>
            <p:nvPr/>
          </p:nvSpPr>
          <p:spPr>
            <a:xfrm>
              <a:off x="1582059" y="2075543"/>
              <a:ext cx="696686" cy="696686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56" name="Куб 55"/>
            <p:cNvSpPr/>
            <p:nvPr/>
          </p:nvSpPr>
          <p:spPr>
            <a:xfrm>
              <a:off x="2104573" y="2075543"/>
              <a:ext cx="696686" cy="696686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58" name="Куб 57"/>
            <p:cNvSpPr/>
            <p:nvPr/>
          </p:nvSpPr>
          <p:spPr>
            <a:xfrm>
              <a:off x="899889" y="2235201"/>
              <a:ext cx="696686" cy="696686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59" name="Куб 58"/>
            <p:cNvSpPr/>
            <p:nvPr/>
          </p:nvSpPr>
          <p:spPr>
            <a:xfrm>
              <a:off x="1422404" y="2235201"/>
              <a:ext cx="696686" cy="696686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60" name="Куб 59"/>
            <p:cNvSpPr/>
            <p:nvPr/>
          </p:nvSpPr>
          <p:spPr>
            <a:xfrm>
              <a:off x="1944918" y="2235201"/>
              <a:ext cx="696686" cy="696686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62" name="Куб 61"/>
            <p:cNvSpPr/>
            <p:nvPr/>
          </p:nvSpPr>
          <p:spPr>
            <a:xfrm>
              <a:off x="740231" y="2380344"/>
              <a:ext cx="696686" cy="696686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63" name="Куб 62"/>
            <p:cNvSpPr/>
            <p:nvPr/>
          </p:nvSpPr>
          <p:spPr>
            <a:xfrm>
              <a:off x="1262746" y="2380344"/>
              <a:ext cx="696686" cy="696686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64" name="Куб 63"/>
            <p:cNvSpPr/>
            <p:nvPr/>
          </p:nvSpPr>
          <p:spPr>
            <a:xfrm>
              <a:off x="1785260" y="2380344"/>
              <a:ext cx="696686" cy="696686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Куб </a:t>
            </a:r>
            <a:r>
              <a:rPr lang="bg-BG" dirty="0"/>
              <a:t>- </a:t>
            </a:r>
            <a:r>
              <a:rPr lang="bg-BG" dirty="0" smtClean="0"/>
              <a:t>Обем</a:t>
            </a:r>
            <a:endParaRPr lang="bg-BG" dirty="0"/>
          </a:p>
        </p:txBody>
      </p:sp>
      <p:grpSp>
        <p:nvGrpSpPr>
          <p:cNvPr id="4" name="grupa a"/>
          <p:cNvGrpSpPr/>
          <p:nvPr/>
        </p:nvGrpSpPr>
        <p:grpSpPr>
          <a:xfrm>
            <a:off x="2090418" y="5609192"/>
            <a:ext cx="1757867" cy="927287"/>
            <a:chOff x="2090418" y="5022590"/>
            <a:chExt cx="1757867" cy="927287"/>
          </a:xfrm>
        </p:grpSpPr>
        <p:sp>
          <p:nvSpPr>
            <p:cNvPr id="6" name="TextBox 5"/>
            <p:cNvSpPr txBox="1"/>
            <p:nvPr/>
          </p:nvSpPr>
          <p:spPr>
            <a:xfrm>
              <a:off x="2090418" y="5365102"/>
              <a:ext cx="3180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3200" dirty="0" smtClean="0"/>
                <a:t>а</a:t>
              </a:r>
              <a:endParaRPr lang="bg-BG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30233" y="5022590"/>
              <a:ext cx="3180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3200" dirty="0" smtClean="0"/>
                <a:t>а</a:t>
              </a:r>
              <a:endParaRPr lang="bg-BG" sz="32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670207" y="4169874"/>
            <a:ext cx="166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V=   *   *</a:t>
            </a:r>
            <a:endParaRPr lang="bg-BG" sz="3200" dirty="0"/>
          </a:p>
        </p:txBody>
      </p:sp>
      <p:grpSp>
        <p:nvGrpSpPr>
          <p:cNvPr id="14" name="grup A"/>
          <p:cNvGrpSpPr/>
          <p:nvPr/>
        </p:nvGrpSpPr>
        <p:grpSpPr>
          <a:xfrm>
            <a:off x="7173933" y="4157234"/>
            <a:ext cx="1249218" cy="585754"/>
            <a:chOff x="6721179" y="2947747"/>
            <a:chExt cx="1249218" cy="585754"/>
          </a:xfrm>
        </p:grpSpPr>
        <p:sp>
          <p:nvSpPr>
            <p:cNvPr id="10" name="TextBox 9"/>
            <p:cNvSpPr txBox="1"/>
            <p:nvPr/>
          </p:nvSpPr>
          <p:spPr>
            <a:xfrm>
              <a:off x="6721179" y="2947747"/>
              <a:ext cx="329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bg-BG" sz="3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81245" y="2947748"/>
              <a:ext cx="329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3200" dirty="0"/>
                <a:t>а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41311" y="2948726"/>
              <a:ext cx="329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3200" dirty="0" smtClean="0"/>
                <a:t>а</a:t>
              </a:r>
              <a:endParaRPr lang="bg-BG" sz="3200" dirty="0"/>
            </a:p>
          </p:txBody>
        </p:sp>
      </p:grpSp>
      <p:pic>
        <p:nvPicPr>
          <p:cNvPr id="21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pic>
        <p:nvPicPr>
          <p:cNvPr id="23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kub6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05308" y="135340"/>
            <a:ext cx="609600" cy="609600"/>
          </a:xfrm>
          <a:prstGeom prst="rect">
            <a:avLst/>
          </a:prstGeom>
        </p:spPr>
      </p:pic>
      <p:sp>
        <p:nvSpPr>
          <p:cNvPr id="15" name="Текстово поле 14"/>
          <p:cNvSpPr txBox="1"/>
          <p:nvPr/>
        </p:nvSpPr>
        <p:spPr>
          <a:xfrm>
            <a:off x="4658264" y="2156604"/>
            <a:ext cx="1155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 smtClean="0"/>
              <a:t>3*</a:t>
            </a:r>
            <a:r>
              <a:rPr lang="bg-BG" sz="3200" dirty="0" err="1" smtClean="0"/>
              <a:t>3</a:t>
            </a:r>
            <a:endParaRPr lang="bg-BG" sz="3200" dirty="0"/>
          </a:p>
        </p:txBody>
      </p:sp>
      <p:sp>
        <p:nvSpPr>
          <p:cNvPr id="50" name="Текстово поле 49"/>
          <p:cNvSpPr txBox="1"/>
          <p:nvPr/>
        </p:nvSpPr>
        <p:spPr>
          <a:xfrm>
            <a:off x="4350582" y="3314867"/>
            <a:ext cx="1155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 smtClean="0"/>
              <a:t>3*</a:t>
            </a:r>
            <a:r>
              <a:rPr lang="bg-BG" sz="3200" dirty="0" err="1" smtClean="0"/>
              <a:t>3</a:t>
            </a:r>
            <a:endParaRPr lang="bg-BG" sz="3200" dirty="0"/>
          </a:p>
        </p:txBody>
      </p:sp>
      <p:sp>
        <p:nvSpPr>
          <p:cNvPr id="51" name="Текстово поле 50"/>
          <p:cNvSpPr txBox="1"/>
          <p:nvPr/>
        </p:nvSpPr>
        <p:spPr>
          <a:xfrm>
            <a:off x="4080294" y="4760806"/>
            <a:ext cx="1155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 smtClean="0"/>
              <a:t>3*</a:t>
            </a:r>
            <a:r>
              <a:rPr lang="bg-BG" sz="3200" dirty="0" err="1" smtClean="0"/>
              <a:t>3</a:t>
            </a:r>
            <a:endParaRPr lang="bg-BG" sz="3200" dirty="0"/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6248957" y="3622447"/>
            <a:ext cx="4747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Обем на куб с ръб </a:t>
            </a:r>
            <a:r>
              <a:rPr lang="en-US" sz="2400" dirty="0" smtClean="0"/>
              <a:t>a:</a:t>
            </a:r>
            <a:endParaRPr lang="bg-BG" sz="2400" dirty="0"/>
          </a:p>
        </p:txBody>
      </p:sp>
      <p:sp>
        <p:nvSpPr>
          <p:cNvPr id="52" name="Текстово поле 51"/>
          <p:cNvSpPr txBox="1"/>
          <p:nvPr/>
        </p:nvSpPr>
        <p:spPr>
          <a:xfrm>
            <a:off x="6214024" y="2218158"/>
            <a:ext cx="4747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Обем на куб с ръб 3  =  </a:t>
            </a:r>
            <a:r>
              <a:rPr lang="bg-BG" sz="2400" dirty="0" err="1" smtClean="0"/>
              <a:t>3</a:t>
            </a:r>
            <a:r>
              <a:rPr lang="bg-BG" sz="2400" dirty="0" smtClean="0"/>
              <a:t>*</a:t>
            </a:r>
            <a:r>
              <a:rPr lang="bg-BG" sz="2400" dirty="0" err="1" smtClean="0"/>
              <a:t>3</a:t>
            </a:r>
            <a:r>
              <a:rPr lang="bg-BG" sz="2400" dirty="0" smtClean="0"/>
              <a:t>*</a:t>
            </a:r>
            <a:r>
              <a:rPr lang="bg-BG" sz="2400" dirty="0" err="1" smtClean="0"/>
              <a:t>3</a:t>
            </a:r>
            <a:r>
              <a:rPr lang="bg-BG" sz="2400" dirty="0" smtClean="0"/>
              <a:t>=27</a:t>
            </a:r>
            <a:endParaRPr lang="bg-BG" sz="2400" dirty="0"/>
          </a:p>
        </p:txBody>
      </p:sp>
      <p:pic>
        <p:nvPicPr>
          <p:cNvPr id="5" name="kub7.wma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08048" y="16993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36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13300"/>
                                  </p:stCondLst>
                                  <p:childTnLst>
                                    <p:animMotion origin="layout" path="M 0.00339 -1.04046E-6 C 0.00586 -0.10381 -0.00703 -0.07214 0.02629 -0.10913 C 0.03111 -0.11977 0.03592 -0.12694 0.04308 -0.1341 C 0.04581 -0.14589 0.04985 -0.15746 0.05375 -0.16855 " pathEditMode="relative" rAng="0" ptsTypes="fffA">
                                      <p:cBhvr>
                                        <p:cTn id="8" dur="3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1" y="-84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14900"/>
                                  </p:stCondLst>
                                  <p:childTnLst>
                                    <p:animMotion origin="layout" path="M -0.02931 -3.93064E-6 C -0.02762 -0.07005 -0.03713 -0.04878 -0.01199 -0.07375 C -0.00834 -0.08069 -0.00469 -0.08555 0.00078 -0.09017 C 0.00286 -0.09803 0.00599 -0.10612 0.00912 -0.11306 " pathEditMode="relative" rAng="0" ptsTypes="fffA">
                                      <p:cBhvr>
                                        <p:cTn id="10" dur="3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4" y="-566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5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7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7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7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4365"/>
                            </p:stCondLst>
                            <p:childTnLst>
                              <p:par>
                                <p:cTn id="2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1082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1335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4924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6224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224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185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9" grpId="0"/>
      <p:bldP spid="15" grpId="0"/>
      <p:bldP spid="50" grpId="0"/>
      <p:bldP spid="51" grpId="0"/>
      <p:bldP spid="16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Куб – Лице</a:t>
            </a:r>
            <a:r>
              <a:rPr lang="en-US" dirty="0" smtClean="0"/>
              <a:t> </a:t>
            </a:r>
            <a:r>
              <a:rPr lang="bg-BG" dirty="0" smtClean="0"/>
              <a:t>на повърхнина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8338710" y="3516272"/>
            <a:ext cx="1793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S=</a:t>
            </a:r>
            <a:r>
              <a:rPr lang="bg-BG" sz="3200" dirty="0" smtClean="0"/>
              <a:t>6</a:t>
            </a:r>
            <a:r>
              <a:rPr lang="en-US" sz="3200" dirty="0" smtClean="0"/>
              <a:t> *  *</a:t>
            </a:r>
            <a:endParaRPr lang="bg-BG" sz="3200" dirty="0"/>
          </a:p>
        </p:txBody>
      </p:sp>
      <p:grpSp>
        <p:nvGrpSpPr>
          <p:cNvPr id="11" name="grupaA"/>
          <p:cNvGrpSpPr/>
          <p:nvPr/>
        </p:nvGrpSpPr>
        <p:grpSpPr>
          <a:xfrm>
            <a:off x="9222039" y="3500081"/>
            <a:ext cx="799200" cy="596285"/>
            <a:chOff x="7467130" y="2595213"/>
            <a:chExt cx="799200" cy="596285"/>
          </a:xfrm>
        </p:grpSpPr>
        <p:sp>
          <p:nvSpPr>
            <p:cNvPr id="10" name="TextBox 9"/>
            <p:cNvSpPr txBox="1"/>
            <p:nvPr/>
          </p:nvSpPr>
          <p:spPr>
            <a:xfrm>
              <a:off x="7467130" y="2595213"/>
              <a:ext cx="329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bg-BG" sz="3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37244" y="2606723"/>
              <a:ext cx="329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bg-BG" sz="3200" dirty="0"/>
            </a:p>
          </p:txBody>
        </p:sp>
      </p:grpSp>
      <p:pic>
        <p:nvPicPr>
          <p:cNvPr id="22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8" name="Групиране 16"/>
          <p:cNvGrpSpPr/>
          <p:nvPr/>
        </p:nvGrpSpPr>
        <p:grpSpPr>
          <a:xfrm>
            <a:off x="10456454" y="6181226"/>
            <a:ext cx="612000" cy="648000"/>
            <a:chOff x="8781390" y="6084088"/>
            <a:chExt cx="720000" cy="742707"/>
          </a:xfrm>
        </p:grpSpPr>
        <p:pic>
          <p:nvPicPr>
            <p:cNvPr id="29" name="Картина 18">
              <a:hlinkClick r:id="rId5" action="ppaction://hlinkfile" tooltip="разпечатай си задачи за упражнение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071" b="89933" l="7462" r="93077"/>
                      </a14:imgEffect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1390" y="6084088"/>
              <a:ext cx="720000" cy="742707"/>
            </a:xfrm>
            <a:prstGeom prst="rect">
              <a:avLst/>
            </a:prstGeom>
          </p:spPr>
        </p:pic>
        <p:sp>
          <p:nvSpPr>
            <p:cNvPr id="30" name="Овал 19"/>
            <p:cNvSpPr/>
            <p:nvPr/>
          </p:nvSpPr>
          <p:spPr>
            <a:xfrm>
              <a:off x="8875986" y="6154099"/>
              <a:ext cx="536028" cy="536028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31" name="Картина 22">
            <a:hlinkClick r:id="rId8" action="ppaction://hlinkfile" tooltip="разпечатай си пищов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630" y="6277693"/>
            <a:ext cx="602157" cy="455065"/>
          </a:xfrm>
          <a:prstGeom prst="rect">
            <a:avLst/>
          </a:prstGeom>
        </p:spPr>
      </p:pic>
      <p:pic>
        <p:nvPicPr>
          <p:cNvPr id="4" name="kub8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562.3198" end="967.152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9713" y="108045"/>
            <a:ext cx="609600" cy="609600"/>
          </a:xfrm>
          <a:prstGeom prst="rect">
            <a:avLst/>
          </a:prstGeom>
        </p:spPr>
      </p:pic>
      <p:grpSp>
        <p:nvGrpSpPr>
          <p:cNvPr id="20" name="Групиране 19"/>
          <p:cNvGrpSpPr/>
          <p:nvPr/>
        </p:nvGrpSpPr>
        <p:grpSpPr>
          <a:xfrm>
            <a:off x="414513" y="2386962"/>
            <a:ext cx="3602717" cy="3542134"/>
            <a:chOff x="495451" y="2324948"/>
            <a:chExt cx="3602717" cy="3542134"/>
          </a:xfrm>
        </p:grpSpPr>
        <p:sp>
          <p:nvSpPr>
            <p:cNvPr id="46" name="Успоредник 45"/>
            <p:cNvSpPr/>
            <p:nvPr/>
          </p:nvSpPr>
          <p:spPr>
            <a:xfrm rot="5400000" flipH="1">
              <a:off x="1900989" y="3632647"/>
              <a:ext cx="3504874" cy="889483"/>
            </a:xfrm>
            <a:prstGeom prst="parallelogram">
              <a:avLst>
                <a:gd name="adj" fmla="val 9545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7" name="Успоредник 12"/>
            <p:cNvSpPr/>
            <p:nvPr/>
          </p:nvSpPr>
          <p:spPr>
            <a:xfrm>
              <a:off x="495451" y="2324948"/>
              <a:ext cx="3552714" cy="917054"/>
            </a:xfrm>
            <a:custGeom>
              <a:avLst/>
              <a:gdLst>
                <a:gd name="connsiteX0" fmla="*/ 0 w 3528000"/>
                <a:gd name="connsiteY0" fmla="*/ 917054 h 917054"/>
                <a:gd name="connsiteX1" fmla="*/ 818856 w 3528000"/>
                <a:gd name="connsiteY1" fmla="*/ 0 h 917054"/>
                <a:gd name="connsiteX2" fmla="*/ 3528000 w 3528000"/>
                <a:gd name="connsiteY2" fmla="*/ 0 h 917054"/>
                <a:gd name="connsiteX3" fmla="*/ 2709144 w 3528000"/>
                <a:gd name="connsiteY3" fmla="*/ 917054 h 917054"/>
                <a:gd name="connsiteX4" fmla="*/ 0 w 3528000"/>
                <a:gd name="connsiteY4" fmla="*/ 917054 h 917054"/>
                <a:gd name="connsiteX0" fmla="*/ 0 w 3528000"/>
                <a:gd name="connsiteY0" fmla="*/ 917054 h 917054"/>
                <a:gd name="connsiteX1" fmla="*/ 818856 w 3528000"/>
                <a:gd name="connsiteY1" fmla="*/ 0 h 917054"/>
                <a:gd name="connsiteX2" fmla="*/ 3528000 w 3528000"/>
                <a:gd name="connsiteY2" fmla="*/ 0 h 917054"/>
                <a:gd name="connsiteX3" fmla="*/ 2635003 w 3528000"/>
                <a:gd name="connsiteY3" fmla="*/ 879984 h 917054"/>
                <a:gd name="connsiteX4" fmla="*/ 0 w 3528000"/>
                <a:gd name="connsiteY4" fmla="*/ 917054 h 917054"/>
                <a:gd name="connsiteX0" fmla="*/ 0 w 3565070"/>
                <a:gd name="connsiteY0" fmla="*/ 917054 h 917054"/>
                <a:gd name="connsiteX1" fmla="*/ 855926 w 3565070"/>
                <a:gd name="connsiteY1" fmla="*/ 0 h 917054"/>
                <a:gd name="connsiteX2" fmla="*/ 3565070 w 3565070"/>
                <a:gd name="connsiteY2" fmla="*/ 0 h 917054"/>
                <a:gd name="connsiteX3" fmla="*/ 2672073 w 3565070"/>
                <a:gd name="connsiteY3" fmla="*/ 879984 h 917054"/>
                <a:gd name="connsiteX4" fmla="*/ 0 w 3565070"/>
                <a:gd name="connsiteY4" fmla="*/ 917054 h 917054"/>
                <a:gd name="connsiteX0" fmla="*/ 0 w 3565070"/>
                <a:gd name="connsiteY0" fmla="*/ 917054 h 917054"/>
                <a:gd name="connsiteX1" fmla="*/ 880639 w 3565070"/>
                <a:gd name="connsiteY1" fmla="*/ 37070 h 917054"/>
                <a:gd name="connsiteX2" fmla="*/ 3565070 w 3565070"/>
                <a:gd name="connsiteY2" fmla="*/ 0 h 917054"/>
                <a:gd name="connsiteX3" fmla="*/ 2672073 w 3565070"/>
                <a:gd name="connsiteY3" fmla="*/ 879984 h 917054"/>
                <a:gd name="connsiteX4" fmla="*/ 0 w 3565070"/>
                <a:gd name="connsiteY4" fmla="*/ 917054 h 917054"/>
                <a:gd name="connsiteX0" fmla="*/ 0 w 3515643"/>
                <a:gd name="connsiteY0" fmla="*/ 941768 h 941768"/>
                <a:gd name="connsiteX1" fmla="*/ 880639 w 3515643"/>
                <a:gd name="connsiteY1" fmla="*/ 61784 h 941768"/>
                <a:gd name="connsiteX2" fmla="*/ 3515643 w 3515643"/>
                <a:gd name="connsiteY2" fmla="*/ 0 h 941768"/>
                <a:gd name="connsiteX3" fmla="*/ 2672073 w 3515643"/>
                <a:gd name="connsiteY3" fmla="*/ 904698 h 941768"/>
                <a:gd name="connsiteX4" fmla="*/ 0 w 3515643"/>
                <a:gd name="connsiteY4" fmla="*/ 941768 h 941768"/>
                <a:gd name="connsiteX0" fmla="*/ 0 w 3552714"/>
                <a:gd name="connsiteY0" fmla="*/ 892341 h 892341"/>
                <a:gd name="connsiteX1" fmla="*/ 880639 w 3552714"/>
                <a:gd name="connsiteY1" fmla="*/ 12357 h 892341"/>
                <a:gd name="connsiteX2" fmla="*/ 3552714 w 3552714"/>
                <a:gd name="connsiteY2" fmla="*/ 0 h 892341"/>
                <a:gd name="connsiteX3" fmla="*/ 2672073 w 3552714"/>
                <a:gd name="connsiteY3" fmla="*/ 855271 h 892341"/>
                <a:gd name="connsiteX4" fmla="*/ 0 w 3552714"/>
                <a:gd name="connsiteY4" fmla="*/ 892341 h 892341"/>
                <a:gd name="connsiteX0" fmla="*/ 0 w 3552714"/>
                <a:gd name="connsiteY0" fmla="*/ 917054 h 917054"/>
                <a:gd name="connsiteX1" fmla="*/ 917709 w 3552714"/>
                <a:gd name="connsiteY1" fmla="*/ 0 h 917054"/>
                <a:gd name="connsiteX2" fmla="*/ 3552714 w 3552714"/>
                <a:gd name="connsiteY2" fmla="*/ 24713 h 917054"/>
                <a:gd name="connsiteX3" fmla="*/ 2672073 w 3552714"/>
                <a:gd name="connsiteY3" fmla="*/ 879984 h 917054"/>
                <a:gd name="connsiteX4" fmla="*/ 0 w 3552714"/>
                <a:gd name="connsiteY4" fmla="*/ 917054 h 91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2714" h="917054">
                  <a:moveTo>
                    <a:pt x="0" y="917054"/>
                  </a:moveTo>
                  <a:lnTo>
                    <a:pt x="917709" y="0"/>
                  </a:lnTo>
                  <a:lnTo>
                    <a:pt x="3552714" y="24713"/>
                  </a:lnTo>
                  <a:lnTo>
                    <a:pt x="2672073" y="879984"/>
                  </a:lnTo>
                  <a:lnTo>
                    <a:pt x="0" y="91705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Правоъгълник 47"/>
            <p:cNvSpPr/>
            <p:nvPr/>
          </p:nvSpPr>
          <p:spPr>
            <a:xfrm>
              <a:off x="522996" y="3232477"/>
              <a:ext cx="2700000" cy="2628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54" name="Cube 21"/>
            <p:cNvSpPr/>
            <p:nvPr/>
          </p:nvSpPr>
          <p:spPr>
            <a:xfrm>
              <a:off x="495451" y="2326263"/>
              <a:ext cx="3581449" cy="3540819"/>
            </a:xfrm>
            <a:prstGeom prst="cube">
              <a:avLst/>
            </a:prstGeom>
            <a:no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22"/>
            <p:cNvCxnSpPr/>
            <p:nvPr/>
          </p:nvCxnSpPr>
          <p:spPr>
            <a:xfrm flipH="1">
              <a:off x="1373076" y="4984742"/>
              <a:ext cx="2725092" cy="1"/>
            </a:xfrm>
            <a:prstGeom prst="line">
              <a:avLst/>
            </a:prstGeom>
            <a:ln w="3810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23"/>
            <p:cNvCxnSpPr/>
            <p:nvPr/>
          </p:nvCxnSpPr>
          <p:spPr>
            <a:xfrm flipH="1">
              <a:off x="550977" y="4984742"/>
              <a:ext cx="822098" cy="779211"/>
            </a:xfrm>
            <a:prstGeom prst="line">
              <a:avLst/>
            </a:prstGeom>
            <a:ln w="3810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24"/>
            <p:cNvCxnSpPr/>
            <p:nvPr/>
          </p:nvCxnSpPr>
          <p:spPr>
            <a:xfrm flipH="1">
              <a:off x="1373075" y="2326263"/>
              <a:ext cx="20593" cy="2658479"/>
            </a:xfrm>
            <a:prstGeom prst="line">
              <a:avLst/>
            </a:prstGeom>
            <a:ln w="3810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9"/>
          <p:cNvGrpSpPr/>
          <p:nvPr/>
        </p:nvGrpSpPr>
        <p:grpSpPr>
          <a:xfrm rot="16200000">
            <a:off x="4477546" y="2876424"/>
            <a:ext cx="3517496" cy="2647297"/>
            <a:chOff x="3229106" y="523555"/>
            <a:chExt cx="8613428" cy="6482538"/>
          </a:xfrm>
        </p:grpSpPr>
        <p:sp>
          <p:nvSpPr>
            <p:cNvPr id="59" name="Rectangle 20"/>
            <p:cNvSpPr/>
            <p:nvPr/>
          </p:nvSpPr>
          <p:spPr>
            <a:xfrm>
              <a:off x="9671305" y="2675185"/>
              <a:ext cx="2171229" cy="2171227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0" name="Rectangle 26"/>
            <p:cNvSpPr/>
            <p:nvPr/>
          </p:nvSpPr>
          <p:spPr>
            <a:xfrm>
              <a:off x="7557360" y="523555"/>
              <a:ext cx="2171229" cy="21712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1" name="Rectangle 27"/>
            <p:cNvSpPr/>
            <p:nvPr/>
          </p:nvSpPr>
          <p:spPr>
            <a:xfrm>
              <a:off x="3229106" y="2675185"/>
              <a:ext cx="2171227" cy="2171227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2" name="Rectangle 28"/>
            <p:cNvSpPr/>
            <p:nvPr/>
          </p:nvSpPr>
          <p:spPr>
            <a:xfrm>
              <a:off x="7557363" y="2675185"/>
              <a:ext cx="2171225" cy="2171227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3" name="Rectangle 29"/>
            <p:cNvSpPr/>
            <p:nvPr/>
          </p:nvSpPr>
          <p:spPr>
            <a:xfrm>
              <a:off x="5385065" y="2675185"/>
              <a:ext cx="2171227" cy="2171227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4" name="Rectangle 30"/>
            <p:cNvSpPr/>
            <p:nvPr/>
          </p:nvSpPr>
          <p:spPr>
            <a:xfrm>
              <a:off x="7557360" y="4834864"/>
              <a:ext cx="2171229" cy="21712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32" name="grupa A"/>
          <p:cNvGrpSpPr/>
          <p:nvPr/>
        </p:nvGrpSpPr>
        <p:grpSpPr>
          <a:xfrm>
            <a:off x="1731263" y="2091927"/>
            <a:ext cx="6072503" cy="4130243"/>
            <a:chOff x="1731263" y="2091927"/>
            <a:chExt cx="6072503" cy="4130243"/>
          </a:xfrm>
        </p:grpSpPr>
        <p:grpSp>
          <p:nvGrpSpPr>
            <p:cNvPr id="21" name="Групиране 20"/>
            <p:cNvGrpSpPr/>
            <p:nvPr/>
          </p:nvGrpSpPr>
          <p:grpSpPr>
            <a:xfrm>
              <a:off x="1731263" y="3690565"/>
              <a:ext cx="2644568" cy="2531605"/>
              <a:chOff x="1731263" y="3690565"/>
              <a:chExt cx="2644568" cy="2531605"/>
            </a:xfrm>
          </p:grpSpPr>
          <p:sp>
            <p:nvSpPr>
              <p:cNvPr id="51" name="TextBox 25"/>
              <p:cNvSpPr txBox="1"/>
              <p:nvPr/>
            </p:nvSpPr>
            <p:spPr>
              <a:xfrm>
                <a:off x="1731263" y="5790282"/>
                <a:ext cx="332142" cy="431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g-BG" sz="2400" dirty="0" smtClean="0"/>
                  <a:t>а</a:t>
                </a:r>
                <a:endParaRPr lang="bg-BG" sz="2400" dirty="0"/>
              </a:p>
            </p:txBody>
          </p:sp>
          <p:sp>
            <p:nvSpPr>
              <p:cNvPr id="52" name="TextBox 26"/>
              <p:cNvSpPr txBox="1"/>
              <p:nvPr/>
            </p:nvSpPr>
            <p:spPr>
              <a:xfrm>
                <a:off x="3572488" y="5257599"/>
                <a:ext cx="332142" cy="431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g-BG" sz="2400" dirty="0" smtClean="0"/>
                  <a:t>а</a:t>
                </a:r>
                <a:endParaRPr lang="bg-BG" sz="2400" dirty="0"/>
              </a:p>
            </p:txBody>
          </p:sp>
          <p:sp>
            <p:nvSpPr>
              <p:cNvPr id="53" name="TextBox 27"/>
              <p:cNvSpPr txBox="1"/>
              <p:nvPr/>
            </p:nvSpPr>
            <p:spPr>
              <a:xfrm>
                <a:off x="4043689" y="3690565"/>
                <a:ext cx="332142" cy="431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g-BG" sz="2400" dirty="0" smtClean="0"/>
                  <a:t>а</a:t>
                </a:r>
                <a:endParaRPr lang="bg-BG" sz="2400" dirty="0"/>
              </a:p>
            </p:txBody>
          </p:sp>
        </p:grpSp>
        <p:grpSp>
          <p:nvGrpSpPr>
            <p:cNvPr id="65" name="grupa a"/>
            <p:cNvGrpSpPr/>
            <p:nvPr/>
          </p:nvGrpSpPr>
          <p:grpSpPr>
            <a:xfrm>
              <a:off x="6112738" y="2091927"/>
              <a:ext cx="1691028" cy="1778381"/>
              <a:chOff x="5990826" y="2421692"/>
              <a:chExt cx="1691028" cy="1778381"/>
            </a:xfrm>
          </p:grpSpPr>
          <p:sp>
            <p:nvSpPr>
              <p:cNvPr id="66" name="TextBox 34"/>
              <p:cNvSpPr txBox="1"/>
              <p:nvPr/>
            </p:nvSpPr>
            <p:spPr>
              <a:xfrm>
                <a:off x="6994694" y="3260845"/>
                <a:ext cx="243824" cy="353920"/>
              </a:xfrm>
              <a:prstGeom prst="rect">
                <a:avLst/>
              </a:prstGeom>
              <a:noFill/>
              <a:ln w="38100">
                <a:noFill/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bg-BG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bg-BG" sz="2800" dirty="0">
                    <a:solidFill>
                      <a:schemeClr val="tx1"/>
                    </a:solidFill>
                  </a:rPr>
                  <a:t>а</a:t>
                </a:r>
              </a:p>
            </p:txBody>
          </p:sp>
          <p:sp>
            <p:nvSpPr>
              <p:cNvPr id="67" name="TextBox 35"/>
              <p:cNvSpPr txBox="1"/>
              <p:nvPr/>
            </p:nvSpPr>
            <p:spPr>
              <a:xfrm>
                <a:off x="7438030" y="3846153"/>
                <a:ext cx="243824" cy="353920"/>
              </a:xfrm>
              <a:prstGeom prst="rect">
                <a:avLst/>
              </a:prstGeom>
              <a:noFill/>
              <a:ln w="38100">
                <a:noFill/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bg-BG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a</a:t>
                </a:r>
                <a:endParaRPr lang="bg-BG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36"/>
              <p:cNvSpPr txBox="1"/>
              <p:nvPr/>
            </p:nvSpPr>
            <p:spPr>
              <a:xfrm>
                <a:off x="5990826" y="2421692"/>
                <a:ext cx="243824" cy="353920"/>
              </a:xfrm>
              <a:prstGeom prst="rect">
                <a:avLst/>
              </a:prstGeom>
              <a:noFill/>
              <a:ln w="38100">
                <a:noFill/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bg-BG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a</a:t>
                </a:r>
                <a:endParaRPr lang="bg-BG" sz="28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923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64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20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9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4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4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400"/>
                            </p:stCondLst>
                            <p:childTnLst>
                              <p:par>
                                <p:cTn id="17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9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900"/>
                            </p:stCondLst>
                            <p:childTnLst>
                              <p:par>
                                <p:cTn id="24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Потребителски проект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5695</TotalTime>
  <Words>128</Words>
  <Application>Microsoft Office PowerPoint</Application>
  <PresentationFormat>Widescreen</PresentationFormat>
  <Paragraphs>49</Paragraphs>
  <Slides>4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Cambria Math</vt:lpstr>
      <vt:lpstr>Office Theme</vt:lpstr>
      <vt:lpstr>Потребителски проект</vt:lpstr>
      <vt:lpstr>Куб - Същност</vt:lpstr>
      <vt:lpstr>Обем</vt:lpstr>
      <vt:lpstr>Куб - Обем</vt:lpstr>
      <vt:lpstr>Куб – Лице на повърхнина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 подсказвач за 5 клас</dc:title>
  <cp:lastModifiedBy>Димитър Колев</cp:lastModifiedBy>
  <cp:revision>377</cp:revision>
  <dcterms:created xsi:type="dcterms:W3CDTF">2014-12-03T16:22:28Z</dcterms:created>
  <dcterms:modified xsi:type="dcterms:W3CDTF">2015-03-03T08:59:06Z</dcterms:modified>
</cp:coreProperties>
</file>