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6"/>
  </p:notesMasterIdLst>
  <p:sldIdLst>
    <p:sldId id="274" r:id="rId3"/>
    <p:sldId id="275" r:id="rId4"/>
    <p:sldId id="276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DDDDDD"/>
    <a:srgbClr val="B2B2B2"/>
    <a:srgbClr val="808080"/>
    <a:srgbClr val="E04E4E"/>
    <a:srgbClr val="B2F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49" autoAdjust="0"/>
    <p:restoredTop sz="86323" autoAdjust="0"/>
  </p:normalViewPr>
  <p:slideViewPr>
    <p:cSldViewPr snapToGrid="0">
      <p:cViewPr>
        <p:scale>
          <a:sx n="70" d="100"/>
          <a:sy n="70" d="100"/>
        </p:scale>
        <p:origin x="-67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/>
          <p:cNvSpPr/>
          <p:nvPr userDrawn="1"/>
        </p:nvSpPr>
        <p:spPr>
          <a:xfrm>
            <a:off x="-13447" y="-26894"/>
            <a:ext cx="2407024" cy="688489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Правоъгълник 26"/>
          <p:cNvSpPr/>
          <p:nvPr userDrawn="1"/>
        </p:nvSpPr>
        <p:spPr>
          <a:xfrm>
            <a:off x="9686364" y="-13447"/>
            <a:ext cx="2519083" cy="687144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9"/>
              <p:cNvSpPr txBox="1"/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bg-BG" sz="6000" b="1" dirty="0">
                  <a:solidFill>
                    <a:srgbClr val="DDDDDD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ово поле 10"/>
              <p:cNvSpPr txBox="1"/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bg-BG" sz="6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Текстово поле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ово поле 11"/>
              <p:cNvSpPr txBox="1"/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ово поле 12"/>
              <p:cNvSpPr txBox="1"/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72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bg-BG" sz="7200" b="1" i="0" dirty="0">
                  <a:solidFill>
                    <a:srgbClr val="DDDDDD"/>
                  </a:solidFill>
                </a:endParaRPr>
              </a:p>
            </p:txBody>
          </p:sp>
        </mc:Choice>
        <mc:Fallback xmlns="">
          <p:sp>
            <p:nvSpPr>
              <p:cNvPr id="13" name="Текстово поле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ово поле 16"/>
              <p:cNvSpPr txBox="1"/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6600" b="1" i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66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bg-BG" sz="66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blipFill rotWithShape="1">
                <a:blip r:embed="rId6"/>
                <a:stretch>
                  <a:fillRect l="-23297" b="-18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Текстово поле 17"/>
          <p:cNvSpPr txBox="1"/>
          <p:nvPr userDrawn="1"/>
        </p:nvSpPr>
        <p:spPr>
          <a:xfrm rot="20633914">
            <a:off x="-80488" y="2614366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Равнобедрен триъгълник 18"/>
          <p:cNvSpPr/>
          <p:nvPr userDrawn="1"/>
        </p:nvSpPr>
        <p:spPr>
          <a:xfrm rot="21022644">
            <a:off x="10468246" y="373517"/>
            <a:ext cx="1545075" cy="1312568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Куб 19"/>
          <p:cNvSpPr/>
          <p:nvPr userDrawn="1"/>
        </p:nvSpPr>
        <p:spPr>
          <a:xfrm rot="20667596">
            <a:off x="9921346" y="2043573"/>
            <a:ext cx="1342975" cy="117292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Трапец 20"/>
          <p:cNvSpPr/>
          <p:nvPr userDrawn="1"/>
        </p:nvSpPr>
        <p:spPr>
          <a:xfrm rot="1045830">
            <a:off x="10656702" y="5582755"/>
            <a:ext cx="1168163" cy="914400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Плюс 21"/>
          <p:cNvSpPr/>
          <p:nvPr userDrawn="1"/>
        </p:nvSpPr>
        <p:spPr>
          <a:xfrm>
            <a:off x="102502" y="2357713"/>
            <a:ext cx="537882" cy="510989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Равно 23"/>
          <p:cNvSpPr/>
          <p:nvPr userDrawn="1"/>
        </p:nvSpPr>
        <p:spPr>
          <a:xfrm>
            <a:off x="1586753" y="3837292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 rot="2741435">
            <a:off x="11259818" y="424311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 rot="18841176">
            <a:off x="10815057" y="363752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 rot="5400000">
            <a:off x="10844070" y="475834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28"/>
          <p:cNvSpPr/>
          <p:nvPr userDrawn="1"/>
        </p:nvSpPr>
        <p:spPr>
          <a:xfrm>
            <a:off x="11176616" y="386662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 userDrawn="1"/>
        </p:nvSpPr>
        <p:spPr>
          <a:xfrm rot="13541435">
            <a:off x="9927000" y="415657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Freeform 30"/>
          <p:cNvSpPr/>
          <p:nvPr userDrawn="1"/>
        </p:nvSpPr>
        <p:spPr>
          <a:xfrm rot="8041176">
            <a:off x="10390862" y="486365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 userDrawn="1"/>
        </p:nvSpPr>
        <p:spPr>
          <a:xfrm rot="16200000">
            <a:off x="10193233" y="377688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 userDrawn="1"/>
        </p:nvSpPr>
        <p:spPr>
          <a:xfrm rot="10800000">
            <a:off x="10051851" y="4584837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293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7E11D8A-8857-4B5E-8802-ECEC6460E0AE}" type="datetime1">
              <a:rPr lang="bg-BG" smtClean="0"/>
              <a:pPr lvl="0"/>
              <a:t>25.2.2015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6F65A84-CC8B-4FC2-A38A-A9B739AFB3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1EE4D8C5-76C8-46C8-8513-6C5235BE5CEA}" type="datetime1">
              <a:rPr lang="bg-BG" smtClean="0"/>
              <a:pPr lvl="0"/>
              <a:t>25.2.2015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F70F86E8-40FC-4399-A375-2B0ABF195E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40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40BEC30-E010-4B12-A338-A9B6D7DAC8D3}" type="datetime1">
              <a:rPr lang="bg-BG" smtClean="0"/>
              <a:pPr lvl="0"/>
              <a:t>25.2.2015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2AE027C-5215-47AB-9C63-22B78E260D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2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25.2.2015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25.2.2015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25.2.2015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25.2.2015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25.2.2015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801904" y="675712"/>
            <a:ext cx="9585511" cy="63873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006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642534" y="67734"/>
            <a:ext cx="9744882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5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435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0" y="200169"/>
            <a:ext cx="12192000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1903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32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5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3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A0FE4693-CBD3-4C2C-B908-920068608E82}" type="datetime1">
              <a:rPr lang="bg-BG" smtClean="0"/>
              <a:pPr lvl="0"/>
              <a:t>25.2.2015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30053DB-8AD5-4AD6-BF7B-FAF9BD02E7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17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702" r:id="rId3"/>
    <p:sldLayoutId id="2147483706" r:id="rId4"/>
    <p:sldLayoutId id="2147483703" r:id="rId5"/>
    <p:sldLayoutId id="2147483707" r:id="rId6"/>
    <p:sldLayoutId id="2147483704" r:id="rId7"/>
    <p:sldLayoutId id="2147483705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25.2.2015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media" Target="../media/media2.wma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microsoft.com/office/2007/relationships/media" Target="../media/media1.wma"/><Relationship Id="rId16" Type="http://schemas.openxmlformats.org/officeDocument/2006/relationships/image" Target="../media/image14.png"/><Relationship Id="rId1" Type="http://schemas.openxmlformats.org/officeDocument/2006/relationships/audio" Target="NULL" TargetMode="External"/><Relationship Id="rId6" Type="http://schemas.openxmlformats.org/officeDocument/2006/relationships/audio" Target="../media/media3.wma"/><Relationship Id="rId11" Type="http://schemas.openxmlformats.org/officeDocument/2006/relationships/image" Target="../media/image9.png"/><Relationship Id="rId5" Type="http://schemas.microsoft.com/office/2007/relationships/media" Target="../media/media3.wma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audio" Target="../media/media2.wma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microsoft.com/office/2007/relationships/media" Target="../media/media5.wma"/><Relationship Id="rId21" Type="http://schemas.openxmlformats.org/officeDocument/2006/relationships/image" Target="../media/image27.png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microsoft.com/office/2007/relationships/media" Target="../media/media4.wma"/><Relationship Id="rId16" Type="http://schemas.openxmlformats.org/officeDocument/2006/relationships/image" Target="../media/image15.png"/><Relationship Id="rId20" Type="http://schemas.openxmlformats.org/officeDocument/2006/relationships/image" Target="../media/image26.png"/><Relationship Id="rId1" Type="http://schemas.openxmlformats.org/officeDocument/2006/relationships/audio" Target="NULL" TargetMode="External"/><Relationship Id="rId6" Type="http://schemas.openxmlformats.org/officeDocument/2006/relationships/audio" Target="../media/media7.wma"/><Relationship Id="rId11" Type="http://schemas.openxmlformats.org/officeDocument/2006/relationships/image" Target="../media/image18.png"/><Relationship Id="rId5" Type="http://schemas.microsoft.com/office/2007/relationships/media" Target="../media/media7.wma"/><Relationship Id="rId15" Type="http://schemas.openxmlformats.org/officeDocument/2006/relationships/image" Target="../media/image22.png"/><Relationship Id="rId23" Type="http://schemas.openxmlformats.org/officeDocument/2006/relationships/image" Target="../media/image28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4" Type="http://schemas.microsoft.com/office/2007/relationships/media" Target="../media/media6.wma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12.wma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hyperlink" Target="../pishtovi/&#1054;&#1073;&#1080;&#1082;&#1085;&#1086;&#1074;&#1077;&#1085;&#1080;&#1044;&#1088;&#1086;&#1073;&#1080;&#1057;&#1098;&#1073;&#1080;&#1088;&#1072;&#1085;&#1077;.docx" TargetMode="External"/><Relationship Id="rId3" Type="http://schemas.microsoft.com/office/2007/relationships/media" Target="../media/media9.wma"/><Relationship Id="rId21" Type="http://schemas.openxmlformats.org/officeDocument/2006/relationships/image" Target="../media/image37.png"/><Relationship Id="rId7" Type="http://schemas.microsoft.com/office/2007/relationships/media" Target="../media/media12.wma"/><Relationship Id="rId12" Type="http://schemas.openxmlformats.org/officeDocument/2006/relationships/image" Target="../media/image21.png"/><Relationship Id="rId17" Type="http://schemas.openxmlformats.org/officeDocument/2006/relationships/image" Target="../media/image33.png"/><Relationship Id="rId25" Type="http://schemas.microsoft.com/office/2007/relationships/hdphoto" Target="../media/hdphoto1.wdp"/><Relationship Id="rId2" Type="http://schemas.microsoft.com/office/2007/relationships/media" Target="../media/media8.wma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2.png"/><Relationship Id="rId1" Type="http://schemas.openxmlformats.org/officeDocument/2006/relationships/audio" Target="NULL" TargetMode="External"/><Relationship Id="rId6" Type="http://schemas.microsoft.com/office/2007/relationships/media" Target="../media/media11.wma"/><Relationship Id="rId11" Type="http://schemas.openxmlformats.org/officeDocument/2006/relationships/slideLayout" Target="../slideLayouts/slideLayout4.xml"/><Relationship Id="rId24" Type="http://schemas.openxmlformats.org/officeDocument/2006/relationships/image" Target="../media/image39.png"/><Relationship Id="rId5" Type="http://schemas.openxmlformats.org/officeDocument/2006/relationships/audio" Target="../media/media10.wma"/><Relationship Id="rId15" Type="http://schemas.openxmlformats.org/officeDocument/2006/relationships/image" Target="../media/image31.png"/><Relationship Id="rId23" Type="http://schemas.openxmlformats.org/officeDocument/2006/relationships/hyperlink" Target="../zadachi/&#1054;&#1073;&#1080;&#1082;&#1085;&#1086;&#1074;&#1077;&#1085;&#1080;&#1044;&#1088;&#1086;&#1073;&#1080;&#1057;&#1098;&#1073;&#1080;&#1088;&#1072;&#1085;&#1077;.docx" TargetMode="External"/><Relationship Id="rId28" Type="http://schemas.openxmlformats.org/officeDocument/2006/relationships/image" Target="../media/image41.png"/><Relationship Id="rId10" Type="http://schemas.openxmlformats.org/officeDocument/2006/relationships/audio" Target="../media/media13.wma"/><Relationship Id="rId19" Type="http://schemas.openxmlformats.org/officeDocument/2006/relationships/image" Target="../media/image35.png"/><Relationship Id="rId31" Type="http://schemas.openxmlformats.org/officeDocument/2006/relationships/image" Target="../media/image6.png"/><Relationship Id="rId4" Type="http://schemas.microsoft.com/office/2007/relationships/media" Target="../media/media10.wma"/><Relationship Id="rId9" Type="http://schemas.microsoft.com/office/2007/relationships/media" Target="../media/media13.wma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Събиране и изваждане на дроби с еднакви знаменатели</a:t>
            </a:r>
          </a:p>
        </p:txBody>
      </p:sp>
      <p:pic>
        <p:nvPicPr>
          <p:cNvPr id="4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2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431189" y="6111023"/>
            <a:ext cx="540000" cy="540000"/>
          </a:xfrm>
          <a:prstGeom prst="rect">
            <a:avLst/>
          </a:prstGeom>
        </p:spPr>
      </p:pic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76387"/>
              </p:ext>
            </p:extLst>
          </p:nvPr>
        </p:nvGraphicFramePr>
        <p:xfrm>
          <a:off x="1647026" y="2019868"/>
          <a:ext cx="2160000" cy="2160000"/>
        </p:xfrm>
        <a:graphic>
          <a:graphicData uri="http://schemas.openxmlformats.org/drawingml/2006/table">
            <a:tbl>
              <a:tblPr firstRow="1" firstCol="1" bandRow="1"/>
              <a:tblGrid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Текстово поле 46"/>
              <p:cNvSpPr txBox="1"/>
              <p:nvPr/>
            </p:nvSpPr>
            <p:spPr>
              <a:xfrm>
                <a:off x="1846344" y="4134191"/>
                <a:ext cx="663964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47" name="Текстово поле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344" y="4134191"/>
                <a:ext cx="663964" cy="90178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Текстово поле 50"/>
              <p:cNvSpPr txBox="1"/>
              <p:nvPr/>
            </p:nvSpPr>
            <p:spPr>
              <a:xfrm>
                <a:off x="4494549" y="2033006"/>
                <a:ext cx="2353529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1" name="Текстово поле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549" y="2033006"/>
                <a:ext cx="2353529" cy="90178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авоъгълник 53"/>
              <p:cNvSpPr/>
              <p:nvPr/>
            </p:nvSpPr>
            <p:spPr>
              <a:xfrm>
                <a:off x="6848078" y="3394459"/>
                <a:ext cx="2376805" cy="910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bg-BG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bg-BG" sz="2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bg-BG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bg-BG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bg-BG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/>
                            </a:rPr>
                            <m:t>𝑎</m:t>
                          </m:r>
                          <m:r>
                            <a:rPr lang="bg-BG" sz="2800" i="1">
                              <a:latin typeface="Cambria Math"/>
                            </a:rPr>
                            <m:t>+</m:t>
                          </m:r>
                          <m:r>
                            <a:rPr lang="bg-BG" sz="2800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bg-BG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54" name="Правоъгъл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078" y="3394459"/>
                <a:ext cx="2376805" cy="91050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авоъгълник 54"/>
              <p:cNvSpPr/>
              <p:nvPr/>
            </p:nvSpPr>
            <p:spPr>
              <a:xfrm>
                <a:off x="1020856" y="1872192"/>
                <a:ext cx="494046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i="1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bg-BG" i="1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5" name="Правоъгълник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56" y="1872192"/>
                <a:ext cx="494046" cy="61170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авоъгълник 56"/>
              <p:cNvSpPr/>
              <p:nvPr/>
            </p:nvSpPr>
            <p:spPr>
              <a:xfrm>
                <a:off x="9324384" y="4457891"/>
                <a:ext cx="2376805" cy="910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bg-BG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bg-BG" sz="2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bg-BG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bg-BG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bg-BG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/>
                            </a:rPr>
                            <m:t>𝑎</m:t>
                          </m:r>
                          <m:r>
                            <a:rPr lang="bg-BG" sz="2800" i="1">
                              <a:latin typeface="Cambria Math"/>
                            </a:rPr>
                            <m:t>−</m:t>
                          </m:r>
                          <m:r>
                            <a:rPr lang="bg-BG" sz="2800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bg-BG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57" name="Правоъгълник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384" y="4457891"/>
                <a:ext cx="2376805" cy="91050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ikDrobi1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847.8687" end="1130.4912"/>
                </p14:media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62555" y="189931"/>
            <a:ext cx="609600" cy="609600"/>
          </a:xfrm>
          <a:prstGeom prst="rect">
            <a:avLst/>
          </a:prstGeom>
        </p:spPr>
      </p:pic>
      <p:pic>
        <p:nvPicPr>
          <p:cNvPr id="4" name="obikDrobi2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905302" y="189931"/>
            <a:ext cx="609600" cy="609600"/>
          </a:xfrm>
          <a:prstGeom prst="rect">
            <a:avLst/>
          </a:prstGeom>
        </p:spPr>
      </p:pic>
      <p:pic>
        <p:nvPicPr>
          <p:cNvPr id="5" name="obikDrobi3.wm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723514" y="2182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2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49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9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10000" fill="hold" nodeType="withEffect">
                                  <p:stCondLst>
                                    <p:cond delay="10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8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8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494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267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706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172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239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028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1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71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47" grpId="0"/>
      <p:bldP spid="51" grpId="0"/>
      <p:bldP spid="54" grpId="0"/>
      <p:bldP spid="55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Събиране и изваждане на дроби с различни знаменатели</a:t>
            </a:r>
          </a:p>
        </p:txBody>
      </p:sp>
      <p:pic>
        <p:nvPicPr>
          <p:cNvPr id="4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Текстово поле 1"/>
          <p:cNvSpPr txBox="1">
            <a:spLocks noChangeArrowheads="1"/>
          </p:cNvSpPr>
          <p:nvPr/>
        </p:nvSpPr>
        <p:spPr bwMode="auto">
          <a:xfrm>
            <a:off x="1208954" y="2081888"/>
            <a:ext cx="33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͜</a:t>
            </a:r>
            <a:r>
              <a:rPr kumimoji="0" lang="en-US" altLang="bg-BG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4</a:t>
            </a: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07014" y="2050896"/>
            <a:ext cx="33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͜</a:t>
            </a:r>
            <a:r>
              <a:rPr kumimoji="0" lang="en-US" altLang="bg-BG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5</a:t>
            </a: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795187" y="4060855"/>
                <a:ext cx="4435528" cy="238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bg-BG" sz="3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bg-BG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bg-BG" sz="3200" i="1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bg-BG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20</m:t>
                          </m:r>
                        </m:den>
                      </m:f>
                      <m:r>
                        <a:rPr lang="bg-BG" sz="3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bg-BG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20</m:t>
                          </m:r>
                        </m:den>
                      </m:f>
                      <m:r>
                        <a:rPr lang="bg-BG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13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bg-BG" sz="3200" dirty="0"/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36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187" y="4060855"/>
                <a:ext cx="4435528" cy="238174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авоъгълник 8"/>
              <p:cNvSpPr/>
              <p:nvPr/>
            </p:nvSpPr>
            <p:spPr>
              <a:xfrm>
                <a:off x="1020333" y="2247732"/>
                <a:ext cx="543739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bg-BG" sz="280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5</m:t>
                          </m:r>
                        </m:den>
                      </m:f>
                      <m:r>
                        <a:rPr lang="bg-BG" altLang="bg-BG" sz="2800" i="1" dirty="0">
                          <a:latin typeface="Cambria Math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9" name="Правоъгъл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33" y="2247732"/>
                <a:ext cx="543739" cy="90178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авоъгълник 23"/>
              <p:cNvSpPr/>
              <p:nvPr/>
            </p:nvSpPr>
            <p:spPr>
              <a:xfrm>
                <a:off x="4086753" y="2250553"/>
                <a:ext cx="543739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bg-BG" sz="280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4</m:t>
                          </m:r>
                        </m:den>
                      </m:f>
                      <m:r>
                        <a:rPr lang="bg-BG" altLang="bg-BG" sz="2800" i="1" dirty="0">
                          <a:latin typeface="Cambria Math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24" name="Правоъгъл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753" y="2250553"/>
                <a:ext cx="543739" cy="89896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авоъгълник 9"/>
              <p:cNvSpPr/>
              <p:nvPr/>
            </p:nvSpPr>
            <p:spPr>
              <a:xfrm>
                <a:off x="1344380" y="2247732"/>
                <a:ext cx="1031436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bg-BG" sz="2800" b="0" i="1" dirty="0" smtClean="0"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bg-BG" sz="2800" b="0" i="1" dirty="0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bg-BG" sz="2800" b="0" i="1" dirty="0" smtClean="0">
                              <a:latin typeface="Cambria Math"/>
                              <a:cs typeface="Times New Roman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bg-BG" sz="2800" b="0" i="1" dirty="0" smtClean="0">
                              <a:latin typeface="Cambria Math"/>
                              <a:cs typeface="Times New Roman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10" name="Правоъгъл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380" y="2247732"/>
                <a:ext cx="1031436" cy="90178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авоъгълник 10"/>
              <p:cNvSpPr/>
              <p:nvPr/>
            </p:nvSpPr>
            <p:spPr>
              <a:xfrm>
                <a:off x="4358622" y="2262351"/>
                <a:ext cx="805029" cy="887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bg-BG" sz="3600" dirty="0" smtClean="0">
                    <a:ea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bg-BG" sz="36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bg-BG" sz="36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bg-BG" sz="3600" b="0" i="1" smtClean="0">
                            <a:latin typeface="Cambria Math"/>
                            <a:cs typeface="Times New Roman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bg-BG" sz="3600" dirty="0"/>
              </a:p>
            </p:txBody>
          </p:sp>
        </mc:Choice>
        <mc:Fallback xmlns="">
          <p:sp>
            <p:nvSpPr>
              <p:cNvPr id="11" name="Правоъгъл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22" y="2262351"/>
                <a:ext cx="805029" cy="887166"/>
              </a:xfrm>
              <a:prstGeom prst="rect">
                <a:avLst/>
              </a:prstGeom>
              <a:blipFill rotWithShape="1">
                <a:blip r:embed="rId13"/>
                <a:stretch>
                  <a:fillRect l="-23485" b="-1232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obikDrobi4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975.2984"/>
                </p14:media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77618" y="167185"/>
            <a:ext cx="609600" cy="609600"/>
          </a:xfrm>
          <a:prstGeom prst="rect">
            <a:avLst/>
          </a:prstGeom>
        </p:spPr>
      </p:pic>
      <p:pic>
        <p:nvPicPr>
          <p:cNvPr id="14" name="obikDrobi5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721.8567"/>
                </p14:media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918949" y="228600"/>
            <a:ext cx="609600" cy="609600"/>
          </a:xfrm>
          <a:prstGeom prst="rect">
            <a:avLst/>
          </a:prstGeom>
        </p:spPr>
      </p:pic>
      <p:sp>
        <p:nvSpPr>
          <p:cNvPr id="15" name="Текстово поле 14"/>
          <p:cNvSpPr txBox="1"/>
          <p:nvPr/>
        </p:nvSpPr>
        <p:spPr>
          <a:xfrm rot="5400000">
            <a:off x="1198862" y="4971813"/>
            <a:ext cx="763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}</a:t>
            </a:r>
            <a:endParaRPr lang="bg-BG" sz="8000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1200659" y="5564601"/>
            <a:ext cx="700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20</a:t>
            </a:r>
            <a:endParaRPr lang="bg-BG" sz="3200" dirty="0"/>
          </a:p>
        </p:txBody>
      </p:sp>
      <p:pic>
        <p:nvPicPr>
          <p:cNvPr id="25" name="obikDrobi6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4">
                  <p14:trim st="717.3079" end="3227.8832"/>
                </p14:media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819701" y="304800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авоъгълник 27"/>
              <p:cNvSpPr/>
              <p:nvPr/>
            </p:nvSpPr>
            <p:spPr>
              <a:xfrm>
                <a:off x="9170985" y="2329371"/>
                <a:ext cx="742511" cy="910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bg-BG" sz="280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25</m:t>
                          </m:r>
                        </m:den>
                      </m:f>
                      <m:r>
                        <a:rPr lang="bg-BG" altLang="bg-BG" sz="2800" i="1" dirty="0">
                          <a:latin typeface="Cambria Math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28" name="Правоъгъл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985" y="2329371"/>
                <a:ext cx="742511" cy="91057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авоъгълник 33"/>
              <p:cNvSpPr/>
              <p:nvPr/>
            </p:nvSpPr>
            <p:spPr>
              <a:xfrm>
                <a:off x="6909052" y="2258585"/>
                <a:ext cx="103143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bg-BG" sz="2800" b="0" i="1" dirty="0" smtClean="0"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bg-BG" sz="2800" b="0" i="1" dirty="0" smtClean="0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bg-BG" sz="2800" b="0" i="1" dirty="0" smtClean="0">
                              <a:latin typeface="Cambria Math"/>
                              <a:cs typeface="Times New Roman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bg-BG" sz="2800" b="0" i="1" dirty="0" smtClean="0">
                              <a:latin typeface="Cambria Math"/>
                              <a:cs typeface="Times New Roman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34" name="Правоъгъл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052" y="2258585"/>
                <a:ext cx="1031436" cy="89896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авоъгълник 34"/>
              <p:cNvSpPr/>
              <p:nvPr/>
            </p:nvSpPr>
            <p:spPr>
              <a:xfrm>
                <a:off x="9651425" y="2370315"/>
                <a:ext cx="609462" cy="87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bg-BG" sz="3600" dirty="0" smtClean="0">
                    <a:ea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bg-BG" sz="36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bg-BG" sz="3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bg-BG" sz="36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bg-BG" sz="3600" dirty="0"/>
              </a:p>
            </p:txBody>
          </p:sp>
        </mc:Choice>
        <mc:Fallback xmlns="">
          <p:sp>
            <p:nvSpPr>
              <p:cNvPr id="35" name="Правоъгълник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425" y="2370315"/>
                <a:ext cx="609462" cy="878126"/>
              </a:xfrm>
              <a:prstGeom prst="rect">
                <a:avLst/>
              </a:prstGeom>
              <a:blipFill rotWithShape="1">
                <a:blip r:embed="rId19"/>
                <a:stretch>
                  <a:fillRect l="-30000" b="-125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авоъгълник 35"/>
              <p:cNvSpPr/>
              <p:nvPr/>
            </p:nvSpPr>
            <p:spPr>
              <a:xfrm>
                <a:off x="6381953" y="2277021"/>
                <a:ext cx="742511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bg-BG" sz="2800" i="1" dirty="0" smtClean="0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49</m:t>
                          </m:r>
                        </m:num>
                        <m:den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70</m:t>
                          </m:r>
                        </m:den>
                      </m:f>
                      <m:r>
                        <a:rPr lang="bg-BG" altLang="bg-BG" sz="2800" i="1" dirty="0">
                          <a:latin typeface="Cambria Math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36" name="Правоъгъл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953" y="2277021"/>
                <a:ext cx="742511" cy="90178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авоъгълник 15"/>
              <p:cNvSpPr/>
              <p:nvPr/>
            </p:nvSpPr>
            <p:spPr>
              <a:xfrm>
                <a:off x="5519090" y="4423237"/>
                <a:ext cx="6304931" cy="1027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49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70</m:t>
                          </m:r>
                        </m:den>
                      </m:f>
                      <m:r>
                        <a:rPr lang="bg-BG" sz="3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bg-BG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25</m:t>
                          </m:r>
                        </m:den>
                      </m:f>
                      <m:r>
                        <a:rPr lang="bg-BG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bg-BG" sz="3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bg-BG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bg-BG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bg-BG" sz="3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bg-BG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bg-BG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bg-BG" sz="3200" dirty="0"/>
              </a:p>
            </p:txBody>
          </p:sp>
        </mc:Choice>
        <mc:Fallback xmlns="">
          <p:sp>
            <p:nvSpPr>
              <p:cNvPr id="16" name="Правоъгъл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090" y="4423237"/>
                <a:ext cx="6304931" cy="102752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аво съединение 17"/>
          <p:cNvCxnSpPr/>
          <p:nvPr/>
        </p:nvCxnSpPr>
        <p:spPr>
          <a:xfrm>
            <a:off x="6496334" y="2355696"/>
            <a:ext cx="412718" cy="344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аво съединение 37"/>
          <p:cNvCxnSpPr/>
          <p:nvPr/>
        </p:nvCxnSpPr>
        <p:spPr>
          <a:xfrm>
            <a:off x="6496334" y="2805178"/>
            <a:ext cx="412718" cy="344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аво съединение 38"/>
          <p:cNvCxnSpPr/>
          <p:nvPr/>
        </p:nvCxnSpPr>
        <p:spPr>
          <a:xfrm>
            <a:off x="9238707" y="2415773"/>
            <a:ext cx="412718" cy="344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аво съединение 39"/>
          <p:cNvCxnSpPr/>
          <p:nvPr/>
        </p:nvCxnSpPr>
        <p:spPr>
          <a:xfrm>
            <a:off x="9238707" y="2865255"/>
            <a:ext cx="412718" cy="344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ово поле 19"/>
          <p:cNvSpPr txBox="1"/>
          <p:nvPr/>
        </p:nvSpPr>
        <p:spPr>
          <a:xfrm>
            <a:off x="6753208" y="192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bg-BG" dirty="0"/>
          </a:p>
        </p:txBody>
      </p:sp>
      <p:sp>
        <p:nvSpPr>
          <p:cNvPr id="41" name="Текстово поле 40"/>
          <p:cNvSpPr txBox="1"/>
          <p:nvPr/>
        </p:nvSpPr>
        <p:spPr>
          <a:xfrm>
            <a:off x="6765140" y="3178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bg-BG" dirty="0"/>
          </a:p>
        </p:txBody>
      </p:sp>
      <p:sp>
        <p:nvSpPr>
          <p:cNvPr id="42" name="Текстово поле 41"/>
          <p:cNvSpPr txBox="1"/>
          <p:nvPr/>
        </p:nvSpPr>
        <p:spPr>
          <a:xfrm>
            <a:off x="9482860" y="1985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9494792" y="3239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pic>
        <p:nvPicPr>
          <p:cNvPr id="44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431189" y="6111023"/>
            <a:ext cx="540000" cy="540000"/>
          </a:xfrm>
          <a:prstGeom prst="rect">
            <a:avLst/>
          </a:prstGeom>
        </p:spPr>
      </p:pic>
      <p:pic>
        <p:nvPicPr>
          <p:cNvPr id="45" name="obikDrobi8.wm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527113" y="510653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авоъгълник 46"/>
              <p:cNvSpPr/>
              <p:nvPr/>
            </p:nvSpPr>
            <p:spPr>
              <a:xfrm>
                <a:off x="10123975" y="2388721"/>
                <a:ext cx="805029" cy="879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bg-BG" sz="3600" dirty="0" smtClean="0">
                    <a:ea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bg-BG" sz="36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bg-BG" sz="3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bg-BG" sz="3600" b="0" i="1" smtClean="0"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bg-BG" sz="3600" dirty="0"/>
              </a:p>
            </p:txBody>
          </p:sp>
        </mc:Choice>
        <mc:Fallback xmlns="">
          <p:sp>
            <p:nvSpPr>
              <p:cNvPr id="47" name="Правоъгълник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975" y="2388721"/>
                <a:ext cx="805029" cy="879215"/>
              </a:xfrm>
              <a:prstGeom prst="rect">
                <a:avLst/>
              </a:prstGeom>
              <a:blipFill rotWithShape="1">
                <a:blip r:embed="rId23"/>
                <a:stretch>
                  <a:fillRect l="-23485" b="-1319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авоъгълник 11"/>
          <p:cNvSpPr/>
          <p:nvPr/>
        </p:nvSpPr>
        <p:spPr>
          <a:xfrm>
            <a:off x="5465430" y="2081888"/>
            <a:ext cx="36000" cy="355500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Текстово поле 1"/>
          <p:cNvSpPr txBox="1">
            <a:spLocks noChangeArrowheads="1"/>
          </p:cNvSpPr>
          <p:nvPr/>
        </p:nvSpPr>
        <p:spPr bwMode="auto">
          <a:xfrm>
            <a:off x="10012575" y="2178884"/>
            <a:ext cx="33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͜2</a:t>
            </a: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Правоъгълник 47"/>
          <p:cNvSpPr/>
          <p:nvPr/>
        </p:nvSpPr>
        <p:spPr>
          <a:xfrm>
            <a:off x="2241275" y="3487490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altLang="bg-BG" sz="2400" dirty="0" smtClean="0">
                <a:cs typeface="Times New Roman" pitchFamily="18" charset="0"/>
              </a:rPr>
              <a:t>Н</a:t>
            </a:r>
            <a:r>
              <a:rPr lang="bg-BG" altLang="bg-BG" sz="2400" dirty="0">
                <a:cs typeface="Times New Roman" pitchFamily="18" charset="0"/>
              </a:rPr>
              <a:t>О</a:t>
            </a:r>
            <a:r>
              <a:rPr lang="bg-BG" altLang="bg-BG" sz="2400" dirty="0" smtClean="0">
                <a:cs typeface="Times New Roman" pitchFamily="18" charset="0"/>
              </a:rPr>
              <a:t>К(5;4)=20</a:t>
            </a:r>
            <a:endParaRPr lang="bg-BG" sz="2400" dirty="0"/>
          </a:p>
        </p:txBody>
      </p:sp>
      <p:sp>
        <p:nvSpPr>
          <p:cNvPr id="49" name="Правоъгълник 48"/>
          <p:cNvSpPr/>
          <p:nvPr/>
        </p:nvSpPr>
        <p:spPr>
          <a:xfrm>
            <a:off x="7447832" y="3971520"/>
            <a:ext cx="1946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altLang="bg-BG" sz="2400" dirty="0" smtClean="0">
                <a:cs typeface="Times New Roman" pitchFamily="18" charset="0"/>
              </a:rPr>
              <a:t>НОК(10;5)=10</a:t>
            </a:r>
            <a:endParaRPr lang="bg-BG" sz="2400" dirty="0"/>
          </a:p>
        </p:txBody>
      </p:sp>
      <p:sp>
        <p:nvSpPr>
          <p:cNvPr id="50" name="Правоъгълник 49"/>
          <p:cNvSpPr/>
          <p:nvPr/>
        </p:nvSpPr>
        <p:spPr>
          <a:xfrm>
            <a:off x="7305164" y="3417082"/>
            <a:ext cx="1933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altLang="bg-BG" sz="2400" dirty="0" smtClean="0">
                <a:cs typeface="Times New Roman" pitchFamily="18" charset="0"/>
              </a:rPr>
              <a:t>НОК(70;25)=?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249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9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197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25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1403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3603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8603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7703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9103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8203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0303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1203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1203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150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600"/>
                            </p:stCondLst>
                            <p:childTnLst>
                              <p:par>
                                <p:cTn id="4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3362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9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26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26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27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28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29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29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30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30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31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4223"/>
                            </p:stCondLst>
                            <p:childTnLst>
                              <p:par>
                                <p:cTn id="8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6" dur="1003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777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5977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39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4254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 showWhenStopped="0">
                <p:cTn id="9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 showWhenStopped="0">
                <p:cTn id="1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audio>
              <p:cMediaNode vol="80000" showWhenStopped="0">
                <p:cTn id="10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  <p:bldLst>
      <p:bldP spid="5" grpId="0"/>
      <p:bldP spid="6" grpId="0"/>
      <p:bldP spid="8" grpId="0"/>
      <p:bldP spid="9" grpId="0"/>
      <p:bldP spid="24" grpId="0"/>
      <p:bldP spid="10" grpId="0"/>
      <p:bldP spid="11" grpId="0"/>
      <p:bldP spid="15" grpId="0"/>
      <p:bldP spid="23" grpId="0"/>
      <p:bldP spid="28" grpId="0"/>
      <p:bldP spid="34" grpId="0"/>
      <p:bldP spid="35" grpId="0"/>
      <p:bldP spid="36" grpId="0"/>
      <p:bldP spid="16" grpId="0"/>
      <p:bldP spid="20" grpId="0"/>
      <p:bldP spid="41" grpId="0"/>
      <p:bldP spid="42" grpId="0"/>
      <p:bldP spid="43" grpId="0"/>
      <p:bldP spid="47" grpId="0"/>
      <p:bldP spid="12" grpId="0" animBg="1"/>
      <p:bldP spid="3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Смесени </a:t>
            </a:r>
            <a:r>
              <a:rPr lang="bg-BG" dirty="0" smtClean="0"/>
              <a:t>числа</a:t>
            </a:r>
            <a:endParaRPr lang="bg-BG" dirty="0"/>
          </a:p>
        </p:txBody>
      </p:sp>
      <p:pic>
        <p:nvPicPr>
          <p:cNvPr id="6" name="obikDrobi9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34.4964" end="3846.7072"/>
                </p14:media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81971" y="80750"/>
            <a:ext cx="609600" cy="609600"/>
          </a:xfrm>
          <a:prstGeom prst="rect">
            <a:avLst/>
          </a:prstGeom>
        </p:spPr>
      </p:pic>
      <p:pic>
        <p:nvPicPr>
          <p:cNvPr id="7" name="obikDrobi10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3629.4752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14484" y="80750"/>
            <a:ext cx="609600" cy="609600"/>
          </a:xfrm>
          <a:prstGeom prst="rect">
            <a:avLst/>
          </a:prstGeom>
        </p:spPr>
      </p:pic>
      <p:pic>
        <p:nvPicPr>
          <p:cNvPr id="8" name="obikDrobi11.wma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846997" y="80750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авоъгълник 8"/>
              <p:cNvSpPr/>
              <p:nvPr/>
            </p:nvSpPr>
            <p:spPr>
              <a:xfrm>
                <a:off x="1474079" y="2334797"/>
                <a:ext cx="2858603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bg-BG" sz="2400" i="1" smtClean="0">
                        <a:latin typeface="Cambria Math"/>
                      </a:rPr>
                      <m:t>3+</m:t>
                    </m:r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bg-BG" sz="24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bg-BG" sz="2400" dirty="0"/>
                  <a:t>;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bg-BG" sz="2400" i="1">
                        <a:latin typeface="Cambria Math"/>
                      </a:rPr>
                      <m:t>5+</m:t>
                    </m:r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bg-BG" sz="2400" i="1">
                            <a:latin typeface="Cambria Math"/>
                          </a:rPr>
                          <m:t>47</m:t>
                        </m:r>
                      </m:den>
                    </m:f>
                    <m:r>
                      <a:rPr lang="en-US" sz="2400" b="0" i="0" smtClean="0">
                        <a:latin typeface="Cambria Math"/>
                      </a:rPr>
                      <m:t>;</m:t>
                    </m:r>
                    <m:r>
                      <a:rPr lang="bg-BG" sz="2400" i="1">
                        <a:latin typeface="Cambria Math"/>
                      </a:rPr>
                      <m:t>1+</m:t>
                    </m:r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bg-BG" sz="2400" i="1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bg-BG" sz="2400" dirty="0"/>
                  <a:t>;</a:t>
                </a:r>
              </a:p>
            </p:txBody>
          </p:sp>
        </mc:Choice>
        <mc:Fallback xmlns="">
          <p:sp>
            <p:nvSpPr>
              <p:cNvPr id="9" name="Правоъгъл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079" y="2334797"/>
                <a:ext cx="2858603" cy="616964"/>
              </a:xfrm>
              <a:prstGeom prst="rect">
                <a:avLst/>
              </a:prstGeom>
              <a:blipFill rotWithShape="1">
                <a:blip r:embed="rId15"/>
                <a:stretch>
                  <a:fillRect r="-1919" b="-99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авоъгълник 9"/>
              <p:cNvSpPr/>
              <p:nvPr/>
            </p:nvSpPr>
            <p:spPr>
              <a:xfrm>
                <a:off x="1474079" y="5196474"/>
                <a:ext cx="1674125" cy="616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bg-BG" sz="2400" i="1">
                        <a:latin typeface="Cambria Math"/>
                      </a:rPr>
                      <m:t>1+</m:t>
                    </m:r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bg-BG" sz="2400" i="1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bg-BG" sz="2400" dirty="0"/>
                  <a:t>= </a:t>
                </a:r>
                <a14:m>
                  <m:oMath xmlns:m="http://schemas.openxmlformats.org/officeDocument/2006/math">
                    <m:r>
                      <a:rPr lang="bg-BG" sz="2400" i="1">
                        <a:latin typeface="Cambria Math"/>
                      </a:rPr>
                      <m:t>1</m:t>
                    </m:r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bg-BG" sz="2400" i="1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endParaRPr lang="bg-BG" sz="2400" dirty="0"/>
              </a:p>
            </p:txBody>
          </p:sp>
        </mc:Choice>
        <mc:Fallback xmlns="">
          <p:sp>
            <p:nvSpPr>
              <p:cNvPr id="10" name="Правоъгъл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079" y="5196474"/>
                <a:ext cx="1674125" cy="616964"/>
              </a:xfrm>
              <a:prstGeom prst="rect">
                <a:avLst/>
              </a:prstGeom>
              <a:blipFill rotWithShape="1">
                <a:blip r:embed="rId1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авоъгълник 10"/>
              <p:cNvSpPr/>
              <p:nvPr/>
            </p:nvSpPr>
            <p:spPr>
              <a:xfrm>
                <a:off x="1474079" y="3293389"/>
                <a:ext cx="1355436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bg-BG" sz="2400" i="1">
                        <a:latin typeface="Cambria Math"/>
                      </a:rPr>
                      <m:t>3+</m:t>
                    </m:r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bg-BG" sz="24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bg-BG" sz="2400" dirty="0"/>
                  <a:t>=</a:t>
                </a:r>
                <a14:m>
                  <m:oMath xmlns:m="http://schemas.openxmlformats.org/officeDocument/2006/math">
                    <m:r>
                      <a:rPr lang="bg-BG" sz="2400" i="1">
                        <a:latin typeface="Cambria Math"/>
                      </a:rPr>
                      <m:t>3</m:t>
                    </m:r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bg-BG" sz="24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bg-BG" sz="2400" dirty="0"/>
              </a:p>
            </p:txBody>
          </p:sp>
        </mc:Choice>
        <mc:Fallback xmlns="">
          <p:sp>
            <p:nvSpPr>
              <p:cNvPr id="11" name="Правоъгъл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079" y="3293389"/>
                <a:ext cx="1355436" cy="613886"/>
              </a:xfrm>
              <a:prstGeom prst="rect">
                <a:avLst/>
              </a:prstGeom>
              <a:blipFill rotWithShape="1">
                <a:blip r:embed="rId17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авоъгълник 11"/>
              <p:cNvSpPr/>
              <p:nvPr/>
            </p:nvSpPr>
            <p:spPr>
              <a:xfrm>
                <a:off x="1474079" y="4204983"/>
                <a:ext cx="1615122" cy="615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bg-BG" sz="2400" i="1">
                        <a:latin typeface="Cambria Math"/>
                      </a:rPr>
                      <m:t>5+</m:t>
                    </m:r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bg-BG" sz="2400" i="1">
                            <a:latin typeface="Cambria Math"/>
                          </a:rPr>
                          <m:t>47</m:t>
                        </m:r>
                      </m:den>
                    </m:f>
                  </m:oMath>
                </a14:m>
                <a:r>
                  <a:rPr lang="bg-BG" sz="2400" dirty="0"/>
                  <a:t>=</a:t>
                </a:r>
                <a14:m>
                  <m:oMath xmlns:m="http://schemas.openxmlformats.org/officeDocument/2006/math">
                    <m:r>
                      <a:rPr lang="bg-BG" sz="2400" i="1">
                        <a:latin typeface="Cambria Math"/>
                      </a:rPr>
                      <m:t>5</m:t>
                    </m:r>
                    <m:f>
                      <m:fPr>
                        <m:ctrlPr>
                          <a:rPr lang="bg-BG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bg-BG" sz="2400" i="1">
                            <a:latin typeface="Cambria Math"/>
                          </a:rPr>
                          <m:t>47</m:t>
                        </m:r>
                      </m:den>
                    </m:f>
                  </m:oMath>
                </a14:m>
                <a:endParaRPr lang="bg-BG" sz="2400" dirty="0"/>
              </a:p>
            </p:txBody>
          </p:sp>
        </mc:Choice>
        <mc:Fallback xmlns="">
          <p:sp>
            <p:nvSpPr>
              <p:cNvPr id="12" name="Правоъгъл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079" y="4204983"/>
                <a:ext cx="1615122" cy="615233"/>
              </a:xfrm>
              <a:prstGeom prst="rect">
                <a:avLst/>
              </a:prstGeom>
              <a:blipFill rotWithShape="1">
                <a:blip r:embed="rId18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obikDrobi12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6">
                  <p14:trim end="3255.1072"/>
                </p14:media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784401" y="84162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авоъгълник 15"/>
              <p:cNvSpPr/>
              <p:nvPr/>
            </p:nvSpPr>
            <p:spPr>
              <a:xfrm>
                <a:off x="6796586" y="2177333"/>
                <a:ext cx="922560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800" i="1">
                          <a:latin typeface="Cambria Math"/>
                        </a:rPr>
                        <m:t>1</m:t>
                      </m:r>
                      <m:f>
                        <m:fPr>
                          <m:ctrlPr>
                            <a:rPr lang="bg-BG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/>
                            </a:rPr>
                            <m:t>12</m:t>
                          </m:r>
                        </m:num>
                        <m:den>
                          <m:r>
                            <a:rPr lang="bg-BG" sz="280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6" name="Правоъгъл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586" y="2177333"/>
                <a:ext cx="922560" cy="90178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аво съединение 17"/>
          <p:cNvCxnSpPr/>
          <p:nvPr/>
        </p:nvCxnSpPr>
        <p:spPr>
          <a:xfrm>
            <a:off x="6796586" y="2177333"/>
            <a:ext cx="1091820" cy="901785"/>
          </a:xfrm>
          <a:prstGeom prst="line">
            <a:avLst/>
          </a:prstGeom>
          <a:ln w="28575">
            <a:solidFill>
              <a:srgbClr val="FF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аво съединение 18"/>
          <p:cNvCxnSpPr/>
          <p:nvPr/>
        </p:nvCxnSpPr>
        <p:spPr>
          <a:xfrm flipH="1">
            <a:off x="6905768" y="2177333"/>
            <a:ext cx="813378" cy="901785"/>
          </a:xfrm>
          <a:prstGeom prst="line">
            <a:avLst/>
          </a:prstGeom>
          <a:ln w="28575">
            <a:solidFill>
              <a:srgbClr val="FF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obikDrobi13.wma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3621206" y="87574"/>
            <a:ext cx="609600" cy="609600"/>
          </a:xfrm>
          <a:prstGeom prst="rect">
            <a:avLst/>
          </a:prstGeom>
        </p:spPr>
      </p:pic>
      <p:pic>
        <p:nvPicPr>
          <p:cNvPr id="34" name="obikDrobi14.wma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4400800" y="125105"/>
            <a:ext cx="609600" cy="609600"/>
          </a:xfrm>
          <a:prstGeom prst="rect">
            <a:avLst/>
          </a:prstGeom>
        </p:spPr>
      </p:pic>
      <p:grpSp>
        <p:nvGrpSpPr>
          <p:cNvPr id="35" name="Групиране 16"/>
          <p:cNvGrpSpPr/>
          <p:nvPr/>
        </p:nvGrpSpPr>
        <p:grpSpPr>
          <a:xfrm>
            <a:off x="10471703" y="6150860"/>
            <a:ext cx="612000" cy="648000"/>
            <a:chOff x="8781390" y="6084088"/>
            <a:chExt cx="720000" cy="742707"/>
          </a:xfrm>
        </p:grpSpPr>
        <p:pic>
          <p:nvPicPr>
            <p:cNvPr id="36" name="Картина 18">
              <a:hlinkClick r:id="rId23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37" name="Овал 19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38" name="Картина 22">
            <a:hlinkClick r:id="rId26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879" y="6247327"/>
            <a:ext cx="602157" cy="4550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авоъгълник 38"/>
              <p:cNvSpPr/>
              <p:nvPr/>
            </p:nvSpPr>
            <p:spPr>
              <a:xfrm>
                <a:off x="5278285" y="3726805"/>
                <a:ext cx="5604932" cy="701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bg-BG" sz="2800" i="1">
                        <a:latin typeface="Cambria Math"/>
                      </a:rPr>
                      <m:t>3</m:t>
                    </m:r>
                    <m:f>
                      <m:fPr>
                        <m:ctrlPr>
                          <a:rPr lang="bg-BG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bg-BG" sz="28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bg-BG" sz="2800">
                        <a:latin typeface="Cambria Math"/>
                      </a:rPr>
                      <m:t> </m:t>
                    </m:r>
                    <m:r>
                      <a:rPr lang="bg-BG" sz="2800" i="1">
                        <a:latin typeface="Cambria Math"/>
                      </a:rPr>
                      <m:t>= 3+</m:t>
                    </m:r>
                    <m:f>
                      <m:fPr>
                        <m:ctrlPr>
                          <a:rPr lang="bg-BG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bg-BG" sz="28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bg-BG" sz="2800" i="1">
                        <a:latin typeface="Cambria Math"/>
                      </a:rPr>
                      <m:t>=</m:t>
                    </m:r>
                  </m:oMath>
                </a14:m>
                <a:r>
                  <a:rPr lang="bg-BG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8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bg-BG" sz="2800" i="1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bg-BG" sz="28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bg-BG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bg-BG" sz="28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bg-BG" sz="2800" i="1">
                        <a:latin typeface="Cambria Math"/>
                      </a:rPr>
                      <m:t>=</m:t>
                    </m:r>
                  </m:oMath>
                </a14:m>
                <a:r>
                  <a:rPr lang="bg-BG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800" i="1">
                            <a:latin typeface="Cambria Math"/>
                          </a:rPr>
                          <m:t>12</m:t>
                        </m:r>
                      </m:num>
                      <m:den>
                        <m:r>
                          <a:rPr lang="bg-BG" sz="28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bg-BG" sz="28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bg-BG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bg-BG" sz="28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bg-BG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bg-BG" sz="2800" i="1">
                            <a:latin typeface="Cambria Math"/>
                          </a:rPr>
                          <m:t>13</m:t>
                        </m:r>
                      </m:num>
                      <m:den>
                        <m:r>
                          <a:rPr lang="bg-BG" sz="28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bg-BG" sz="2800" dirty="0"/>
              </a:p>
            </p:txBody>
          </p:sp>
        </mc:Choice>
        <mc:Fallback xmlns="">
          <p:sp>
            <p:nvSpPr>
              <p:cNvPr id="39" name="Правоъгъл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285" y="3726805"/>
                <a:ext cx="5604932" cy="70160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Текстово поле 1"/>
          <p:cNvSpPr txBox="1"/>
          <p:nvPr/>
        </p:nvSpPr>
        <p:spPr>
          <a:xfrm>
            <a:off x="7682261" y="3510917"/>
            <a:ext cx="330200" cy="3048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bg-BG" sz="1400" dirty="0">
                <a:effectLst/>
                <a:latin typeface="Arial"/>
                <a:ea typeface="Calibri"/>
                <a:cs typeface="Times New Roman"/>
              </a:rPr>
              <a:t>͜4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авоъгълник 41"/>
              <p:cNvSpPr/>
              <p:nvPr/>
            </p:nvSpPr>
            <p:spPr>
              <a:xfrm>
                <a:off x="5212437" y="4608033"/>
                <a:ext cx="5404813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≥1;</m:t>
                    </m:r>
                    <m:r>
                      <m:rPr>
                        <m:sty m:val="p"/>
                      </m:rPr>
                      <a:rPr lang="bg-BG" sz="2800" i="0">
                        <a:latin typeface="Cambria Math"/>
                      </a:rPr>
                      <m:t>c</m:t>
                    </m:r>
                    <m:f>
                      <m:fPr>
                        <m:ctrlPr>
                          <a:rPr lang="bg-BG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2800" i="0">
                            <a:latin typeface="Cambria Math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bg-BG" sz="2800" i="0">
                            <a:latin typeface="Cambria Math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sz="2800" dirty="0" smtClean="0"/>
                  <a:t>  </a:t>
                </a:r>
                <a:r>
                  <a:rPr lang="en-US" sz="2800" dirty="0" smtClean="0">
                    <a:sym typeface="Symbol"/>
                  </a:rPr>
                  <a:t></a:t>
                </a:r>
                <a:r>
                  <a:rPr lang="en-US" sz="2800" dirty="0" smtClean="0"/>
                  <a:t>c=a/b; d=</a:t>
                </a:r>
                <a:r>
                  <a:rPr lang="bg-BG" sz="2800" dirty="0" smtClean="0"/>
                  <a:t>остатък (а/</a:t>
                </a:r>
                <a:r>
                  <a:rPr lang="en-US" sz="2800" dirty="0" smtClean="0"/>
                  <a:t>b)</a:t>
                </a:r>
                <a:endParaRPr lang="bg-BG" sz="2800" dirty="0"/>
              </a:p>
            </p:txBody>
          </p:sp>
        </mc:Choice>
        <mc:Fallback xmlns="">
          <p:sp>
            <p:nvSpPr>
              <p:cNvPr id="42" name="Правоъгълник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37" y="4608033"/>
                <a:ext cx="5404813" cy="724365"/>
              </a:xfrm>
              <a:prstGeom prst="rect">
                <a:avLst/>
              </a:prstGeom>
              <a:blipFill rotWithShape="1">
                <a:blip r:embed="rId29"/>
                <a:stretch>
                  <a:fillRect r="-902" b="-1008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авоъгълник 42"/>
              <p:cNvSpPr/>
              <p:nvPr/>
            </p:nvSpPr>
            <p:spPr>
              <a:xfrm>
                <a:off x="5278285" y="5507648"/>
                <a:ext cx="5338965" cy="704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bg-BG" sz="2800" i="1">
                            <a:latin typeface="Cambria Math"/>
                          </a:rPr>
                          <m:t>23</m:t>
                        </m:r>
                      </m:num>
                      <m:den>
                        <m:r>
                          <a:rPr lang="bg-BG" sz="2800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</a:rPr>
                      <m:t>4</m:t>
                    </m:r>
                    <m:f>
                      <m:f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800" dirty="0" smtClean="0"/>
                  <a:t>,</a:t>
                </a:r>
                <a:r>
                  <a:rPr lang="bg-BG" sz="2800" dirty="0" smtClean="0"/>
                  <a:t> защото 23:5=4 и остатък 3</a:t>
                </a:r>
                <a:endParaRPr lang="bg-BG" sz="2800" dirty="0"/>
              </a:p>
            </p:txBody>
          </p:sp>
        </mc:Choice>
        <mc:Fallback xmlns="">
          <p:sp>
            <p:nvSpPr>
              <p:cNvPr id="43" name="Правоъгъл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285" y="5507648"/>
                <a:ext cx="5338965" cy="704295"/>
              </a:xfrm>
              <a:prstGeom prst="rect">
                <a:avLst/>
              </a:prstGeom>
              <a:blipFill rotWithShape="1">
                <a:blip r:embed="rId30"/>
                <a:stretch>
                  <a:fillRect b="-1120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987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7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7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177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623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45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25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383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77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437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4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927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6092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7409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431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2131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831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501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2364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122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4422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865"/>
                            </p:stCondLst>
                            <p:childTnLst>
                              <p:par>
                                <p:cTn id="4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37012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158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25358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1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3023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3023"/>
                            </p:stCondLst>
                            <p:childTnLst>
                              <p:par>
                                <p:cTn id="56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523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5523"/>
                            </p:stCondLst>
                            <p:childTnLst>
                              <p:par>
                                <p:cTn id="63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6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6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 showWhenStopped="0">
                <p:cTn id="7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audio>
              <p:cMediaNode vol="80000" showWhenStopped="0">
                <p:cTn id="7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9" grpId="0"/>
      <p:bldP spid="10" grpId="0"/>
      <p:bldP spid="11" grpId="0"/>
      <p:bldP spid="12" grpId="0"/>
      <p:bldP spid="16" grpId="0"/>
      <p:bldP spid="39" grpId="0"/>
      <p:bldP spid="41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5041</TotalTime>
  <Words>329</Words>
  <Application>Microsoft Office PowerPoint</Application>
  <PresentationFormat>По избор</PresentationFormat>
  <Paragraphs>57</Paragraphs>
  <Slides>3</Slides>
  <Notes>0</Notes>
  <HiddenSlides>0</HiddenSlides>
  <MMClips>13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</vt:i4>
      </vt:variant>
    </vt:vector>
  </HeadingPairs>
  <TitlesOfParts>
    <vt:vector size="5" baseType="lpstr">
      <vt:lpstr>Office Theme</vt:lpstr>
      <vt:lpstr>Потребителски проект</vt:lpstr>
      <vt:lpstr>Събиране и изваждане на дроби с еднакви знаменатели</vt:lpstr>
      <vt:lpstr>Събиране и изваждане на дроби с различни знаменатели</vt:lpstr>
      <vt:lpstr>Смесени числа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 подсказвач за 5 клас</dc:title>
  <cp:lastModifiedBy>Димитър Колев</cp:lastModifiedBy>
  <cp:revision>319</cp:revision>
  <dcterms:created xsi:type="dcterms:W3CDTF">2014-12-03T16:22:28Z</dcterms:created>
  <dcterms:modified xsi:type="dcterms:W3CDTF">2015-02-25T15:32:46Z</dcterms:modified>
</cp:coreProperties>
</file>