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5"/>
  </p:notesMasterIdLst>
  <p:sldIdLst>
    <p:sldId id="274" r:id="rId3"/>
    <p:sldId id="275" r:id="rId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ma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DDDDDD"/>
    <a:srgbClr val="B2B2B2"/>
    <a:srgbClr val="808080"/>
    <a:srgbClr val="E04E4E"/>
    <a:srgbClr val="B2F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9" autoAdjust="0"/>
    <p:restoredTop sz="86323" autoAdjust="0"/>
  </p:normalViewPr>
  <p:slideViewPr>
    <p:cSldViewPr snapToGrid="0">
      <p:cViewPr>
        <p:scale>
          <a:sx n="60" d="100"/>
          <a:sy n="60" d="100"/>
        </p:scale>
        <p:origin x="-1038" y="-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1A73-8C73-48B8-A61C-1E6FE1A4A787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5406-8820-4912-B81C-E019C68C18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60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авоъгълник 25"/>
          <p:cNvSpPr/>
          <p:nvPr userDrawn="1"/>
        </p:nvSpPr>
        <p:spPr>
          <a:xfrm>
            <a:off x="-13447" y="-26894"/>
            <a:ext cx="2407024" cy="688489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Правоъгълник 26"/>
          <p:cNvSpPr/>
          <p:nvPr userDrawn="1"/>
        </p:nvSpPr>
        <p:spPr>
          <a:xfrm>
            <a:off x="9686364" y="-13447"/>
            <a:ext cx="2519083" cy="687144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ово поле 9"/>
              <p:cNvSpPr txBox="1"/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bg-BG" sz="6000" b="1" dirty="0">
                  <a:solidFill>
                    <a:srgbClr val="DDDDDD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Текстово поле 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Текстово поле 10"/>
              <p:cNvSpPr txBox="1"/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𝟏𝟎𝟎</m:t>
                          </m:r>
                        </m:num>
                        <m:den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lang="bg-BG" sz="66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Текстово поле 1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Текстово поле 11"/>
              <p:cNvSpPr txBox="1"/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𝟐𝟏</m:t>
                          </m:r>
                        </m:den>
                      </m:f>
                    </m:oMath>
                  </m:oMathPara>
                </a14:m>
                <a:endParaRPr lang="bg-BG" sz="6000" b="1" i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Текстово поле 11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ово поле 12"/>
              <p:cNvSpPr txBox="1"/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72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bg-BG" sz="7200" b="1" i="0" dirty="0">
                  <a:solidFill>
                    <a:srgbClr val="DDDDDD"/>
                  </a:solidFill>
                </a:endParaRPr>
              </a:p>
            </p:txBody>
          </p:sp>
        </mc:Choice>
        <mc:Fallback xmlns="">
          <p:sp>
            <p:nvSpPr>
              <p:cNvPr id="13" name="Текстово поле 12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Текстово поле 16"/>
              <p:cNvSpPr txBox="1"/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6600" b="1" i="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6600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𝟏𝟐</m:t>
                        </m:r>
                      </m:den>
                    </m:f>
                  </m:oMath>
                </a14:m>
                <a:endParaRPr lang="bg-BG" sz="6600" b="1" i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Текстово поле 1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blipFill rotWithShape="1">
                <a:blip r:embed="rId6"/>
                <a:stretch>
                  <a:fillRect l="-23297" b="-185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Текстово поле 17"/>
          <p:cNvSpPr txBox="1"/>
          <p:nvPr userDrawn="1"/>
        </p:nvSpPr>
        <p:spPr>
          <a:xfrm rot="20633914">
            <a:off x="-80488" y="2614366"/>
            <a:ext cx="294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b="1" dirty="0" smtClean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0.00568</a:t>
            </a:r>
            <a:endParaRPr lang="bg-BG" sz="4800" b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Равнобедрен триъгълник 18"/>
          <p:cNvSpPr/>
          <p:nvPr userDrawn="1"/>
        </p:nvSpPr>
        <p:spPr>
          <a:xfrm rot="21022644">
            <a:off x="10468246" y="373517"/>
            <a:ext cx="1545075" cy="1312568"/>
          </a:xfrm>
          <a:custGeom>
            <a:avLst/>
            <a:gdLst>
              <a:gd name="connsiteX0" fmla="*/ 0 w 1196789"/>
              <a:gd name="connsiteY0" fmla="*/ 1183341 h 1183341"/>
              <a:gd name="connsiteX1" fmla="*/ 598395 w 1196789"/>
              <a:gd name="connsiteY1" fmla="*/ 0 h 1183341"/>
              <a:gd name="connsiteX2" fmla="*/ 1196789 w 1196789"/>
              <a:gd name="connsiteY2" fmla="*/ 1183341 h 1183341"/>
              <a:gd name="connsiteX3" fmla="*/ 0 w 1196789"/>
              <a:gd name="connsiteY3" fmla="*/ 1183341 h 1183341"/>
              <a:gd name="connsiteX0" fmla="*/ 0 w 1556771"/>
              <a:gd name="connsiteY0" fmla="*/ 1183341 h 1312568"/>
              <a:gd name="connsiteX1" fmla="*/ 598395 w 1556771"/>
              <a:gd name="connsiteY1" fmla="*/ 0 h 1312568"/>
              <a:gd name="connsiteX2" fmla="*/ 1556771 w 1556771"/>
              <a:gd name="connsiteY2" fmla="*/ 1312568 h 1312568"/>
              <a:gd name="connsiteX3" fmla="*/ 0 w 1556771"/>
              <a:gd name="connsiteY3" fmla="*/ 1183341 h 1312568"/>
              <a:gd name="connsiteX0" fmla="*/ 0 w 1545075"/>
              <a:gd name="connsiteY0" fmla="*/ 953462 h 1312568"/>
              <a:gd name="connsiteX1" fmla="*/ 586699 w 1545075"/>
              <a:gd name="connsiteY1" fmla="*/ 0 h 1312568"/>
              <a:gd name="connsiteX2" fmla="*/ 1545075 w 1545075"/>
              <a:gd name="connsiteY2" fmla="*/ 1312568 h 1312568"/>
              <a:gd name="connsiteX3" fmla="*/ 0 w 1545075"/>
              <a:gd name="connsiteY3" fmla="*/ 953462 h 13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5075" h="1312568">
                <a:moveTo>
                  <a:pt x="0" y="953462"/>
                </a:moveTo>
                <a:lnTo>
                  <a:pt x="586699" y="0"/>
                </a:lnTo>
                <a:lnTo>
                  <a:pt x="1545075" y="1312568"/>
                </a:lnTo>
                <a:lnTo>
                  <a:pt x="0" y="953462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Куб 19"/>
          <p:cNvSpPr/>
          <p:nvPr userDrawn="1"/>
        </p:nvSpPr>
        <p:spPr>
          <a:xfrm rot="20667596">
            <a:off x="9921346" y="2043573"/>
            <a:ext cx="1342975" cy="117292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Трапец 20"/>
          <p:cNvSpPr/>
          <p:nvPr userDrawn="1"/>
        </p:nvSpPr>
        <p:spPr>
          <a:xfrm rot="1045830">
            <a:off x="10656702" y="5582755"/>
            <a:ext cx="1168163" cy="914400"/>
          </a:xfrm>
          <a:prstGeom prst="trapezoi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Плюс 21"/>
          <p:cNvSpPr/>
          <p:nvPr userDrawn="1"/>
        </p:nvSpPr>
        <p:spPr>
          <a:xfrm>
            <a:off x="102502" y="2357713"/>
            <a:ext cx="537882" cy="510989"/>
          </a:xfrm>
          <a:prstGeom prst="mathPlu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Равно 23"/>
          <p:cNvSpPr/>
          <p:nvPr userDrawn="1"/>
        </p:nvSpPr>
        <p:spPr>
          <a:xfrm>
            <a:off x="1586753" y="3837292"/>
            <a:ext cx="612667" cy="438873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 rot="2741435">
            <a:off x="11259818" y="424311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Freeform 22"/>
          <p:cNvSpPr/>
          <p:nvPr userDrawn="1"/>
        </p:nvSpPr>
        <p:spPr>
          <a:xfrm rot="18841176">
            <a:off x="10815057" y="3637526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Freeform 27"/>
          <p:cNvSpPr/>
          <p:nvPr userDrawn="1"/>
        </p:nvSpPr>
        <p:spPr>
          <a:xfrm rot="5400000">
            <a:off x="10844070" y="4758342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Freeform 28"/>
          <p:cNvSpPr/>
          <p:nvPr userDrawn="1"/>
        </p:nvSpPr>
        <p:spPr>
          <a:xfrm>
            <a:off x="11176616" y="386662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Freeform 29"/>
          <p:cNvSpPr/>
          <p:nvPr userDrawn="1"/>
        </p:nvSpPr>
        <p:spPr>
          <a:xfrm rot="13541435">
            <a:off x="9927000" y="415657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Freeform 30"/>
          <p:cNvSpPr/>
          <p:nvPr userDrawn="1"/>
        </p:nvSpPr>
        <p:spPr>
          <a:xfrm rot="8041176">
            <a:off x="10390862" y="4863650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Freeform 31"/>
          <p:cNvSpPr/>
          <p:nvPr userDrawn="1"/>
        </p:nvSpPr>
        <p:spPr>
          <a:xfrm rot="16200000">
            <a:off x="10193233" y="377688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Freeform 32"/>
          <p:cNvSpPr/>
          <p:nvPr userDrawn="1"/>
        </p:nvSpPr>
        <p:spPr>
          <a:xfrm rot="10800000">
            <a:off x="10051851" y="4584837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62934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7E11D8A-8857-4B5E-8802-ECEC6460E0AE}" type="datetime1">
              <a:rPr lang="bg-BG" smtClean="0"/>
              <a:pPr lvl="0"/>
              <a:t>3.2.2015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6F65A84-CC8B-4FC2-A38A-A9B739AFB3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1EE4D8C5-76C8-46C8-8513-6C5235BE5CEA}" type="datetime1">
              <a:rPr lang="bg-BG" smtClean="0"/>
              <a:pPr lvl="0"/>
              <a:t>3.2.2015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F70F86E8-40FC-4399-A375-2B0ABF195E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8405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40BEC30-E010-4B12-A338-A9B6D7DAC8D3}" type="datetime1">
              <a:rPr lang="bg-BG" smtClean="0"/>
              <a:pPr lvl="0"/>
              <a:t>3.2.2015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2AE027C-5215-47AB-9C63-22B78E260D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824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70DD368-6C9C-4866-97D9-E406117611DB}" type="datetime1">
              <a:rPr lang="bg-BG" smtClean="0"/>
              <a:pPr lvl="0"/>
              <a:t>3.2.2015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3EC787F0-4A7B-4D4F-82DE-8EC8E4985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650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5F0A712-E559-4903-B7C1-16355EE6D8DE}" type="datetime1">
              <a:rPr lang="bg-BG" smtClean="0"/>
              <a:pPr lvl="0"/>
              <a:t>3.2.2015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58EA76D9-9B35-4A4D-AF03-1221330DB9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1322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21EFA122-7612-48AA-81FA-5D84579150B8}" type="datetime1">
              <a:rPr lang="bg-BG" smtClean="0"/>
              <a:pPr lvl="0"/>
              <a:t>3.2.2015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3257950-1748-4BCB-AF85-6389443AED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33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59921F2-CE1B-47E8-ABB1-0E0D5AD4BA67}" type="datetime1">
              <a:rPr lang="bg-BG" smtClean="0"/>
              <a:pPr lvl="0"/>
              <a:t>3.2.2015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6AD8A0CA-0283-4238-972F-64112A5292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85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BD44146-AD3C-4D08-B97C-587AAC8B37B9}" type="datetime1">
              <a:rPr lang="bg-BG" smtClean="0"/>
              <a:pPr lvl="0"/>
              <a:t>3.2.2015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77C8723-CF74-4557-A398-3EDD6425A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9910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200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738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801904" y="675712"/>
            <a:ext cx="9585511" cy="638739"/>
          </a:xfr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006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058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524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63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46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474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489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762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979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194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642534" y="67734"/>
            <a:ext cx="9744882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53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9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4354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0" y="200169"/>
            <a:ext cx="12192000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19033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5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7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323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9158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531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A0FE4693-CBD3-4C2C-B908-920068608E82}" type="datetime1">
              <a:rPr lang="bg-BG" smtClean="0"/>
              <a:pPr lvl="0"/>
              <a:t>3.2.2015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30053DB-8AD5-4AD6-BF7B-FAF9BD02E7E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0175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160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702" r:id="rId3"/>
    <p:sldLayoutId id="2147483706" r:id="rId4"/>
    <p:sldLayoutId id="2147483703" r:id="rId5"/>
    <p:sldLayoutId id="2147483707" r:id="rId6"/>
    <p:sldLayoutId id="2147483704" r:id="rId7"/>
    <p:sldLayoutId id="2147483705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3F37-D11E-4004-9632-941A7C5EBFF5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901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media5.wma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microsoft.com/office/2007/relationships/media" Target="../media/media2.wma"/><Relationship Id="rId21" Type="http://schemas.openxmlformats.org/officeDocument/2006/relationships/image" Target="../media/image15.png"/><Relationship Id="rId7" Type="http://schemas.microsoft.com/office/2007/relationships/media" Target="../media/media5.wma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microsoft.com/office/2007/relationships/media" Target="../media/media1.wma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audio" Target="NULL" TargetMode="External"/><Relationship Id="rId6" Type="http://schemas.microsoft.com/office/2007/relationships/media" Target="../media/media4.wma"/><Relationship Id="rId11" Type="http://schemas.openxmlformats.org/officeDocument/2006/relationships/slideLayout" Target="../slideLayouts/slideLayout4.xml"/><Relationship Id="rId5" Type="http://schemas.openxmlformats.org/officeDocument/2006/relationships/audio" Target="../media/media3.wma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10" Type="http://schemas.openxmlformats.org/officeDocument/2006/relationships/audio" Target="../media/media6.wma"/><Relationship Id="rId19" Type="http://schemas.openxmlformats.org/officeDocument/2006/relationships/image" Target="../media/image13.png"/><Relationship Id="rId4" Type="http://schemas.microsoft.com/office/2007/relationships/media" Target="../media/media3.wma"/><Relationship Id="rId9" Type="http://schemas.microsoft.com/office/2007/relationships/media" Target="../media/media6.wma"/><Relationship Id="rId14" Type="http://schemas.openxmlformats.org/officeDocument/2006/relationships/image" Target="../media/image8.png"/><Relationship Id="rId2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media" Target="../media/media11.wma"/><Relationship Id="rId13" Type="http://schemas.openxmlformats.org/officeDocument/2006/relationships/image" Target="../media/image18.png"/><Relationship Id="rId18" Type="http://schemas.openxmlformats.org/officeDocument/2006/relationships/image" Target="../media/image8.png"/><Relationship Id="rId3" Type="http://schemas.microsoft.com/office/2007/relationships/media" Target="../media/media8.wma"/><Relationship Id="rId21" Type="http://schemas.openxmlformats.org/officeDocument/2006/relationships/image" Target="../media/image23.png"/><Relationship Id="rId7" Type="http://schemas.openxmlformats.org/officeDocument/2006/relationships/audio" Target="../media/media10.wma"/><Relationship Id="rId12" Type="http://schemas.openxmlformats.org/officeDocument/2006/relationships/hyperlink" Target="../zadachi/&#1054;&#1073;&#1080;&#1082;&#1085;&#1086;&#1074;&#1077;&#1085;&#1080;&#1044;&#1088;&#1086;&#1073;&#1080;&#1059;&#1084;&#1085;&#1086;&#1078;&#1077;&#1085;&#1080;&#1077;.docx" TargetMode="External"/><Relationship Id="rId17" Type="http://schemas.openxmlformats.org/officeDocument/2006/relationships/image" Target="../media/image20.png"/><Relationship Id="rId2" Type="http://schemas.microsoft.com/office/2007/relationships/media" Target="../media/media7.wma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1" Type="http://schemas.openxmlformats.org/officeDocument/2006/relationships/audio" Target="NULL" TargetMode="External"/><Relationship Id="rId6" Type="http://schemas.microsoft.com/office/2007/relationships/media" Target="../media/media10.wma"/><Relationship Id="rId11" Type="http://schemas.openxmlformats.org/officeDocument/2006/relationships/image" Target="../media/image6.png"/><Relationship Id="rId5" Type="http://schemas.microsoft.com/office/2007/relationships/media" Target="../media/media9.wma"/><Relationship Id="rId15" Type="http://schemas.openxmlformats.org/officeDocument/2006/relationships/hyperlink" Target="../pishtovi/&#1054;&#1073;&#1080;&#1082;&#1085;&#1086;&#1074;&#1077;&#1085;&#1080;&#1044;&#1088;&#1086;&#1073;&#1080;&#1059;&#1084;&#1085;&#1086;&#1078;&#1077;&#1085;&#1080;&#1077;.docx" TargetMode="External"/><Relationship Id="rId23" Type="http://schemas.openxmlformats.org/officeDocument/2006/relationships/image" Target="../media/image25.png"/><Relationship Id="rId10" Type="http://schemas.openxmlformats.org/officeDocument/2006/relationships/slideLayout" Target="../slideLayouts/slideLayout4.xml"/><Relationship Id="rId19" Type="http://schemas.openxmlformats.org/officeDocument/2006/relationships/image" Target="../media/image21.png"/><Relationship Id="rId4" Type="http://schemas.openxmlformats.org/officeDocument/2006/relationships/audio" Target="../media/media8.wma"/><Relationship Id="rId9" Type="http://schemas.openxmlformats.org/officeDocument/2006/relationships/audio" Target="../media/media11.wma"/><Relationship Id="rId14" Type="http://schemas.microsoft.com/office/2007/relationships/hdphoto" Target="../media/hdphoto1.wdp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Умножение на обикновени дроби </a:t>
            </a:r>
          </a:p>
        </p:txBody>
      </p:sp>
      <p:pic>
        <p:nvPicPr>
          <p:cNvPr id="4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2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431189" y="6111023"/>
            <a:ext cx="540000" cy="540000"/>
          </a:xfrm>
          <a:prstGeom prst="rect">
            <a:avLst/>
          </a:prstGeom>
        </p:spPr>
      </p:pic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053209"/>
              </p:ext>
            </p:extLst>
          </p:nvPr>
        </p:nvGraphicFramePr>
        <p:xfrm>
          <a:off x="137984" y="1905932"/>
          <a:ext cx="2160000" cy="2160000"/>
        </p:xfrm>
        <a:graphic>
          <a:graphicData uri="http://schemas.openxmlformats.org/drawingml/2006/table">
            <a:tbl>
              <a:tblPr firstRow="1" firstCol="1" bandRow="1"/>
              <a:tblGrid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747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747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obikDrobi1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017.4224" end="3052.2656"/>
                </p14:media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208048" y="44355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авоъгълник 3"/>
              <p:cNvSpPr/>
              <p:nvPr/>
            </p:nvSpPr>
            <p:spPr>
              <a:xfrm>
                <a:off x="2483892" y="1827948"/>
                <a:ext cx="4401141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bg-BG" sz="2400" dirty="0"/>
                  <a:t>3*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bg-BG" sz="2400" b="0" i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bg-BG" sz="2400" b="0" i="0">
                            <a:latin typeface="Cambria Math"/>
                          </a:rPr>
                          <m:t>16</m:t>
                        </m:r>
                      </m:den>
                    </m:f>
                    <m:r>
                      <a:rPr lang="bg-BG" sz="2400" b="0" i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bg-BG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bg-BG" sz="2400" b="0" i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bg-BG" sz="2400" b="0" i="0">
                            <a:latin typeface="Cambria Math"/>
                          </a:rPr>
                          <m:t>16</m:t>
                        </m:r>
                      </m:den>
                    </m:f>
                    <m:r>
                      <a:rPr lang="bg-BG" sz="2400" b="0" i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bg-BG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bg-BG" sz="2400" b="0" i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bg-BG" sz="2400" b="0" i="0">
                            <a:latin typeface="Cambria Math"/>
                          </a:rPr>
                          <m:t>16</m:t>
                        </m:r>
                      </m:den>
                    </m:f>
                    <m:r>
                      <a:rPr lang="bg-BG" sz="2400" b="0" i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bg-BG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bg-BG" sz="2400" b="0" i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bg-BG" sz="2400" b="0" i="0">
                            <a:latin typeface="Cambria Math"/>
                          </a:rPr>
                          <m:t>16</m:t>
                        </m:r>
                      </m:den>
                    </m:f>
                  </m:oMath>
                </a14:m>
                <a:r>
                  <a:rPr lang="bg-BG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bg-BG" sz="2400" b="0" i="0">
                            <a:latin typeface="Cambria Math"/>
                          </a:rPr>
                          <m:t>2+2+2</m:t>
                        </m:r>
                      </m:num>
                      <m:den>
                        <m:r>
                          <a:rPr lang="bg-BG" sz="2400" b="0" i="0">
                            <a:latin typeface="Cambria Math"/>
                          </a:rPr>
                          <m:t>16</m:t>
                        </m:r>
                      </m:den>
                    </m:f>
                  </m:oMath>
                </a14:m>
                <a:r>
                  <a:rPr lang="bg-BG" sz="24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bg-BG" sz="2400" b="0" i="0">
                            <a:latin typeface="Cambria Math"/>
                          </a:rPr>
                          <m:t>3∗2</m:t>
                        </m:r>
                      </m:num>
                      <m:den>
                        <m:r>
                          <a:rPr lang="bg-BG" sz="2400" b="0" i="0">
                            <a:latin typeface="Cambria Math"/>
                          </a:rPr>
                          <m:t>16</m:t>
                        </m:r>
                      </m:den>
                    </m:f>
                  </m:oMath>
                </a14:m>
                <a:endParaRPr lang="bg-BG" sz="2400" dirty="0"/>
              </a:p>
            </p:txBody>
          </p:sp>
        </mc:Choice>
        <mc:Fallback xmlns="">
          <p:sp>
            <p:nvSpPr>
              <p:cNvPr id="4" name="Правоъгъл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892" y="1827948"/>
                <a:ext cx="4401141" cy="616964"/>
              </a:xfrm>
              <a:prstGeom prst="rect">
                <a:avLst/>
              </a:prstGeom>
              <a:blipFill rotWithShape="1">
                <a:blip r:embed="rId15"/>
                <a:stretch>
                  <a:fillRect l="-2078" b="-990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ikDrobi2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st="448.8616" end="1147.0896"/>
                </p14:media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913184" y="47766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авоъгълник 5"/>
              <p:cNvSpPr/>
              <p:nvPr/>
            </p:nvSpPr>
            <p:spPr>
              <a:xfrm>
                <a:off x="2391727" y="2511798"/>
                <a:ext cx="9039462" cy="586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bg-BG" sz="2400" i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bg-BG" sz="2400" i="0">
                        <a:latin typeface="Cambria Math"/>
                      </a:rPr>
                      <m:t>n</m:t>
                    </m:r>
                    <m:r>
                      <a:rPr lang="bg-BG" sz="2400" i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bg-BG" sz="24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bg-BG" sz="2400" i="0">
                            <a:latin typeface="Cambria Math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bg-BG" sz="2400" i="0">
                            <a:latin typeface="Cambria Math"/>
                          </a:rPr>
                          <m:t>b</m:t>
                        </m:r>
                      </m:den>
                    </m:f>
                    <m:r>
                      <a:rPr lang="bg-BG" sz="2400" i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bg-BG" sz="24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bg-BG" sz="2400" i="0">
                            <a:latin typeface="Cambria Math"/>
                          </a:rPr>
                          <m:t>n</m:t>
                        </m:r>
                        <m:r>
                          <a:rPr lang="bg-BG" sz="2400" i="0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bg-BG" sz="2400" i="0">
                            <a:latin typeface="Cambria Math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bg-BG" sz="2400" i="0">
                            <a:latin typeface="Cambria Math"/>
                          </a:rPr>
                          <m:t>b</m:t>
                        </m:r>
                      </m:den>
                    </m:f>
                  </m:oMath>
                </a14:m>
                <a:r>
                  <a:rPr lang="en-US" sz="2400" dirty="0" smtClean="0"/>
                  <a:t> - </a:t>
                </a:r>
                <a:r>
                  <a:rPr lang="bg-BG" sz="2400" dirty="0" smtClean="0"/>
                  <a:t>произведение</a:t>
                </a:r>
                <a:r>
                  <a:rPr lang="en-US" sz="2400" dirty="0" smtClean="0"/>
                  <a:t> </a:t>
                </a:r>
                <a:r>
                  <a:rPr lang="bg-BG" sz="2400" dirty="0" smtClean="0"/>
                  <a:t>на </a:t>
                </a:r>
                <a:r>
                  <a:rPr lang="bg-BG" sz="2400" dirty="0"/>
                  <a:t>о</a:t>
                </a:r>
                <a:r>
                  <a:rPr lang="bg-BG" sz="2400" dirty="0" smtClean="0"/>
                  <a:t>бикновена дроб с естествено </a:t>
                </a:r>
                <a:r>
                  <a:rPr lang="bg-BG" sz="2400" dirty="0"/>
                  <a:t>ч</a:t>
                </a:r>
                <a:r>
                  <a:rPr lang="bg-BG" sz="2400" dirty="0" smtClean="0"/>
                  <a:t>исло</a:t>
                </a:r>
                <a:endParaRPr lang="bg-BG" sz="2400" dirty="0"/>
              </a:p>
            </p:txBody>
          </p:sp>
        </mc:Choice>
        <mc:Fallback xmlns="">
          <p:sp>
            <p:nvSpPr>
              <p:cNvPr id="6" name="Правоъгъл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727" y="2511798"/>
                <a:ext cx="9039462" cy="586507"/>
              </a:xfrm>
              <a:prstGeom prst="rect">
                <a:avLst/>
              </a:prstGeom>
              <a:blipFill rotWithShape="1">
                <a:blip r:embed="rId17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ikDrobi3.wma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874292" y="47766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авоъгълник 7"/>
              <p:cNvSpPr/>
              <p:nvPr/>
            </p:nvSpPr>
            <p:spPr>
              <a:xfrm>
                <a:off x="2543699" y="3150313"/>
                <a:ext cx="5804089" cy="7238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bg-BG" sz="2800" i="0">
                            <a:latin typeface="Cambria Math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bg-BG" sz="2800" i="0">
                            <a:latin typeface="Cambria Math"/>
                          </a:rPr>
                          <m:t>c</m:t>
                        </m:r>
                      </m:den>
                    </m:f>
                    <m:r>
                      <a:rPr lang="bg-BG" sz="2800" i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bg-BG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bg-BG" sz="2800" i="0">
                            <a:latin typeface="Cambria Math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i="0">
                            <a:latin typeface="Cambria Math"/>
                          </a:rPr>
                          <m:t>d</m:t>
                        </m:r>
                      </m:den>
                    </m:f>
                    <m:r>
                      <a:rPr lang="bg-BG" sz="2800" i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bg-BG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bg-BG" sz="2800" i="0">
                            <a:latin typeface="Cambria Math"/>
                          </a:rPr>
                          <m:t>a</m:t>
                        </m:r>
                        <m:r>
                          <a:rPr lang="bg-BG" sz="2800" i="0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bg-BG" sz="2800" i="0">
                            <a:latin typeface="Cambria Math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bg-BG" sz="2800" i="0">
                            <a:latin typeface="Cambria Math"/>
                          </a:rPr>
                          <m:t>c</m:t>
                        </m:r>
                        <m:r>
                          <a:rPr lang="bg-BG" sz="2800" i="0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bg-BG" sz="2800" i="0">
                            <a:latin typeface="Cambria Math"/>
                          </a:rPr>
                          <m:t>d</m:t>
                        </m:r>
                      </m:den>
                    </m:f>
                  </m:oMath>
                </a14:m>
                <a:r>
                  <a:rPr lang="bg-BG" sz="3200" dirty="0" smtClean="0"/>
                  <a:t> - </a:t>
                </a:r>
                <a:r>
                  <a:rPr lang="bg-BG" sz="2400" dirty="0" smtClean="0"/>
                  <a:t>произведени на дроб с дроб</a:t>
                </a:r>
                <a:endParaRPr lang="bg-BG" sz="2400" dirty="0"/>
              </a:p>
            </p:txBody>
          </p:sp>
        </mc:Choice>
        <mc:Fallback xmlns="">
          <p:sp>
            <p:nvSpPr>
              <p:cNvPr id="8" name="Правоъгъл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699" y="3150313"/>
                <a:ext cx="5804089" cy="723853"/>
              </a:xfrm>
              <a:prstGeom prst="rect">
                <a:avLst/>
              </a:prstGeom>
              <a:blipFill rotWithShape="1">
                <a:blip r:embed="rId19"/>
                <a:stretch>
                  <a:fillRect t="-1681" r="-735" b="-1680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obikDrobi5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6">
                  <p14:trim end="8895.8472"/>
                </p14:media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2693158" y="47766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авоъгълник 9"/>
              <p:cNvSpPr/>
              <p:nvPr/>
            </p:nvSpPr>
            <p:spPr>
              <a:xfrm>
                <a:off x="132429" y="4186219"/>
                <a:ext cx="4822539" cy="676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bg-BG" sz="2000" i="0">
                              <a:latin typeface="Cambria Math"/>
                            </a:rPr>
                            <m:t>a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bg-BG" sz="2000" i="0">
                              <a:latin typeface="Cambria Math"/>
                            </a:rPr>
                            <m:t>c</m:t>
                          </m:r>
                        </m:den>
                      </m:f>
                      <m:r>
                        <a:rPr lang="bg-BG" sz="2000" i="0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bg-BG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bg-BG" sz="2000" i="0">
                              <a:latin typeface="Cambria Math"/>
                            </a:rPr>
                            <m:t>b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/>
                            </a:rPr>
                            <m:t>d</m:t>
                          </m:r>
                        </m:den>
                      </m:f>
                      <m:r>
                        <a:rPr lang="bg-BG" sz="2000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bg-BG" sz="2000" i="0">
                              <a:latin typeface="Cambria Math"/>
                            </a:rPr>
                            <m:t>b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/>
                            </a:rPr>
                            <m:t>d</m:t>
                          </m:r>
                        </m:den>
                      </m:f>
                      <m:r>
                        <a:rPr lang="bg-BG" sz="2000" i="0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bg-BG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bg-BG" sz="2000" i="0">
                              <a:latin typeface="Cambria Math"/>
                            </a:rPr>
                            <m:t>a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bg-BG" sz="2000" i="0">
                              <a:latin typeface="Cambria Math"/>
                            </a:rPr>
                            <m:t>c</m:t>
                          </m:r>
                        </m:den>
                      </m:f>
                      <m:r>
                        <a:rPr lang="bg-BG" sz="2000" b="0" i="1" smtClean="0">
                          <a:latin typeface="Cambria Math"/>
                        </a:rPr>
                        <m:t> −разместително свойство</m:t>
                      </m:r>
                    </m:oMath>
                  </m:oMathPara>
                </a14:m>
                <a:endParaRPr lang="bg-BG" sz="2000" dirty="0"/>
              </a:p>
            </p:txBody>
          </p:sp>
        </mc:Choice>
        <mc:Fallback xmlns="">
          <p:sp>
            <p:nvSpPr>
              <p:cNvPr id="10" name="Правоъгъл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29" y="4186219"/>
                <a:ext cx="4822539" cy="67685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obikDrobi6.wma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3744036" y="22677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авоъгълник 11"/>
              <p:cNvSpPr/>
              <p:nvPr/>
            </p:nvSpPr>
            <p:spPr>
              <a:xfrm>
                <a:off x="5553669" y="4233582"/>
                <a:ext cx="5402889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bg-BG" sz="2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bg-BG" sz="2400" i="0">
                                <a:latin typeface="Cambria Math"/>
                              </a:rPr>
                              <m:t>a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bg-BG" sz="2400" i="0">
                                <a:latin typeface="Cambria Math"/>
                              </a:rPr>
                              <m:t>c</m:t>
                            </m:r>
                          </m:den>
                        </m:f>
                        <m:r>
                          <a:rPr lang="bg-BG" sz="2400" i="0">
                            <a:latin typeface="Cambria Math"/>
                          </a:rPr>
                          <m:t>∗</m:t>
                        </m:r>
                        <m:f>
                          <m:fPr>
                            <m:ctrlPr>
                              <a:rPr lang="bg-BG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bg-BG" sz="2400" i="0">
                                <a:latin typeface="Cambria Math"/>
                              </a:rPr>
                              <m:t>b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d</m:t>
                            </m:r>
                          </m:den>
                        </m:f>
                      </m:e>
                    </m:d>
                    <m:r>
                      <a:rPr lang="bg-BG" sz="2400" i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bg-BG" sz="24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bg-BG" sz="2400" i="0">
                            <a:latin typeface="Cambria Math"/>
                          </a:rPr>
                          <m:t>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n</m:t>
                        </m:r>
                      </m:den>
                    </m:f>
                    <m:r>
                      <a:rPr lang="bg-BG" sz="2400" i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bg-BG" sz="24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bg-BG" sz="2400" i="0">
                            <a:latin typeface="Cambria Math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bg-BG" sz="2400" i="0">
                            <a:latin typeface="Cambria Math"/>
                          </a:rPr>
                          <m:t>c</m:t>
                        </m:r>
                      </m:den>
                    </m:f>
                    <m:r>
                      <a:rPr lang="bg-BG" sz="2400" i="0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bg-BG" sz="2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bg-BG" sz="2400" i="0">
                                <a:latin typeface="Cambria Math"/>
                              </a:rPr>
                              <m:t>b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bg-BG" sz="2400" i="0">
                                <a:latin typeface="Cambria Math"/>
                              </a:rPr>
                              <m:t>d</m:t>
                            </m:r>
                          </m:den>
                        </m:f>
                        <m:r>
                          <a:rPr lang="bg-BG" sz="2400" i="0">
                            <a:latin typeface="Cambria Math"/>
                          </a:rPr>
                          <m:t>∗</m:t>
                        </m:r>
                        <m:f>
                          <m:fPr>
                            <m:ctrlPr>
                              <a:rPr lang="bg-BG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bg-BG" sz="2400" i="0">
                                <a:latin typeface="Cambria Math"/>
                              </a:rPr>
                              <m:t>m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n</m:t>
                            </m:r>
                          </m:den>
                        </m:f>
                      </m:e>
                    </m:d>
                  </m:oMath>
                </a14:m>
                <a:r>
                  <a:rPr lang="bg-BG" sz="2400" dirty="0" smtClean="0"/>
                  <a:t> - съдружително</a:t>
                </a:r>
                <a:endParaRPr lang="bg-BG" sz="2400" dirty="0"/>
              </a:p>
            </p:txBody>
          </p:sp>
        </mc:Choice>
        <mc:Fallback xmlns="">
          <p:sp>
            <p:nvSpPr>
              <p:cNvPr id="12" name="Правоъгъл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669" y="4233582"/>
                <a:ext cx="5402889" cy="645048"/>
              </a:xfrm>
              <a:prstGeom prst="rect">
                <a:avLst/>
              </a:prstGeom>
              <a:blipFill rotWithShape="1">
                <a:blip r:embed="rId22"/>
                <a:stretch>
                  <a:fillRect r="-903" b="-754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obikDrobi7.wma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4738362" y="22677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авоъгълник 13"/>
              <p:cNvSpPr/>
              <p:nvPr/>
            </p:nvSpPr>
            <p:spPr>
              <a:xfrm>
                <a:off x="281694" y="5151468"/>
                <a:ext cx="6629764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bg-BG" sz="2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bg-BG" sz="2400" i="0">
                                <a:latin typeface="Cambria Math"/>
                              </a:rPr>
                              <m:t>a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bg-BG" sz="2400" i="0">
                                <a:latin typeface="Cambria Math"/>
                              </a:rPr>
                              <m:t>c</m:t>
                            </m:r>
                          </m:den>
                        </m:f>
                        <m:r>
                          <a:rPr lang="bg-BG" sz="2400" i="0">
                            <a:latin typeface="Cambria Math"/>
                          </a:rPr>
                          <m:t>±</m:t>
                        </m:r>
                        <m:f>
                          <m:fPr>
                            <m:ctrlPr>
                              <a:rPr lang="bg-BG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bg-BG" sz="2400" i="0">
                                <a:latin typeface="Cambria Math"/>
                              </a:rPr>
                              <m:t>b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d</m:t>
                            </m:r>
                          </m:den>
                        </m:f>
                      </m:e>
                    </m:d>
                    <m:r>
                      <a:rPr lang="bg-BG" sz="2400" i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bg-BG" sz="24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bg-BG" sz="2400" i="0">
                            <a:latin typeface="Cambria Math"/>
                          </a:rPr>
                          <m:t>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n</m:t>
                        </m:r>
                      </m:den>
                    </m:f>
                    <m:r>
                      <a:rPr lang="bg-BG" sz="2400" i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bg-BG" sz="2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bg-BG" sz="2400" i="0">
                                <a:latin typeface="Cambria Math"/>
                              </a:rPr>
                              <m:t>a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bg-BG" sz="2400" i="0">
                                <a:latin typeface="Cambria Math"/>
                              </a:rPr>
                              <m:t>c</m:t>
                            </m:r>
                          </m:den>
                        </m:f>
                        <m:r>
                          <a:rPr lang="bg-BG" sz="2400" i="0">
                            <a:latin typeface="Cambria Math"/>
                          </a:rPr>
                          <m:t>∗</m:t>
                        </m:r>
                        <m:f>
                          <m:fPr>
                            <m:ctrlPr>
                              <a:rPr lang="bg-BG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bg-BG" sz="2400" i="0">
                                <a:latin typeface="Cambria Math"/>
                              </a:rPr>
                              <m:t>m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n</m:t>
                            </m:r>
                          </m:den>
                        </m:f>
                      </m:e>
                    </m:d>
                    <m:r>
                      <a:rPr lang="bg-BG" sz="2400" i="0">
                        <a:latin typeface="Cambria Math"/>
                      </a:rPr>
                      <m:t>±</m:t>
                    </m:r>
                    <m:d>
                      <m:dPr>
                        <m:ctrlPr>
                          <a:rPr lang="bg-BG" sz="2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bg-BG" sz="2400" i="0">
                                <a:latin typeface="Cambria Math"/>
                              </a:rPr>
                              <m:t>b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bg-BG" sz="2400" i="0">
                                <a:latin typeface="Cambria Math"/>
                              </a:rPr>
                              <m:t>d</m:t>
                            </m:r>
                          </m:den>
                        </m:f>
                        <m:r>
                          <a:rPr lang="bg-BG" sz="2400" i="0">
                            <a:latin typeface="Cambria Math"/>
                          </a:rPr>
                          <m:t>∗</m:t>
                        </m:r>
                        <m:f>
                          <m:fPr>
                            <m:ctrlPr>
                              <a:rPr lang="bg-BG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bg-BG" sz="2400" i="0">
                                <a:latin typeface="Cambria Math"/>
                              </a:rPr>
                              <m:t>m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n</m:t>
                            </m:r>
                          </m:den>
                        </m:f>
                      </m:e>
                    </m:d>
                  </m:oMath>
                </a14:m>
                <a:r>
                  <a:rPr lang="bg-BG" sz="2400" dirty="0" smtClean="0"/>
                  <a:t>-разпределително</a:t>
                </a:r>
                <a:endParaRPr lang="bg-BG" sz="2400" dirty="0"/>
              </a:p>
            </p:txBody>
          </p:sp>
        </mc:Choice>
        <mc:Fallback xmlns="">
          <p:sp>
            <p:nvSpPr>
              <p:cNvPr id="14" name="Правоъгъл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94" y="5151468"/>
                <a:ext cx="6629764" cy="645048"/>
              </a:xfrm>
              <a:prstGeom prst="rect">
                <a:avLst/>
              </a:prstGeom>
              <a:blipFill rotWithShape="1">
                <a:blip r:embed="rId23"/>
                <a:stretch>
                  <a:fillRect r="-460" b="-754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02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5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19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8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856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930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44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634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8101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139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147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039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9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9710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169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158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6469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69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1463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285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5712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85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28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7460"/>
                            </p:stCondLst>
                            <p:childTnLst>
                              <p:par>
                                <p:cTn id="35" presetID="1" presetClass="mediacall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631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473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573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4015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8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 showWhenStopped="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 showWhenStopped="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Деление на обикновени дроби </a:t>
            </a:r>
          </a:p>
        </p:txBody>
      </p:sp>
      <p:pic>
        <p:nvPicPr>
          <p:cNvPr id="4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pSp>
        <p:nvGrpSpPr>
          <p:cNvPr id="30" name="Групиране 16"/>
          <p:cNvGrpSpPr/>
          <p:nvPr/>
        </p:nvGrpSpPr>
        <p:grpSpPr>
          <a:xfrm>
            <a:off x="10456454" y="6181226"/>
            <a:ext cx="612000" cy="648000"/>
            <a:chOff x="8781390" y="6084088"/>
            <a:chExt cx="720000" cy="742707"/>
          </a:xfrm>
        </p:grpSpPr>
        <p:pic>
          <p:nvPicPr>
            <p:cNvPr id="31" name="Картина 18">
              <a:hlinkClick r:id="rId12" action="ppaction://hlinkfile" tooltip="разпечатай си задачи за упражнение"/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5071" b="89933" l="7462" r="93077"/>
                      </a14:imgEffect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390" y="6084088"/>
              <a:ext cx="720000" cy="742707"/>
            </a:xfrm>
            <a:prstGeom prst="rect">
              <a:avLst/>
            </a:prstGeom>
          </p:spPr>
        </p:pic>
        <p:sp>
          <p:nvSpPr>
            <p:cNvPr id="32" name="Овал 19"/>
            <p:cNvSpPr/>
            <p:nvPr/>
          </p:nvSpPr>
          <p:spPr>
            <a:xfrm>
              <a:off x="8875986" y="6154099"/>
              <a:ext cx="536028" cy="536028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33" name="Картина 22">
            <a:hlinkClick r:id="rId15" action="ppaction://hlinkfile" tooltip="разпечатай си пищов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630" y="6277693"/>
            <a:ext cx="602157" cy="4550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авоъгълник 12"/>
              <p:cNvSpPr/>
              <p:nvPr/>
            </p:nvSpPr>
            <p:spPr>
              <a:xfrm>
                <a:off x="482418" y="2096231"/>
                <a:ext cx="3698128" cy="676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000" i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bg-BG" sz="2000" i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bg-BG" sz="2000" i="0">
                          <a:latin typeface="Cambria Math"/>
                        </a:rPr>
                        <m:t>и</m:t>
                      </m:r>
                      <m:f>
                        <m:fPr>
                          <m:ctrlPr>
                            <a:rPr lang="bg-BG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000" i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bg-BG" sz="2000" i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bg-BG" sz="2000" i="0">
                          <a:latin typeface="Cambria Math"/>
                        </a:rPr>
                        <m:t> ;     </m:t>
                      </m:r>
                      <m:f>
                        <m:fPr>
                          <m:ctrlPr>
                            <a:rPr lang="bg-BG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000" i="0"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lang="bg-BG" sz="2000" i="0">
                              <a:latin typeface="Cambria Math"/>
                            </a:rPr>
                            <m:t>20</m:t>
                          </m:r>
                        </m:den>
                      </m:f>
                      <m:r>
                        <a:rPr lang="bg-BG" sz="2000" i="0">
                          <a:latin typeface="Cambria Math"/>
                        </a:rPr>
                        <m:t>и</m:t>
                      </m:r>
                      <m:f>
                        <m:fPr>
                          <m:ctrlPr>
                            <a:rPr lang="bg-BG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000" i="0">
                              <a:latin typeface="Cambria Math"/>
                            </a:rPr>
                            <m:t>20</m:t>
                          </m:r>
                        </m:num>
                        <m:den>
                          <m:r>
                            <a:rPr lang="bg-BG" sz="2000" i="0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bg-BG" sz="2000" i="0">
                          <a:latin typeface="Cambria Math"/>
                        </a:rPr>
                        <m:t>;     </m:t>
                      </m:r>
                      <m:f>
                        <m:fPr>
                          <m:ctrlPr>
                            <a:rPr lang="bg-BG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000" i="0">
                              <a:latin typeface="Cambria Math"/>
                            </a:rPr>
                            <m:t>13</m:t>
                          </m:r>
                        </m:num>
                        <m:den>
                          <m:r>
                            <a:rPr lang="bg-BG" sz="2000" i="0">
                              <a:latin typeface="Cambria Math"/>
                            </a:rPr>
                            <m:t>270</m:t>
                          </m:r>
                        </m:den>
                      </m:f>
                      <m:r>
                        <a:rPr lang="bg-BG" sz="2000" i="0">
                          <a:latin typeface="Cambria Math"/>
                        </a:rPr>
                        <m:t> и </m:t>
                      </m:r>
                      <m:f>
                        <m:fPr>
                          <m:ctrlPr>
                            <a:rPr lang="bg-BG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000" i="0">
                              <a:latin typeface="Cambria Math"/>
                            </a:rPr>
                            <m:t>270</m:t>
                          </m:r>
                        </m:num>
                        <m:den>
                          <m:r>
                            <a:rPr lang="bg-BG" sz="2000" i="0">
                              <a:latin typeface="Cambria Math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bg-BG" sz="2000" dirty="0"/>
              </a:p>
            </p:txBody>
          </p:sp>
        </mc:Choice>
        <mc:Fallback xmlns="">
          <p:sp>
            <p:nvSpPr>
              <p:cNvPr id="13" name="Правоъгъл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18" y="2096231"/>
                <a:ext cx="3698128" cy="67685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obikDrobi8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581.852" end="664.9744"/>
                </p14:media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77618" y="0"/>
            <a:ext cx="609600" cy="609600"/>
          </a:xfrm>
          <a:prstGeom prst="rect">
            <a:avLst/>
          </a:prstGeom>
        </p:spPr>
      </p:pic>
      <p:pic>
        <p:nvPicPr>
          <p:cNvPr id="15" name="obikDrobi9.wm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028132" y="0"/>
            <a:ext cx="609600" cy="609600"/>
          </a:xfrm>
          <a:prstGeom prst="rect">
            <a:avLst/>
          </a:prstGeom>
        </p:spPr>
      </p:pic>
      <p:pic>
        <p:nvPicPr>
          <p:cNvPr id="16" name="obikDrobi10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5">
                  <p14:trim st="679.6181"/>
                </p14:media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2026682" y="152400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авоъгълник 16"/>
              <p:cNvSpPr/>
              <p:nvPr/>
            </p:nvSpPr>
            <p:spPr>
              <a:xfrm>
                <a:off x="5789688" y="1963145"/>
                <a:ext cx="3660554" cy="8141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bg-BG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3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bg-BG" sz="3200">
                            <a:latin typeface="Cambria Math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b</m:t>
                        </m:r>
                      </m:den>
                    </m:f>
                    <m:r>
                      <a:rPr lang="bg-BG" sz="3200">
                        <a:latin typeface="Cambria Math"/>
                      </a:rPr>
                      <m:t>и</m:t>
                    </m:r>
                    <m:f>
                      <m:fPr>
                        <m:ctrlPr>
                          <a:rPr lang="bg-BG" sz="3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bg-BG" sz="3200">
                            <a:latin typeface="Cambria Math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bg-BG" sz="3200" dirty="0" smtClean="0"/>
                  <a:t> реципрочни</a:t>
                </a:r>
                <a:endParaRPr lang="bg-BG" sz="3200" dirty="0"/>
              </a:p>
            </p:txBody>
          </p:sp>
        </mc:Choice>
        <mc:Fallback xmlns="">
          <p:sp>
            <p:nvSpPr>
              <p:cNvPr id="17" name="Правоъгъл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688" y="1963145"/>
                <a:ext cx="3660554" cy="814197"/>
              </a:xfrm>
              <a:prstGeom prst="rect">
                <a:avLst/>
              </a:prstGeom>
              <a:blipFill rotWithShape="1">
                <a:blip r:embed="rId19"/>
                <a:stretch>
                  <a:fillRect r="-3167" b="-1119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obikDrobi11.wma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2815988" y="226325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авоъгълник 18"/>
              <p:cNvSpPr/>
              <p:nvPr/>
            </p:nvSpPr>
            <p:spPr>
              <a:xfrm>
                <a:off x="891127" y="3955605"/>
                <a:ext cx="2027543" cy="910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bg-BG" sz="2800" i="0">
                              <a:latin typeface="Cambria Math"/>
                            </a:rPr>
                            <m:t>a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bg-BG" sz="2800" i="0">
                              <a:latin typeface="Cambria Math"/>
                            </a:rPr>
                            <m:t>c</m:t>
                          </m:r>
                        </m:den>
                      </m:f>
                      <m:r>
                        <a:rPr lang="bg-BG" sz="2800" i="0">
                          <a:latin typeface="Cambria Math"/>
                        </a:rPr>
                        <m:t>:</m:t>
                      </m:r>
                      <m:f>
                        <m:fPr>
                          <m:ctrlPr>
                            <a:rPr lang="bg-BG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bg-BG" sz="2800" i="0">
                              <a:latin typeface="Cambria Math"/>
                            </a:rPr>
                            <m:t>b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/>
                            </a:rPr>
                            <m:t>d</m:t>
                          </m:r>
                        </m:den>
                      </m:f>
                      <m:r>
                        <a:rPr lang="bg-BG" sz="2800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bg-BG" sz="2800" i="0">
                              <a:latin typeface="Cambria Math"/>
                            </a:rPr>
                            <m:t>a</m:t>
                          </m:r>
                          <m:r>
                            <a:rPr lang="bg-BG" sz="2800" i="0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bg-BG" sz="2800" i="0">
                              <a:latin typeface="Cambria Math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bg-BG" sz="2800" i="0">
                              <a:latin typeface="Cambria Math"/>
                            </a:rPr>
                            <m:t>c</m:t>
                          </m:r>
                          <m:r>
                            <a:rPr lang="bg-BG" sz="2800" i="0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bg-BG" sz="2800" i="0">
                              <a:latin typeface="Cambria Math"/>
                            </a:rPr>
                            <m:t>b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9" name="Правоъгъл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27" y="3955605"/>
                <a:ext cx="2027543" cy="91057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obikDrobi12.wma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3875746" y="226325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авоъгълник 20"/>
              <p:cNvSpPr/>
              <p:nvPr/>
            </p:nvSpPr>
            <p:spPr>
              <a:xfrm>
                <a:off x="6378166" y="4166175"/>
                <a:ext cx="2774862" cy="798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bg-BG" sz="3200" i="1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bg-BG" sz="32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bg-BG" sz="3200" i="1">
                        <a:latin typeface="Cambria Math"/>
                      </a:rPr>
                      <m:t>:</m:t>
                    </m:r>
                    <m:f>
                      <m:fPr>
                        <m:ctrlPr>
                          <a:rPr lang="bg-BG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bg-BG" sz="320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bg-BG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bg-BG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bg-BG" sz="3200" i="1">
                            <a:latin typeface="Cambria Math"/>
                          </a:rPr>
                          <m:t>5∗4</m:t>
                        </m:r>
                      </m:num>
                      <m:den>
                        <m:r>
                          <a:rPr lang="bg-BG" sz="3200" i="1">
                            <a:latin typeface="Cambria Math"/>
                          </a:rPr>
                          <m:t>3∗3</m:t>
                        </m:r>
                      </m:den>
                    </m:f>
                    <m:r>
                      <a:rPr lang="bg-BG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bg-BG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bg-BG" sz="3200" i="1">
                            <a:latin typeface="Cambria Math"/>
                          </a:rPr>
                          <m:t>20</m:t>
                        </m:r>
                      </m:num>
                      <m:den>
                        <m:r>
                          <a:rPr lang="bg-BG" sz="3200" i="1">
                            <a:latin typeface="Cambria Math"/>
                          </a:rPr>
                          <m:t>9</m:t>
                        </m:r>
                      </m:den>
                    </m:f>
                  </m:oMath>
                </a14:m>
                <a:r>
                  <a:rPr lang="bg-BG" sz="3200" dirty="0"/>
                  <a:t> </a:t>
                </a:r>
              </a:p>
            </p:txBody>
          </p:sp>
        </mc:Choice>
        <mc:Fallback xmlns="">
          <p:sp>
            <p:nvSpPr>
              <p:cNvPr id="21" name="Правоъгъл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166" y="4166175"/>
                <a:ext cx="2774862" cy="798424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9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167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3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4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8034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4434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61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66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866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866"/>
                            </p:stCondLst>
                            <p:childTnLst>
                              <p:par>
                                <p:cTn id="2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859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386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986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9457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4489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1495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48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3946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3946"/>
                            </p:stCondLst>
                            <p:childTnLst>
                              <p:par>
                                <p:cTn id="35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6446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6446"/>
                            </p:stCondLst>
                            <p:childTnLst>
                              <p:par>
                                <p:cTn id="42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 showWhenStopped="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 showWhenStopped="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 showWhenStopped="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 showWhenStopped="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  <p:bldLst>
      <p:bldP spid="13" grpId="0"/>
      <p:bldP spid="17" grpId="0"/>
      <p:bldP spid="19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Потребителски проект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4910</TotalTime>
  <Words>278</Words>
  <Application>Microsoft Office PowerPoint</Application>
  <PresentationFormat>По избор</PresentationFormat>
  <Paragraphs>28</Paragraphs>
  <Slides>2</Slides>
  <Notes>0</Notes>
  <HiddenSlides>0</HiddenSlides>
  <MMClips>11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</vt:i4>
      </vt:variant>
    </vt:vector>
  </HeadingPairs>
  <TitlesOfParts>
    <vt:vector size="4" baseType="lpstr">
      <vt:lpstr>Office Theme</vt:lpstr>
      <vt:lpstr>Потребителски проект</vt:lpstr>
      <vt:lpstr>Умножение на обикновени дроби </vt:lpstr>
      <vt:lpstr>Деление на обикновени дроби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 подсказвач за 5 клас</dc:title>
  <cp:lastModifiedBy>Димитър Колев</cp:lastModifiedBy>
  <cp:revision>311</cp:revision>
  <dcterms:created xsi:type="dcterms:W3CDTF">2014-12-03T16:22:28Z</dcterms:created>
  <dcterms:modified xsi:type="dcterms:W3CDTF">2015-02-03T17:24:58Z</dcterms:modified>
</cp:coreProperties>
</file>