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7"/>
  </p:notesMasterIdLst>
  <p:sldIdLst>
    <p:sldId id="278" r:id="rId3"/>
    <p:sldId id="280" r:id="rId4"/>
    <p:sldId id="281" r:id="rId5"/>
    <p:sldId id="282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2FA98"/>
    <a:srgbClr val="E04E4E"/>
    <a:srgbClr val="FF4747"/>
    <a:srgbClr val="DDDDDD"/>
    <a:srgbClr val="B2B2B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323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/>
          <p:cNvSpPr/>
          <p:nvPr userDrawn="1"/>
        </p:nvSpPr>
        <p:spPr>
          <a:xfrm>
            <a:off x="-13447" y="-26894"/>
            <a:ext cx="2407024" cy="688489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Правоъгълник 26"/>
          <p:cNvSpPr/>
          <p:nvPr userDrawn="1"/>
        </p:nvSpPr>
        <p:spPr>
          <a:xfrm>
            <a:off x="9686364" y="-13447"/>
            <a:ext cx="2519083" cy="687144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9"/>
              <p:cNvSpPr txBox="1"/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bg-BG" sz="6000" b="1" dirty="0">
                  <a:solidFill>
                    <a:srgbClr val="DDDDDD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ово поле 10"/>
              <p:cNvSpPr txBox="1"/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bg-BG" sz="6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Текстово поле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ово поле 11"/>
              <p:cNvSpPr txBox="1"/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ово поле 12"/>
              <p:cNvSpPr txBox="1"/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72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bg-BG" sz="7200" b="1" i="0" dirty="0">
                  <a:solidFill>
                    <a:srgbClr val="DDDDDD"/>
                  </a:solidFill>
                </a:endParaRPr>
              </a:p>
            </p:txBody>
          </p:sp>
        </mc:Choice>
        <mc:Fallback xmlns="">
          <p:sp>
            <p:nvSpPr>
              <p:cNvPr id="13" name="Текстово поле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ово поле 16"/>
              <p:cNvSpPr txBox="1"/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6600" b="1" i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66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bg-BG" sz="66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blipFill rotWithShape="1">
                <a:blip r:embed="rId6"/>
                <a:stretch>
                  <a:fillRect l="-23297" b="-18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Текстово поле 17"/>
          <p:cNvSpPr txBox="1"/>
          <p:nvPr userDrawn="1"/>
        </p:nvSpPr>
        <p:spPr>
          <a:xfrm rot="20633914">
            <a:off x="-80488" y="2614366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Равнобедрен триъгълник 18"/>
          <p:cNvSpPr/>
          <p:nvPr userDrawn="1"/>
        </p:nvSpPr>
        <p:spPr>
          <a:xfrm rot="21022644">
            <a:off x="10468246" y="373517"/>
            <a:ext cx="1545075" cy="1312568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Куб 19"/>
          <p:cNvSpPr/>
          <p:nvPr userDrawn="1"/>
        </p:nvSpPr>
        <p:spPr>
          <a:xfrm rot="20667596">
            <a:off x="9921346" y="2043573"/>
            <a:ext cx="1342975" cy="117292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Трапец 20"/>
          <p:cNvSpPr/>
          <p:nvPr userDrawn="1"/>
        </p:nvSpPr>
        <p:spPr>
          <a:xfrm rot="1045830">
            <a:off x="10656702" y="5582755"/>
            <a:ext cx="1168163" cy="914400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Плюс 21"/>
          <p:cNvSpPr/>
          <p:nvPr userDrawn="1"/>
        </p:nvSpPr>
        <p:spPr>
          <a:xfrm>
            <a:off x="102502" y="2357713"/>
            <a:ext cx="537882" cy="510989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Равно 23"/>
          <p:cNvSpPr/>
          <p:nvPr userDrawn="1"/>
        </p:nvSpPr>
        <p:spPr>
          <a:xfrm>
            <a:off x="1586753" y="3837292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 rot="2741435">
            <a:off x="11259818" y="424311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 rot="18841176">
            <a:off x="10815057" y="363752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 rot="5400000">
            <a:off x="10844070" y="475834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28"/>
          <p:cNvSpPr/>
          <p:nvPr userDrawn="1"/>
        </p:nvSpPr>
        <p:spPr>
          <a:xfrm>
            <a:off x="11176616" y="386662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 userDrawn="1"/>
        </p:nvSpPr>
        <p:spPr>
          <a:xfrm rot="13541435">
            <a:off x="9927000" y="415657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Freeform 30"/>
          <p:cNvSpPr/>
          <p:nvPr userDrawn="1"/>
        </p:nvSpPr>
        <p:spPr>
          <a:xfrm rot="8041176">
            <a:off x="10390862" y="486365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 userDrawn="1"/>
        </p:nvSpPr>
        <p:spPr>
          <a:xfrm rot="16200000">
            <a:off x="10193233" y="377688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 userDrawn="1"/>
        </p:nvSpPr>
        <p:spPr>
          <a:xfrm rot="10800000">
            <a:off x="10051851" y="4584837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293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7E11D8A-8857-4B5E-8802-ECEC6460E0AE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6F65A84-CC8B-4FC2-A38A-A9B739AFB3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1EE4D8C5-76C8-46C8-8513-6C5235BE5CEA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F70F86E8-40FC-4399-A375-2B0ABF195E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40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40BEC30-E010-4B12-A338-A9B6D7DAC8D3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2AE027C-5215-47AB-9C63-22B78E260D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2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801904" y="675712"/>
            <a:ext cx="9585511" cy="63873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006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642534" y="67734"/>
            <a:ext cx="9744882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5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435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0" y="200169"/>
            <a:ext cx="12192000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1903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defRPr lang="bg-BG" dirty="0">
                <a:solidFill>
                  <a:srgbClr val="E04E4E"/>
                </a:solidFill>
              </a:defRPr>
            </a:lvl1pPr>
          </a:lstStyle>
          <a:p>
            <a:pPr lvl="0"/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32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5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3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A0FE4693-CBD3-4C2C-B908-920068608E82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30053DB-8AD5-4AD6-BF7B-FAF9BD02E7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17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702" r:id="rId3"/>
    <p:sldLayoutId id="2147483706" r:id="rId4"/>
    <p:sldLayoutId id="2147483703" r:id="rId5"/>
    <p:sldLayoutId id="2147483707" r:id="rId6"/>
    <p:sldLayoutId id="2147483704" r:id="rId7"/>
    <p:sldLayoutId id="2147483705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microsoft.com/office/2007/relationships/media" Target="../media/media2.wma"/><Relationship Id="rId7" Type="http://schemas.microsoft.com/office/2007/relationships/media" Target="../media/media4.wma"/><Relationship Id="rId12" Type="http://schemas.openxmlformats.org/officeDocument/2006/relationships/image" Target="../media/image9.png"/><Relationship Id="rId2" Type="http://schemas.microsoft.com/office/2007/relationships/media" Target="../media/media1.wma"/><Relationship Id="rId1" Type="http://schemas.openxmlformats.org/officeDocument/2006/relationships/audio" Target="NULL" TargetMode="External"/><Relationship Id="rId6" Type="http://schemas.openxmlformats.org/officeDocument/2006/relationships/audio" Target="../media/media3.wma"/><Relationship Id="rId11" Type="http://schemas.openxmlformats.org/officeDocument/2006/relationships/image" Target="../media/image8.png"/><Relationship Id="rId5" Type="http://schemas.microsoft.com/office/2007/relationships/media" Target="../media/media3.wma"/><Relationship Id="rId10" Type="http://schemas.openxmlformats.org/officeDocument/2006/relationships/image" Target="../media/image7.png"/><Relationship Id="rId4" Type="http://schemas.openxmlformats.org/officeDocument/2006/relationships/audio" Target="../media/media2.wma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../pishtovi/&#1055;&#1072;&#1088;&#1072;&#1083;&#1077;&#1083;&#1077;&#1087;&#1080;&#1087;&#1077;&#1076;.docx" TargetMode="External"/><Relationship Id="rId3" Type="http://schemas.openxmlformats.org/officeDocument/2006/relationships/slideLayout" Target="../slideLayouts/slideLayout6.xml"/><Relationship Id="rId7" Type="http://schemas.microsoft.com/office/2007/relationships/hdphoto" Target="../media/hdphoto1.wdp"/><Relationship Id="rId2" Type="http://schemas.microsoft.com/office/2007/relationships/media" Target="../media/media7.wma"/><Relationship Id="rId1" Type="http://schemas.openxmlformats.org/officeDocument/2006/relationships/audio" Target="NULL" TargetMode="External"/><Relationship Id="rId6" Type="http://schemas.openxmlformats.org/officeDocument/2006/relationships/image" Target="../media/image11.png"/><Relationship Id="rId5" Type="http://schemas.openxmlformats.org/officeDocument/2006/relationships/hyperlink" Target="../zadachi/&#1055;&#1072;&#1088;&#1072;&#1083;&#1077;&#1083;&#1077;&#1087;&#1080;&#1087;&#1077;&#1076;.docx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1672814" y="3063600"/>
            <a:ext cx="1836000" cy="194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Успоредник 4"/>
          <p:cNvSpPr/>
          <p:nvPr/>
        </p:nvSpPr>
        <p:spPr>
          <a:xfrm>
            <a:off x="1647339" y="2431479"/>
            <a:ext cx="2484000" cy="612000"/>
          </a:xfrm>
          <a:prstGeom prst="parallelogram">
            <a:avLst>
              <a:gd name="adj" fmla="val 100046"/>
            </a:avLst>
          </a:prstGeom>
          <a:solidFill>
            <a:schemeClr val="accent2"/>
          </a:solidFill>
          <a:ln w="38100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E04E4E"/>
                </a:solidFill>
              </a:rPr>
              <a:t>Паралелепипед - Същност</a:t>
            </a:r>
            <a:endParaRPr lang="bg-BG" dirty="0">
              <a:solidFill>
                <a:srgbClr val="E04E4E"/>
              </a:solidFill>
            </a:endParaRPr>
          </a:p>
        </p:txBody>
      </p:sp>
      <p:sp>
        <p:nvSpPr>
          <p:cNvPr id="6" name="Успоредник 5"/>
          <p:cNvSpPr/>
          <p:nvPr/>
        </p:nvSpPr>
        <p:spPr>
          <a:xfrm rot="5400000" flipH="1">
            <a:off x="2531579" y="3434179"/>
            <a:ext cx="2556000" cy="576000"/>
          </a:xfrm>
          <a:prstGeom prst="parallelogram">
            <a:avLst>
              <a:gd name="adj" fmla="val 103122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47" name="Group 46"/>
          <p:cNvGrpSpPr/>
          <p:nvPr/>
        </p:nvGrpSpPr>
        <p:grpSpPr>
          <a:xfrm>
            <a:off x="1649064" y="2420429"/>
            <a:ext cx="2460390" cy="2600186"/>
            <a:chOff x="1361661" y="2017644"/>
            <a:chExt cx="5128594" cy="3071191"/>
          </a:xfrm>
          <a:noFill/>
        </p:grpSpPr>
        <p:sp>
          <p:nvSpPr>
            <p:cNvPr id="48" name="Cube 47"/>
            <p:cNvSpPr/>
            <p:nvPr/>
          </p:nvSpPr>
          <p:spPr>
            <a:xfrm>
              <a:off x="1361661" y="2017644"/>
              <a:ext cx="5128592" cy="3071191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1441173" y="4288213"/>
              <a:ext cx="1177234" cy="711171"/>
            </a:xfrm>
            <a:prstGeom prst="line">
              <a:avLst/>
            </a:prstGeom>
            <a:grpFill/>
            <a:ln w="381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618407" y="2017644"/>
              <a:ext cx="29489" cy="2305878"/>
            </a:xfrm>
            <a:prstGeom prst="line">
              <a:avLst/>
            </a:prstGeom>
            <a:grpFill/>
            <a:ln w="381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618407" y="4323522"/>
              <a:ext cx="3871848" cy="0"/>
            </a:xfrm>
            <a:prstGeom prst="line">
              <a:avLst/>
            </a:prstGeom>
            <a:grpFill/>
            <a:ln w="381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714513" y="2238028"/>
            <a:ext cx="7769506" cy="3629054"/>
            <a:chOff x="2714513" y="2238028"/>
            <a:chExt cx="7769506" cy="3629054"/>
          </a:xfrm>
        </p:grpSpPr>
        <p:grpSp>
          <p:nvGrpSpPr>
            <p:cNvPr id="25" name="Group 24"/>
            <p:cNvGrpSpPr/>
            <p:nvPr/>
          </p:nvGrpSpPr>
          <p:grpSpPr>
            <a:xfrm>
              <a:off x="5447313" y="2238028"/>
              <a:ext cx="4761568" cy="3248775"/>
              <a:chOff x="5447313" y="2238028"/>
              <a:chExt cx="4761568" cy="324877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447313" y="2238028"/>
                <a:ext cx="4761568" cy="3248775"/>
                <a:chOff x="4137496" y="1452285"/>
                <a:chExt cx="6837595" cy="466523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9671316" y="2679844"/>
                  <a:ext cx="1303775" cy="22036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556293" y="1452285"/>
                  <a:ext cx="2115022" cy="1227559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137496" y="2679842"/>
                  <a:ext cx="2115022" cy="220362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7556293" y="2679842"/>
                  <a:ext cx="2115022" cy="220362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6252518" y="2679842"/>
                  <a:ext cx="1303775" cy="22036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7558429" y="4889957"/>
                  <a:ext cx="2115022" cy="1227559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5447313" y="2238028"/>
                <a:ext cx="2193416" cy="646331"/>
              </a:xfrm>
              <a:prstGeom prst="rect">
                <a:avLst/>
              </a:prstGeom>
              <a:noFill/>
              <a:ln w="38100">
                <a:noFill/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bg-BG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bg-BG" dirty="0">
                    <a:solidFill>
                      <a:schemeClr val="tx1"/>
                    </a:solidFill>
                  </a:rPr>
                  <a:t>Развивка на паралелепипед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8583764" y="5405417"/>
              <a:ext cx="318052" cy="461665"/>
            </a:xfrm>
            <a:prstGeom prst="rect">
              <a:avLst/>
            </a:prstGeom>
            <a:noFill/>
            <a:ln w="38100">
              <a:noFill/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bg-BG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2800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279267" y="4840421"/>
              <a:ext cx="318052" cy="461665"/>
            </a:xfrm>
            <a:prstGeom prst="rect">
              <a:avLst/>
            </a:prstGeom>
            <a:noFill/>
            <a:ln w="38100">
              <a:noFill/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bg-BG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165967" y="3615558"/>
              <a:ext cx="318052" cy="461665"/>
            </a:xfrm>
            <a:prstGeom prst="rect">
              <a:avLst/>
            </a:prstGeom>
            <a:noFill/>
            <a:ln w="38100">
              <a:noFill/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bg-BG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14513" y="4944882"/>
              <a:ext cx="318052" cy="461665"/>
            </a:xfrm>
            <a:prstGeom prst="rect">
              <a:avLst/>
            </a:prstGeom>
            <a:noFill/>
            <a:ln w="38100">
              <a:noFill/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bg-BG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2800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8158" y="3703969"/>
              <a:ext cx="318052" cy="461665"/>
            </a:xfrm>
            <a:prstGeom prst="rect">
              <a:avLst/>
            </a:prstGeom>
            <a:noFill/>
            <a:ln w="38100">
              <a:noFill/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bg-BG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91402" y="4604896"/>
              <a:ext cx="318052" cy="461665"/>
            </a:xfrm>
            <a:prstGeom prst="rect">
              <a:avLst/>
            </a:prstGeom>
            <a:noFill/>
            <a:ln w="38100">
              <a:noFill/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bg-BG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aralelepiped1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842.1074"/>
                </p14:media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0774" y="144083"/>
            <a:ext cx="609600" cy="609600"/>
          </a:xfrm>
          <a:prstGeom prst="rect">
            <a:avLst/>
          </a:prstGeom>
        </p:spPr>
      </p:pic>
      <p:pic>
        <p:nvPicPr>
          <p:cNvPr id="11" name="paralelepiped2,2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574458" y="127224"/>
            <a:ext cx="609600" cy="609600"/>
          </a:xfrm>
          <a:prstGeom prst="rect">
            <a:avLst/>
          </a:prstGeom>
        </p:spPr>
      </p:pic>
      <p:pic>
        <p:nvPicPr>
          <p:cNvPr id="12" name="paralelepiped2.wm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30761" y="150056"/>
            <a:ext cx="609600" cy="609600"/>
          </a:xfrm>
          <a:prstGeom prst="rect">
            <a:avLst/>
          </a:prstGeom>
        </p:spPr>
      </p:pic>
      <p:sp>
        <p:nvSpPr>
          <p:cNvPr id="7" name="Текстово поле 6"/>
          <p:cNvSpPr txBox="1"/>
          <p:nvPr/>
        </p:nvSpPr>
        <p:spPr>
          <a:xfrm>
            <a:off x="4198961" y="5174584"/>
            <a:ext cx="31751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а – дължина</a:t>
            </a:r>
          </a:p>
          <a:p>
            <a:r>
              <a:rPr lang="en-US" sz="2800" dirty="0" smtClean="0"/>
              <a:t>b – </a:t>
            </a:r>
            <a:r>
              <a:rPr lang="bg-BG" sz="2800" dirty="0" smtClean="0"/>
              <a:t>широчина</a:t>
            </a:r>
          </a:p>
          <a:p>
            <a:r>
              <a:rPr lang="en-US" sz="2800" dirty="0" smtClean="0"/>
              <a:t>c</a:t>
            </a:r>
            <a:r>
              <a:rPr lang="bg-BG" sz="2800" dirty="0" smtClean="0"/>
              <a:t> – височина</a:t>
            </a:r>
          </a:p>
          <a:p>
            <a:endParaRPr lang="bg-BG" sz="2800" dirty="0"/>
          </a:p>
        </p:txBody>
      </p:sp>
      <p:pic>
        <p:nvPicPr>
          <p:cNvPr id="8" name="paralelepiped2,2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7">
                  <p14:trim st="698.2339" end="663.3232"/>
                </p14:media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687209" y="1500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324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1407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395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32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3505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8661"/>
                            </p:stCondLst>
                            <p:childTnLst>
                              <p:par>
                                <p:cTn id="2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1518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6551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9151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1451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3846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2" grpId="0" animBg="1"/>
      <p:bldP spid="5" grpId="0" animBg="1"/>
      <p:bldP spid="6" grpId="0" animBg="1"/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Паралелепипед - Видове</a:t>
            </a:r>
            <a:endParaRPr lang="bg-BG" dirty="0"/>
          </a:p>
        </p:txBody>
      </p:sp>
      <p:pic>
        <p:nvPicPr>
          <p:cNvPr id="3" name="paralelepiped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3522" y="203946"/>
            <a:ext cx="609600" cy="609600"/>
          </a:xfrm>
          <a:prstGeom prst="rect">
            <a:avLst/>
          </a:prstGeom>
        </p:spPr>
      </p:pic>
      <p:pic>
        <p:nvPicPr>
          <p:cNvPr id="19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pic>
        <p:nvPicPr>
          <p:cNvPr id="20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Group 33"/>
          <p:cNvGrpSpPr/>
          <p:nvPr/>
        </p:nvGrpSpPr>
        <p:grpSpPr>
          <a:xfrm>
            <a:off x="1178768" y="2473578"/>
            <a:ext cx="3581450" cy="3540819"/>
            <a:chOff x="1212566" y="2326081"/>
            <a:chExt cx="3581450" cy="3784943"/>
          </a:xfrm>
        </p:grpSpPr>
        <p:grpSp>
          <p:nvGrpSpPr>
            <p:cNvPr id="21" name="Group 20"/>
            <p:cNvGrpSpPr/>
            <p:nvPr/>
          </p:nvGrpSpPr>
          <p:grpSpPr>
            <a:xfrm>
              <a:off x="1212566" y="2326081"/>
              <a:ext cx="3581450" cy="3784943"/>
              <a:chOff x="1361661" y="2017644"/>
              <a:chExt cx="5128594" cy="3071191"/>
            </a:xfrm>
          </p:grpSpPr>
          <p:sp>
            <p:nvSpPr>
              <p:cNvPr id="22" name="Cube 21"/>
              <p:cNvSpPr/>
              <p:nvPr/>
            </p:nvSpPr>
            <p:spPr>
              <a:xfrm>
                <a:off x="1361661" y="2017644"/>
                <a:ext cx="5128592" cy="3071191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bg-BG" sz="3200" dirty="0" smtClean="0">
                    <a:solidFill>
                      <a:schemeClr val="tx1"/>
                    </a:solidFill>
                  </a:rPr>
                  <a:t>КУБ</a:t>
                </a:r>
                <a:endParaRPr lang="bg-BG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H="1">
                <a:off x="2618407" y="4323522"/>
                <a:ext cx="3871848" cy="0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441173" y="4288213"/>
                <a:ext cx="1177234" cy="711171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2618407" y="2017644"/>
                <a:ext cx="29489" cy="2305878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2448377" y="5609535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400" dirty="0" smtClean="0"/>
                <a:t>а</a:t>
              </a:r>
              <a:endParaRPr lang="bg-BG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79195" y="5194747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400" dirty="0" smtClean="0"/>
                <a:t>а</a:t>
              </a:r>
              <a:endParaRPr lang="bg-BG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93657" y="4358405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400" dirty="0" smtClean="0"/>
                <a:t>а</a:t>
              </a:r>
              <a:endParaRPr lang="bg-BG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946710" y="2228494"/>
            <a:ext cx="2952959" cy="3980116"/>
            <a:chOff x="5221519" y="2326081"/>
            <a:chExt cx="2952959" cy="3980116"/>
          </a:xfrm>
        </p:grpSpPr>
        <p:grpSp>
          <p:nvGrpSpPr>
            <p:cNvPr id="29" name="Group 28"/>
            <p:cNvGrpSpPr/>
            <p:nvPr/>
          </p:nvGrpSpPr>
          <p:grpSpPr>
            <a:xfrm>
              <a:off x="5221519" y="2326081"/>
              <a:ext cx="2952959" cy="3907418"/>
              <a:chOff x="334918" y="2017644"/>
              <a:chExt cx="6155337" cy="3071191"/>
            </a:xfrm>
          </p:grpSpPr>
          <p:sp>
            <p:nvSpPr>
              <p:cNvPr id="30" name="Cube 29"/>
              <p:cNvSpPr/>
              <p:nvPr/>
            </p:nvSpPr>
            <p:spPr>
              <a:xfrm>
                <a:off x="334918" y="2017644"/>
                <a:ext cx="6155337" cy="3071191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bg-BG" sz="2000" b="1" dirty="0" smtClean="0">
                    <a:solidFill>
                      <a:schemeClr val="tx1"/>
                    </a:solidFill>
                  </a:rPr>
                  <a:t>ПАРАЛЕЛЕПИПЕД</a:t>
                </a:r>
                <a:endParaRPr lang="bg-BG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flipH="1">
                <a:off x="1871126" y="4499997"/>
                <a:ext cx="4548071" cy="30524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334920" y="4530521"/>
                <a:ext cx="1536208" cy="538752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871126" y="2017644"/>
                <a:ext cx="108905" cy="2512877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326106" y="5844532"/>
              <a:ext cx="318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400" dirty="0" smtClean="0"/>
                <a:t>а</a:t>
              </a:r>
              <a:endParaRPr lang="bg-BG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09703" y="5441017"/>
              <a:ext cx="318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bg-BG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89458" y="3994326"/>
              <a:ext cx="318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bg-BG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406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1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619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иране 21"/>
          <p:cNvGrpSpPr/>
          <p:nvPr/>
        </p:nvGrpSpPr>
        <p:grpSpPr>
          <a:xfrm>
            <a:off x="1291775" y="2578323"/>
            <a:ext cx="2583543" cy="3080678"/>
            <a:chOff x="4717144" y="2705099"/>
            <a:chExt cx="2583543" cy="3080678"/>
          </a:xfrm>
        </p:grpSpPr>
        <p:grpSp>
          <p:nvGrpSpPr>
            <p:cNvPr id="24" name="Групиране 23"/>
            <p:cNvGrpSpPr/>
            <p:nvPr/>
          </p:nvGrpSpPr>
          <p:grpSpPr>
            <a:xfrm>
              <a:off x="4717144" y="4784290"/>
              <a:ext cx="2583543" cy="1001487"/>
              <a:chOff x="217716" y="2075543"/>
              <a:chExt cx="2583543" cy="1001487"/>
            </a:xfrm>
            <a:solidFill>
              <a:srgbClr val="FFFF00"/>
            </a:solidFill>
          </p:grpSpPr>
          <p:sp>
            <p:nvSpPr>
              <p:cNvPr id="77" name="Куб 76"/>
              <p:cNvSpPr/>
              <p:nvPr/>
            </p:nvSpPr>
            <p:spPr>
              <a:xfrm>
                <a:off x="53702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78" name="Куб 77"/>
              <p:cNvSpPr/>
              <p:nvPr/>
            </p:nvSpPr>
            <p:spPr>
              <a:xfrm>
                <a:off x="1059544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79" name="Куб 78"/>
              <p:cNvSpPr/>
              <p:nvPr/>
            </p:nvSpPr>
            <p:spPr>
              <a:xfrm>
                <a:off x="158205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80" name="Куб 79"/>
              <p:cNvSpPr/>
              <p:nvPr/>
            </p:nvSpPr>
            <p:spPr>
              <a:xfrm>
                <a:off x="2104573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81" name="Куб 80"/>
              <p:cNvSpPr/>
              <p:nvPr/>
            </p:nvSpPr>
            <p:spPr>
              <a:xfrm>
                <a:off x="37737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82" name="Куб 81"/>
              <p:cNvSpPr/>
              <p:nvPr/>
            </p:nvSpPr>
            <p:spPr>
              <a:xfrm>
                <a:off x="899889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83" name="Куб 82"/>
              <p:cNvSpPr/>
              <p:nvPr/>
            </p:nvSpPr>
            <p:spPr>
              <a:xfrm>
                <a:off x="142240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84" name="Куб 83"/>
              <p:cNvSpPr/>
              <p:nvPr/>
            </p:nvSpPr>
            <p:spPr>
              <a:xfrm>
                <a:off x="1944918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85" name="Куб 84"/>
              <p:cNvSpPr/>
              <p:nvPr/>
            </p:nvSpPr>
            <p:spPr>
              <a:xfrm>
                <a:off x="21771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86" name="Куб 85"/>
              <p:cNvSpPr/>
              <p:nvPr/>
            </p:nvSpPr>
            <p:spPr>
              <a:xfrm>
                <a:off x="740231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87" name="Куб 86"/>
              <p:cNvSpPr/>
              <p:nvPr/>
            </p:nvSpPr>
            <p:spPr>
              <a:xfrm>
                <a:off x="126274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88" name="Куб 87"/>
              <p:cNvSpPr/>
              <p:nvPr/>
            </p:nvSpPr>
            <p:spPr>
              <a:xfrm>
                <a:off x="1785260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5" name="Групиране 24"/>
            <p:cNvGrpSpPr/>
            <p:nvPr/>
          </p:nvGrpSpPr>
          <p:grpSpPr>
            <a:xfrm>
              <a:off x="4717144" y="4264493"/>
              <a:ext cx="2583543" cy="1001487"/>
              <a:chOff x="217716" y="2075543"/>
              <a:chExt cx="2583543" cy="1001487"/>
            </a:xfrm>
            <a:solidFill>
              <a:srgbClr val="FFFF00"/>
            </a:solidFill>
          </p:grpSpPr>
          <p:sp>
            <p:nvSpPr>
              <p:cNvPr id="65" name="Куб 64"/>
              <p:cNvSpPr/>
              <p:nvPr/>
            </p:nvSpPr>
            <p:spPr>
              <a:xfrm>
                <a:off x="53702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66" name="Куб 65"/>
              <p:cNvSpPr/>
              <p:nvPr/>
            </p:nvSpPr>
            <p:spPr>
              <a:xfrm>
                <a:off x="1059544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67" name="Куб 66"/>
              <p:cNvSpPr/>
              <p:nvPr/>
            </p:nvSpPr>
            <p:spPr>
              <a:xfrm>
                <a:off x="158205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68" name="Куб 67"/>
              <p:cNvSpPr/>
              <p:nvPr/>
            </p:nvSpPr>
            <p:spPr>
              <a:xfrm>
                <a:off x="2104573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69" name="Куб 68"/>
              <p:cNvSpPr/>
              <p:nvPr/>
            </p:nvSpPr>
            <p:spPr>
              <a:xfrm>
                <a:off x="37737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70" name="Куб 69"/>
              <p:cNvSpPr/>
              <p:nvPr/>
            </p:nvSpPr>
            <p:spPr>
              <a:xfrm>
                <a:off x="899889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71" name="Куб 70"/>
              <p:cNvSpPr/>
              <p:nvPr/>
            </p:nvSpPr>
            <p:spPr>
              <a:xfrm>
                <a:off x="142240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72" name="Куб 71"/>
              <p:cNvSpPr/>
              <p:nvPr/>
            </p:nvSpPr>
            <p:spPr>
              <a:xfrm>
                <a:off x="1944918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73" name="Куб 72"/>
              <p:cNvSpPr/>
              <p:nvPr/>
            </p:nvSpPr>
            <p:spPr>
              <a:xfrm>
                <a:off x="21771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74" name="Куб 73"/>
              <p:cNvSpPr/>
              <p:nvPr/>
            </p:nvSpPr>
            <p:spPr>
              <a:xfrm>
                <a:off x="740231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75" name="Куб 74"/>
              <p:cNvSpPr/>
              <p:nvPr/>
            </p:nvSpPr>
            <p:spPr>
              <a:xfrm>
                <a:off x="126274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76" name="Куб 75"/>
              <p:cNvSpPr/>
              <p:nvPr/>
            </p:nvSpPr>
            <p:spPr>
              <a:xfrm>
                <a:off x="1785260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" name="Групиране 25"/>
            <p:cNvGrpSpPr/>
            <p:nvPr/>
          </p:nvGrpSpPr>
          <p:grpSpPr>
            <a:xfrm>
              <a:off x="4717144" y="3744695"/>
              <a:ext cx="2583543" cy="1001487"/>
              <a:chOff x="217716" y="2075543"/>
              <a:chExt cx="2583543" cy="1001487"/>
            </a:xfrm>
            <a:solidFill>
              <a:srgbClr val="FFFF00"/>
            </a:solidFill>
          </p:grpSpPr>
          <p:sp>
            <p:nvSpPr>
              <p:cNvPr id="53" name="Куб 52"/>
              <p:cNvSpPr/>
              <p:nvPr/>
            </p:nvSpPr>
            <p:spPr>
              <a:xfrm>
                <a:off x="53702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54" name="Куб 53"/>
              <p:cNvSpPr/>
              <p:nvPr/>
            </p:nvSpPr>
            <p:spPr>
              <a:xfrm>
                <a:off x="1059544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55" name="Куб 54"/>
              <p:cNvSpPr/>
              <p:nvPr/>
            </p:nvSpPr>
            <p:spPr>
              <a:xfrm>
                <a:off x="158205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56" name="Куб 55"/>
              <p:cNvSpPr/>
              <p:nvPr/>
            </p:nvSpPr>
            <p:spPr>
              <a:xfrm>
                <a:off x="2104573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57" name="Куб 56"/>
              <p:cNvSpPr/>
              <p:nvPr/>
            </p:nvSpPr>
            <p:spPr>
              <a:xfrm>
                <a:off x="37737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58" name="Куб 57"/>
              <p:cNvSpPr/>
              <p:nvPr/>
            </p:nvSpPr>
            <p:spPr>
              <a:xfrm>
                <a:off x="899889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59" name="Куб 58"/>
              <p:cNvSpPr/>
              <p:nvPr/>
            </p:nvSpPr>
            <p:spPr>
              <a:xfrm>
                <a:off x="142240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60" name="Куб 59"/>
              <p:cNvSpPr/>
              <p:nvPr/>
            </p:nvSpPr>
            <p:spPr>
              <a:xfrm>
                <a:off x="1944918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Куб 60"/>
              <p:cNvSpPr/>
              <p:nvPr/>
            </p:nvSpPr>
            <p:spPr>
              <a:xfrm>
                <a:off x="21771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Куб 61"/>
              <p:cNvSpPr/>
              <p:nvPr/>
            </p:nvSpPr>
            <p:spPr>
              <a:xfrm>
                <a:off x="740231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63" name="Куб 62"/>
              <p:cNvSpPr/>
              <p:nvPr/>
            </p:nvSpPr>
            <p:spPr>
              <a:xfrm>
                <a:off x="126274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Куб 63"/>
              <p:cNvSpPr/>
              <p:nvPr/>
            </p:nvSpPr>
            <p:spPr>
              <a:xfrm>
                <a:off x="1785260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7" name="Групиране 26"/>
            <p:cNvGrpSpPr/>
            <p:nvPr/>
          </p:nvGrpSpPr>
          <p:grpSpPr>
            <a:xfrm>
              <a:off x="4717144" y="3224897"/>
              <a:ext cx="2583543" cy="1001487"/>
              <a:chOff x="217716" y="2075543"/>
              <a:chExt cx="2583543" cy="1001487"/>
            </a:xfrm>
            <a:solidFill>
              <a:srgbClr val="FFFF00"/>
            </a:solidFill>
          </p:grpSpPr>
          <p:sp>
            <p:nvSpPr>
              <p:cNvPr id="41" name="Куб 40"/>
              <p:cNvSpPr/>
              <p:nvPr/>
            </p:nvSpPr>
            <p:spPr>
              <a:xfrm>
                <a:off x="53702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42" name="Куб 41"/>
              <p:cNvSpPr/>
              <p:nvPr/>
            </p:nvSpPr>
            <p:spPr>
              <a:xfrm>
                <a:off x="1059544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Куб 42"/>
              <p:cNvSpPr/>
              <p:nvPr/>
            </p:nvSpPr>
            <p:spPr>
              <a:xfrm>
                <a:off x="158205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44" name="Куб 43"/>
              <p:cNvSpPr/>
              <p:nvPr/>
            </p:nvSpPr>
            <p:spPr>
              <a:xfrm>
                <a:off x="2104573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Куб 44"/>
              <p:cNvSpPr/>
              <p:nvPr/>
            </p:nvSpPr>
            <p:spPr>
              <a:xfrm>
                <a:off x="37737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Куб 45"/>
              <p:cNvSpPr/>
              <p:nvPr/>
            </p:nvSpPr>
            <p:spPr>
              <a:xfrm>
                <a:off x="899889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Куб 46"/>
              <p:cNvSpPr/>
              <p:nvPr/>
            </p:nvSpPr>
            <p:spPr>
              <a:xfrm>
                <a:off x="142240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48" name="Куб 47"/>
              <p:cNvSpPr/>
              <p:nvPr/>
            </p:nvSpPr>
            <p:spPr>
              <a:xfrm>
                <a:off x="1944918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49" name="Куб 48"/>
              <p:cNvSpPr/>
              <p:nvPr/>
            </p:nvSpPr>
            <p:spPr>
              <a:xfrm>
                <a:off x="21771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50" name="Куб 49"/>
              <p:cNvSpPr/>
              <p:nvPr/>
            </p:nvSpPr>
            <p:spPr>
              <a:xfrm>
                <a:off x="740231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51" name="Куб 50"/>
              <p:cNvSpPr/>
              <p:nvPr/>
            </p:nvSpPr>
            <p:spPr>
              <a:xfrm>
                <a:off x="126274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52" name="Куб 51"/>
              <p:cNvSpPr/>
              <p:nvPr/>
            </p:nvSpPr>
            <p:spPr>
              <a:xfrm>
                <a:off x="1785260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8" name="Групиране 27"/>
            <p:cNvGrpSpPr/>
            <p:nvPr/>
          </p:nvGrpSpPr>
          <p:grpSpPr>
            <a:xfrm>
              <a:off x="4717144" y="2705099"/>
              <a:ext cx="2583543" cy="1001487"/>
              <a:chOff x="217716" y="2075543"/>
              <a:chExt cx="2583543" cy="1001487"/>
            </a:xfrm>
            <a:solidFill>
              <a:srgbClr val="FFFF00"/>
            </a:solidFill>
          </p:grpSpPr>
          <p:sp>
            <p:nvSpPr>
              <p:cNvPr id="29" name="Куб 28"/>
              <p:cNvSpPr/>
              <p:nvPr/>
            </p:nvSpPr>
            <p:spPr>
              <a:xfrm>
                <a:off x="53702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0" name="Куб 29"/>
              <p:cNvSpPr/>
              <p:nvPr/>
            </p:nvSpPr>
            <p:spPr>
              <a:xfrm>
                <a:off x="1059544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1" name="Куб 30"/>
              <p:cNvSpPr/>
              <p:nvPr/>
            </p:nvSpPr>
            <p:spPr>
              <a:xfrm>
                <a:off x="158205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2" name="Куб 31"/>
              <p:cNvSpPr/>
              <p:nvPr/>
            </p:nvSpPr>
            <p:spPr>
              <a:xfrm>
                <a:off x="2104573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Куб 32"/>
              <p:cNvSpPr/>
              <p:nvPr/>
            </p:nvSpPr>
            <p:spPr>
              <a:xfrm>
                <a:off x="37737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Куб 33"/>
              <p:cNvSpPr/>
              <p:nvPr/>
            </p:nvSpPr>
            <p:spPr>
              <a:xfrm>
                <a:off x="899889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Куб 34"/>
              <p:cNvSpPr/>
              <p:nvPr/>
            </p:nvSpPr>
            <p:spPr>
              <a:xfrm>
                <a:off x="142240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6" name="Куб 35"/>
              <p:cNvSpPr/>
              <p:nvPr/>
            </p:nvSpPr>
            <p:spPr>
              <a:xfrm>
                <a:off x="1944918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Куб 36"/>
              <p:cNvSpPr/>
              <p:nvPr/>
            </p:nvSpPr>
            <p:spPr>
              <a:xfrm>
                <a:off x="21771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Куб 37"/>
              <p:cNvSpPr/>
              <p:nvPr/>
            </p:nvSpPr>
            <p:spPr>
              <a:xfrm>
                <a:off x="740231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9" name="Куб 38"/>
              <p:cNvSpPr/>
              <p:nvPr/>
            </p:nvSpPr>
            <p:spPr>
              <a:xfrm>
                <a:off x="126274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40" name="Куб 39"/>
              <p:cNvSpPr/>
              <p:nvPr/>
            </p:nvSpPr>
            <p:spPr>
              <a:xfrm>
                <a:off x="1785260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Паралелепипед - </a:t>
            </a:r>
            <a:r>
              <a:rPr lang="bg-BG" dirty="0" smtClean="0"/>
              <a:t>Обем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2184135" y="5513684"/>
            <a:ext cx="318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/>
              <a:t>а</a:t>
            </a:r>
            <a:endParaRPr lang="bg-BG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590994" y="5250498"/>
            <a:ext cx="318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bg-B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9274" y="4011183"/>
            <a:ext cx="31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bg-BG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217453" y="2960387"/>
            <a:ext cx="166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V=   *   *</a:t>
            </a:r>
            <a:endParaRPr lang="bg-BG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721179" y="2947747"/>
            <a:ext cx="329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bg-BG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1245" y="2947748"/>
            <a:ext cx="329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bg-BG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41311" y="2948726"/>
            <a:ext cx="329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bg-BG" sz="3200" dirty="0"/>
          </a:p>
        </p:txBody>
      </p:sp>
      <p:sp>
        <p:nvSpPr>
          <p:cNvPr id="20" name="Текстово поле 1"/>
          <p:cNvSpPr txBox="1"/>
          <p:nvPr/>
        </p:nvSpPr>
        <p:spPr>
          <a:xfrm>
            <a:off x="6248957" y="5135781"/>
            <a:ext cx="3661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 smtClean="0"/>
              <a:t>Кликнете върху буква и ще видите кой елемент от паралелепипеда е обозначен с нея</a:t>
            </a:r>
            <a:endParaRPr lang="bg-BG" sz="1600" i="1" dirty="0"/>
          </a:p>
        </p:txBody>
      </p:sp>
      <p:pic>
        <p:nvPicPr>
          <p:cNvPr id="21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pic>
        <p:nvPicPr>
          <p:cNvPr id="23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aralelepiped3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1923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1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2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953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953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10" grpId="0"/>
      <p:bldP spid="12" grpId="0"/>
      <p:bldP spid="13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6"/>
          <p:cNvGrpSpPr/>
          <p:nvPr/>
        </p:nvGrpSpPr>
        <p:grpSpPr>
          <a:xfrm>
            <a:off x="414513" y="2294855"/>
            <a:ext cx="3282876" cy="3469405"/>
            <a:chOff x="1361661" y="2017644"/>
            <a:chExt cx="5128593" cy="3071191"/>
          </a:xfrm>
        </p:grpSpPr>
        <p:sp>
          <p:nvSpPr>
            <p:cNvPr id="24" name="Cube 47"/>
            <p:cNvSpPr/>
            <p:nvPr/>
          </p:nvSpPr>
          <p:spPr>
            <a:xfrm>
              <a:off x="1361661" y="2017644"/>
              <a:ext cx="5128592" cy="307119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5" name="Straight Connector 48"/>
            <p:cNvCxnSpPr/>
            <p:nvPr/>
          </p:nvCxnSpPr>
          <p:spPr>
            <a:xfrm flipH="1">
              <a:off x="2618409" y="4370690"/>
              <a:ext cx="3871845" cy="39348"/>
            </a:xfrm>
            <a:prstGeom prst="line">
              <a:avLst/>
            </a:prstGeom>
            <a:ln w="381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49"/>
            <p:cNvCxnSpPr/>
            <p:nvPr/>
          </p:nvCxnSpPr>
          <p:spPr>
            <a:xfrm flipH="1">
              <a:off x="1361664" y="4410039"/>
              <a:ext cx="1286233" cy="678796"/>
            </a:xfrm>
            <a:prstGeom prst="line">
              <a:avLst/>
            </a:prstGeom>
            <a:ln w="381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50"/>
            <p:cNvCxnSpPr/>
            <p:nvPr/>
          </p:nvCxnSpPr>
          <p:spPr>
            <a:xfrm flipH="1">
              <a:off x="2647896" y="2017644"/>
              <a:ext cx="2" cy="2372720"/>
            </a:xfrm>
            <a:prstGeom prst="line">
              <a:avLst/>
            </a:prstGeom>
            <a:ln w="381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Паралелепипед </a:t>
            </a:r>
            <a:r>
              <a:rPr lang="bg-BG" dirty="0" smtClean="0"/>
              <a:t>– Лице</a:t>
            </a:r>
            <a:r>
              <a:rPr lang="en-US" dirty="0" smtClean="0"/>
              <a:t> </a:t>
            </a:r>
            <a:r>
              <a:rPr lang="bg-BG" dirty="0" smtClean="0"/>
              <a:t>на повърхнина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1651297" y="5327119"/>
            <a:ext cx="31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а</a:t>
            </a:r>
            <a:endParaRPr lang="bg-B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164551" y="4865454"/>
            <a:ext cx="31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bg-BG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12078" y="4029558"/>
            <a:ext cx="31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bg-B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601855" y="2595207"/>
            <a:ext cx="3908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S=2*(  *   +   *  +   *</a:t>
            </a:r>
            <a:r>
              <a:rPr lang="bg-BG" sz="3200" dirty="0" smtClean="0"/>
              <a:t> </a:t>
            </a:r>
            <a:r>
              <a:rPr lang="en-US" sz="3200" dirty="0" smtClean="0"/>
              <a:t> )</a:t>
            </a:r>
            <a:endParaRPr lang="bg-BG" sz="3200" dirty="0"/>
          </a:p>
        </p:txBody>
      </p:sp>
      <p:grpSp>
        <p:nvGrpSpPr>
          <p:cNvPr id="11" name="grupaA"/>
          <p:cNvGrpSpPr/>
          <p:nvPr/>
        </p:nvGrpSpPr>
        <p:grpSpPr>
          <a:xfrm>
            <a:off x="8477341" y="2595207"/>
            <a:ext cx="1285354" cy="584777"/>
            <a:chOff x="7467130" y="2595211"/>
            <a:chExt cx="1285354" cy="584777"/>
          </a:xfrm>
        </p:grpSpPr>
        <p:sp>
          <p:nvSpPr>
            <p:cNvPr id="10" name="TextBox 9"/>
            <p:cNvSpPr txBox="1"/>
            <p:nvPr/>
          </p:nvSpPr>
          <p:spPr>
            <a:xfrm>
              <a:off x="7467130" y="2595213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bg-BG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23398" y="2595211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bg-BG" sz="3200" dirty="0"/>
            </a:p>
          </p:txBody>
        </p:sp>
      </p:grpSp>
      <p:grpSp>
        <p:nvGrpSpPr>
          <p:cNvPr id="17" name="grupaB"/>
          <p:cNvGrpSpPr/>
          <p:nvPr/>
        </p:nvGrpSpPr>
        <p:grpSpPr>
          <a:xfrm>
            <a:off x="8946915" y="2586282"/>
            <a:ext cx="2123094" cy="603040"/>
            <a:chOff x="7906886" y="2595212"/>
            <a:chExt cx="2123094" cy="603040"/>
          </a:xfrm>
        </p:grpSpPr>
        <p:sp>
          <p:nvSpPr>
            <p:cNvPr id="12" name="TextBox 11"/>
            <p:cNvSpPr txBox="1"/>
            <p:nvPr/>
          </p:nvSpPr>
          <p:spPr>
            <a:xfrm>
              <a:off x="7906886" y="2595212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bg-BG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00894" y="2613477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bg-BG" sz="3200" dirty="0"/>
            </a:p>
          </p:txBody>
        </p:sp>
      </p:grpSp>
      <p:grpSp>
        <p:nvGrpSpPr>
          <p:cNvPr id="18" name="grupaC"/>
          <p:cNvGrpSpPr/>
          <p:nvPr/>
        </p:nvGrpSpPr>
        <p:grpSpPr>
          <a:xfrm>
            <a:off x="9840840" y="2586280"/>
            <a:ext cx="832544" cy="596439"/>
            <a:chOff x="8800811" y="2595210"/>
            <a:chExt cx="832544" cy="596439"/>
          </a:xfrm>
        </p:grpSpPr>
        <p:sp>
          <p:nvSpPr>
            <p:cNvPr id="13" name="TextBox 12"/>
            <p:cNvSpPr txBox="1"/>
            <p:nvPr/>
          </p:nvSpPr>
          <p:spPr>
            <a:xfrm>
              <a:off x="8800811" y="2595210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  <a:endParaRPr lang="bg-BG" sz="3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04269" y="2606874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  <a:endParaRPr lang="bg-BG" sz="3200" dirty="0"/>
            </a:p>
          </p:txBody>
        </p:sp>
      </p:grpSp>
      <p:pic>
        <p:nvPicPr>
          <p:cNvPr id="22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8" name="Групиране 16"/>
          <p:cNvGrpSpPr/>
          <p:nvPr/>
        </p:nvGrpSpPr>
        <p:grpSpPr>
          <a:xfrm>
            <a:off x="10456454" y="6181226"/>
            <a:ext cx="612000" cy="648000"/>
            <a:chOff x="8781390" y="6084088"/>
            <a:chExt cx="720000" cy="742707"/>
          </a:xfrm>
        </p:grpSpPr>
        <p:pic>
          <p:nvPicPr>
            <p:cNvPr id="29" name="Картина 18">
              <a:hlinkClick r:id="rId5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30" name="Овал 19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31" name="Картина 22">
            <a:hlinkClick r:id="rId8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30" y="6277693"/>
            <a:ext cx="602157" cy="455065"/>
          </a:xfrm>
          <a:prstGeom prst="rect">
            <a:avLst/>
          </a:prstGeom>
        </p:spPr>
      </p:pic>
      <p:grpSp>
        <p:nvGrpSpPr>
          <p:cNvPr id="33" name="Group 9"/>
          <p:cNvGrpSpPr/>
          <p:nvPr/>
        </p:nvGrpSpPr>
        <p:grpSpPr>
          <a:xfrm>
            <a:off x="4260710" y="2875239"/>
            <a:ext cx="3341145" cy="2578850"/>
            <a:chOff x="4137496" y="1452285"/>
            <a:chExt cx="6837595" cy="4653685"/>
          </a:xfrm>
        </p:grpSpPr>
        <p:sp>
          <p:nvSpPr>
            <p:cNvPr id="37" name="Rectangle 20"/>
            <p:cNvSpPr/>
            <p:nvPr/>
          </p:nvSpPr>
          <p:spPr>
            <a:xfrm>
              <a:off x="9671316" y="2679846"/>
              <a:ext cx="1303775" cy="21850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Rectangle 26"/>
            <p:cNvSpPr/>
            <p:nvPr/>
          </p:nvSpPr>
          <p:spPr>
            <a:xfrm>
              <a:off x="7556293" y="1452285"/>
              <a:ext cx="2115022" cy="1227559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27"/>
            <p:cNvSpPr/>
            <p:nvPr/>
          </p:nvSpPr>
          <p:spPr>
            <a:xfrm>
              <a:off x="4137496" y="2679842"/>
              <a:ext cx="2115022" cy="220362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Rectangle 28"/>
            <p:cNvSpPr/>
            <p:nvPr/>
          </p:nvSpPr>
          <p:spPr>
            <a:xfrm>
              <a:off x="7556293" y="2679842"/>
              <a:ext cx="2115022" cy="220362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29"/>
            <p:cNvSpPr/>
            <p:nvPr/>
          </p:nvSpPr>
          <p:spPr>
            <a:xfrm>
              <a:off x="6252518" y="2679842"/>
              <a:ext cx="1303775" cy="22036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30"/>
            <p:cNvSpPr/>
            <p:nvPr/>
          </p:nvSpPr>
          <p:spPr>
            <a:xfrm>
              <a:off x="7564861" y="4878410"/>
              <a:ext cx="2115023" cy="122756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6349364" y="5428056"/>
            <a:ext cx="197325" cy="286424"/>
          </a:xfrm>
          <a:prstGeom prst="rect">
            <a:avLst/>
          </a:prstGeom>
          <a:noFill/>
          <a:ln w="38100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bg-BG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bg-BG" sz="2000" dirty="0">
                <a:solidFill>
                  <a:schemeClr val="tx1"/>
                </a:solidFill>
              </a:rPr>
              <a:t>а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989418" y="5025213"/>
            <a:ext cx="197325" cy="286424"/>
          </a:xfrm>
          <a:prstGeom prst="rect">
            <a:avLst/>
          </a:prstGeom>
          <a:noFill/>
          <a:ln w="38100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bg-BG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b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7623017" y="3943192"/>
            <a:ext cx="197325" cy="286424"/>
          </a:xfrm>
          <a:prstGeom prst="rect">
            <a:avLst/>
          </a:prstGeom>
          <a:noFill/>
          <a:ln w="38100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bg-BG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3" name="TextBox 35"/>
          <p:cNvSpPr txBox="1"/>
          <p:nvPr/>
        </p:nvSpPr>
        <p:spPr>
          <a:xfrm>
            <a:off x="7283314" y="4809788"/>
            <a:ext cx="197325" cy="286424"/>
          </a:xfrm>
          <a:prstGeom prst="rect">
            <a:avLst/>
          </a:prstGeom>
          <a:noFill/>
          <a:ln w="38100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bg-BG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b</a:t>
            </a:r>
            <a:endParaRPr lang="bg-BG" sz="2000" dirty="0">
              <a:solidFill>
                <a:schemeClr val="tx1"/>
              </a:solidFill>
            </a:endParaRPr>
          </a:p>
        </p:txBody>
      </p:sp>
      <p:pic>
        <p:nvPicPr>
          <p:cNvPr id="3" name="paralelepiped6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679.1776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9715" y="10247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8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9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3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3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2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5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3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6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26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5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892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892"/>
                            </p:stCondLst>
                            <p:childTnLst>
                              <p:par>
                                <p:cTn id="39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392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392"/>
                            </p:stCondLst>
                            <p:childTnLst>
                              <p:par>
                                <p:cTn id="46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26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 showWhenStopped="0">
                <p:cTn id="7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34" grpId="0"/>
      <p:bldP spid="34" grpId="1"/>
      <p:bldP spid="35" grpId="0"/>
      <p:bldP spid="35" grpId="1"/>
      <p:bldP spid="36" grpId="0"/>
      <p:bldP spid="36" grpId="1"/>
      <p:bldP spid="43" grpId="0"/>
      <p:bldP spid="43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5411</TotalTime>
  <Words>85</Words>
  <Application>Microsoft Office PowerPoint</Application>
  <PresentationFormat>Widescreen</PresentationFormat>
  <Paragraphs>44</Paragraphs>
  <Slides>4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Cambria Math</vt:lpstr>
      <vt:lpstr>Office Theme</vt:lpstr>
      <vt:lpstr>Потребителски проект</vt:lpstr>
      <vt:lpstr>Паралелепипед - Същност</vt:lpstr>
      <vt:lpstr>Паралелепипед - Видове</vt:lpstr>
      <vt:lpstr>Паралелепипед - Обем</vt:lpstr>
      <vt:lpstr>Паралелепипед – Лице на повърхнина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 подсказвач за 5 клас</dc:title>
  <cp:lastModifiedBy>Димитър Колев</cp:lastModifiedBy>
  <cp:revision>359</cp:revision>
  <dcterms:created xsi:type="dcterms:W3CDTF">2014-12-03T16:22:28Z</dcterms:created>
  <dcterms:modified xsi:type="dcterms:W3CDTF">2015-03-03T08:57:25Z</dcterms:modified>
</cp:coreProperties>
</file>