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9"/>
  </p:notesMasterIdLst>
  <p:sldIdLst>
    <p:sldId id="278" r:id="rId3"/>
    <p:sldId id="279" r:id="rId4"/>
    <p:sldId id="280" r:id="rId5"/>
    <p:sldId id="281" r:id="rId6"/>
    <p:sldId id="283" r:id="rId7"/>
    <p:sldId id="28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microsoft.com/office/2007/relationships/media" Target="../media/media1.wma"/><Relationship Id="rId16" Type="http://schemas.openxmlformats.org/officeDocument/2006/relationships/image" Target="../media/image13.png"/><Relationship Id="rId1" Type="http://schemas.openxmlformats.org/officeDocument/2006/relationships/audio" Target="NULL" TargetMode="External"/><Relationship Id="rId11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12" Type="http://schemas.openxmlformats.org/officeDocument/2006/relationships/image" Target="../media/image20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4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media" Target="../media/media5.wma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microsoft.com/office/2007/relationships/media" Target="../media/media4.wma"/><Relationship Id="rId1" Type="http://schemas.openxmlformats.org/officeDocument/2006/relationships/audio" Target="NULL" TargetMode="Externa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2.png"/><Relationship Id="rId4" Type="http://schemas.openxmlformats.org/officeDocument/2006/relationships/audio" Target="../media/media5.wma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6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8;&#1088;&#1080;&#1098;&#1075;&#1098;&#1083;&#1085;&#1080;&#1082;.docx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7.wma"/><Relationship Id="rId1" Type="http://schemas.openxmlformats.org/officeDocument/2006/relationships/audio" Target="NULL" TargetMode="External"/><Relationship Id="rId6" Type="http://schemas.openxmlformats.org/officeDocument/2006/relationships/image" Target="../media/image26.png"/><Relationship Id="rId5" Type="http://schemas.openxmlformats.org/officeDocument/2006/relationships/hyperlink" Target="../zadachi/&#1058;&#1088;&#1080;&#1098;&#1075;&#1098;&#1083;&#1085;&#1080;&#1082;.docx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sp>
        <p:nvSpPr>
          <p:cNvPr id="4" name="Равнобедрен триъгълник 3"/>
          <p:cNvSpPr/>
          <p:nvPr/>
        </p:nvSpPr>
        <p:spPr>
          <a:xfrm>
            <a:off x="1169882" y="2406571"/>
            <a:ext cx="4311815" cy="3418313"/>
          </a:xfrm>
          <a:prstGeom prst="triangl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Право съединение 5"/>
          <p:cNvCxnSpPr/>
          <p:nvPr/>
        </p:nvCxnSpPr>
        <p:spPr>
          <a:xfrm>
            <a:off x="3443677" y="2614943"/>
            <a:ext cx="1949854" cy="3080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иране 49"/>
          <p:cNvGrpSpPr/>
          <p:nvPr/>
        </p:nvGrpSpPr>
        <p:grpSpPr>
          <a:xfrm>
            <a:off x="1170807" y="5621200"/>
            <a:ext cx="280502" cy="204374"/>
            <a:chOff x="2084311" y="4620240"/>
            <a:chExt cx="190731" cy="137977"/>
          </a:xfrm>
        </p:grpSpPr>
        <p:cxnSp>
          <p:nvCxnSpPr>
            <p:cNvPr id="35" name="Право съединение 34"/>
            <p:cNvCxnSpPr/>
            <p:nvPr/>
          </p:nvCxnSpPr>
          <p:spPr>
            <a:xfrm flipH="1">
              <a:off x="2084311" y="4755351"/>
              <a:ext cx="190731" cy="2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аво съединение 41"/>
            <p:cNvCxnSpPr>
              <a:stCxn id="62" idx="1"/>
            </p:cNvCxnSpPr>
            <p:nvPr/>
          </p:nvCxnSpPr>
          <p:spPr>
            <a:xfrm rot="60000" flipH="1">
              <a:off x="2098831" y="4620240"/>
              <a:ext cx="83131" cy="1379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Текстово поле 1"/>
          <p:cNvSpPr txBox="1"/>
          <p:nvPr/>
        </p:nvSpPr>
        <p:spPr>
          <a:xfrm>
            <a:off x="6096000" y="1992572"/>
            <a:ext cx="434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 на триъгълника:</a:t>
            </a:r>
            <a:endParaRPr lang="bg-BG" sz="2400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6096000" y="281753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7847461" y="272520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5533994" y="5498523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9515508" y="272520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grpSp>
        <p:nvGrpSpPr>
          <p:cNvPr id="30" name="Групиране 29"/>
          <p:cNvGrpSpPr/>
          <p:nvPr/>
        </p:nvGrpSpPr>
        <p:grpSpPr>
          <a:xfrm rot="6908371">
            <a:off x="3130173" y="2366189"/>
            <a:ext cx="366452" cy="330815"/>
            <a:chOff x="2064549" y="4610213"/>
            <a:chExt cx="249174" cy="223340"/>
          </a:xfrm>
        </p:grpSpPr>
        <p:cxnSp>
          <p:nvCxnSpPr>
            <p:cNvPr id="31" name="Право съединение 30"/>
            <p:cNvCxnSpPr/>
            <p:nvPr/>
          </p:nvCxnSpPr>
          <p:spPr>
            <a:xfrm rot="14691629" flipV="1">
              <a:off x="2144129" y="4663959"/>
              <a:ext cx="126856" cy="2123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аво съединение 31"/>
            <p:cNvCxnSpPr/>
            <p:nvPr/>
          </p:nvCxnSpPr>
          <p:spPr>
            <a:xfrm rot="14691629" flipH="1" flipV="1">
              <a:off x="2109558" y="4565200"/>
              <a:ext cx="110261" cy="2002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иране 32"/>
          <p:cNvGrpSpPr/>
          <p:nvPr/>
        </p:nvGrpSpPr>
        <p:grpSpPr>
          <a:xfrm rot="14111292">
            <a:off x="5123469" y="5541184"/>
            <a:ext cx="324647" cy="415451"/>
            <a:chOff x="2106014" y="4548235"/>
            <a:chExt cx="212332" cy="285698"/>
          </a:xfrm>
        </p:grpSpPr>
        <p:cxnSp>
          <p:nvCxnSpPr>
            <p:cNvPr id="34" name="Право съединение 33"/>
            <p:cNvCxnSpPr/>
            <p:nvPr/>
          </p:nvCxnSpPr>
          <p:spPr>
            <a:xfrm rot="14691629" flipV="1">
              <a:off x="2148752" y="4664339"/>
              <a:ext cx="126856" cy="2123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аво съединение 35"/>
            <p:cNvCxnSpPr>
              <a:endCxn id="4" idx="4"/>
            </p:cNvCxnSpPr>
            <p:nvPr/>
          </p:nvCxnSpPr>
          <p:spPr>
            <a:xfrm rot="7488708" flipV="1">
              <a:off x="2041609" y="4670060"/>
              <a:ext cx="245130" cy="14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Право съединение 37"/>
          <p:cNvCxnSpPr>
            <a:endCxn id="54" idx="0"/>
          </p:cNvCxnSpPr>
          <p:nvPr/>
        </p:nvCxnSpPr>
        <p:spPr>
          <a:xfrm flipH="1">
            <a:off x="1287432" y="2614943"/>
            <a:ext cx="1894232" cy="3052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 flipH="1">
            <a:off x="1351706" y="5827647"/>
            <a:ext cx="396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25"/>
          <p:cNvSpPr txBox="1"/>
          <p:nvPr/>
        </p:nvSpPr>
        <p:spPr>
          <a:xfrm>
            <a:off x="6096000" y="356792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Страни - </a:t>
            </a:r>
            <a:endParaRPr lang="bg-BG" sz="2400" dirty="0"/>
          </a:p>
        </p:txBody>
      </p:sp>
      <p:sp>
        <p:nvSpPr>
          <p:cNvPr id="41" name="Текстово поле 26"/>
          <p:cNvSpPr txBox="1"/>
          <p:nvPr/>
        </p:nvSpPr>
        <p:spPr>
          <a:xfrm>
            <a:off x="7847461" y="347559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43" name="Текстово поле 27"/>
          <p:cNvSpPr txBox="1"/>
          <p:nvPr/>
        </p:nvSpPr>
        <p:spPr>
          <a:xfrm>
            <a:off x="8751233" y="347559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44" name="Текстово поле 28"/>
          <p:cNvSpPr txBox="1"/>
          <p:nvPr/>
        </p:nvSpPr>
        <p:spPr>
          <a:xfrm>
            <a:off x="3165417" y="5733723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45" name="Текстово поле 25"/>
          <p:cNvSpPr txBox="1"/>
          <p:nvPr/>
        </p:nvSpPr>
        <p:spPr>
          <a:xfrm>
            <a:off x="6096000" y="4318319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Ъгли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ово поле 26"/>
              <p:cNvSpPr txBox="1"/>
              <p:nvPr/>
            </p:nvSpPr>
            <p:spPr>
              <a:xfrm>
                <a:off x="7847461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6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61" y="4225987"/>
                <a:ext cx="532264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27"/>
              <p:cNvSpPr txBox="1"/>
              <p:nvPr/>
            </p:nvSpPr>
            <p:spPr>
              <a:xfrm>
                <a:off x="8751233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7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233" y="4225987"/>
                <a:ext cx="532264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Текстово поле 28"/>
              <p:cNvSpPr txBox="1"/>
              <p:nvPr/>
            </p:nvSpPr>
            <p:spPr>
              <a:xfrm>
                <a:off x="9515508" y="4225987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8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508" y="4225987"/>
                <a:ext cx="532264" cy="6463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Текстово поле 26"/>
          <p:cNvSpPr txBox="1"/>
          <p:nvPr/>
        </p:nvSpPr>
        <p:spPr>
          <a:xfrm>
            <a:off x="759466" y="5470312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51" name="Текстово поле 27"/>
          <p:cNvSpPr txBox="1"/>
          <p:nvPr/>
        </p:nvSpPr>
        <p:spPr>
          <a:xfrm>
            <a:off x="8751233" y="272520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52" name="Текстово поле 28"/>
          <p:cNvSpPr txBox="1"/>
          <p:nvPr/>
        </p:nvSpPr>
        <p:spPr>
          <a:xfrm>
            <a:off x="3059657" y="1721906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5" name="Arc 4"/>
          <p:cNvSpPr/>
          <p:nvPr/>
        </p:nvSpPr>
        <p:spPr>
          <a:xfrm rot="8826428">
            <a:off x="3206452" y="2374532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 rot="1448650">
            <a:off x="1075073" y="5656631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 rot="16044528">
            <a:off x="5181328" y="5668102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Текстово поле 26"/>
          <p:cNvSpPr txBox="1"/>
          <p:nvPr/>
        </p:nvSpPr>
        <p:spPr>
          <a:xfrm>
            <a:off x="4265973" y="3537151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57" name="Текстово поле 27"/>
          <p:cNvSpPr txBox="1"/>
          <p:nvPr/>
        </p:nvSpPr>
        <p:spPr>
          <a:xfrm>
            <a:off x="1968145" y="3535235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58" name="Текстово поле 28"/>
          <p:cNvSpPr txBox="1"/>
          <p:nvPr/>
        </p:nvSpPr>
        <p:spPr>
          <a:xfrm>
            <a:off x="9515508" y="3475597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pic>
        <p:nvPicPr>
          <p:cNvPr id="7" name="triagulnik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87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6331" y="97221"/>
            <a:ext cx="609600" cy="60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25495" y="2402492"/>
            <a:ext cx="27011" cy="3419196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Текстово поле 25"/>
          <p:cNvSpPr txBox="1"/>
          <p:nvPr/>
        </p:nvSpPr>
        <p:spPr>
          <a:xfrm>
            <a:off x="6066258" y="5001207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Текстово поле 26"/>
              <p:cNvSpPr txBox="1"/>
              <p:nvPr/>
            </p:nvSpPr>
            <p:spPr>
              <a:xfrm>
                <a:off x="7836950" y="4908875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60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950" y="4908875"/>
                <a:ext cx="532264" cy="64633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61" name="Текстово поле 1"/>
          <p:cNvSpPr txBox="1"/>
          <p:nvPr/>
        </p:nvSpPr>
        <p:spPr>
          <a:xfrm>
            <a:off x="6066258" y="5611850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триъгълника е обозначен с нея</a:t>
            </a:r>
            <a:endParaRPr lang="bg-BG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Текстово поле 26"/>
              <p:cNvSpPr txBox="1"/>
              <p:nvPr/>
            </p:nvSpPr>
            <p:spPr>
              <a:xfrm>
                <a:off x="1314177" y="5392498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62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177" y="5392498"/>
                <a:ext cx="53226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Текстово поле 27"/>
              <p:cNvSpPr txBox="1"/>
              <p:nvPr/>
            </p:nvSpPr>
            <p:spPr>
              <a:xfrm>
                <a:off x="4766094" y="5421217"/>
                <a:ext cx="53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63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094" y="5421217"/>
                <a:ext cx="532264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Текстово поле 28"/>
              <p:cNvSpPr txBox="1"/>
              <p:nvPr/>
            </p:nvSpPr>
            <p:spPr>
              <a:xfrm>
                <a:off x="2977369" y="2616531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4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69" y="2616531"/>
                <a:ext cx="532264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Текстово поле 26"/>
              <p:cNvSpPr txBox="1"/>
              <p:nvPr/>
            </p:nvSpPr>
            <p:spPr>
              <a:xfrm>
                <a:off x="3253815" y="4264926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6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815" y="4264926"/>
                <a:ext cx="532264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181548" y="5250884"/>
            <a:ext cx="406478" cy="707886"/>
            <a:chOff x="3181548" y="5250884"/>
            <a:chExt cx="406478" cy="707886"/>
          </a:xfrm>
        </p:grpSpPr>
        <p:sp>
          <p:nvSpPr>
            <p:cNvPr id="8" name="Arc 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remove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remove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remove" nodeType="withEffect">
                                  <p:stCondLst>
                                    <p:cond delay="5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4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6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32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288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8" grpId="1"/>
      <p:bldP spid="2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49" grpId="1"/>
      <p:bldP spid="51" grpId="0"/>
      <p:bldP spid="52" grpId="0"/>
      <p:bldP spid="52" grpId="1"/>
      <p:bldP spid="5" grpId="0" animBg="1"/>
      <p:bldP spid="5" grpId="1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57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Видове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3" name="triagulnik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9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424" y="129725"/>
            <a:ext cx="609600" cy="6096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855024" y="2318129"/>
            <a:ext cx="2880000" cy="2512688"/>
          </a:xfrm>
          <a:prstGeom prst="triangle">
            <a:avLst>
              <a:gd name="adj" fmla="val 49584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Isosceles Triangle 4"/>
          <p:cNvSpPr/>
          <p:nvPr/>
        </p:nvSpPr>
        <p:spPr>
          <a:xfrm>
            <a:off x="4500432" y="2194495"/>
            <a:ext cx="2149750" cy="2636322"/>
          </a:xfrm>
          <a:prstGeom prst="triangle">
            <a:avLst/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Isosceles Triangle 6"/>
          <p:cNvSpPr/>
          <p:nvPr/>
        </p:nvSpPr>
        <p:spPr>
          <a:xfrm>
            <a:off x="7552708" y="2318129"/>
            <a:ext cx="3863698" cy="2512688"/>
          </a:xfrm>
          <a:prstGeom prst="triangle">
            <a:avLst>
              <a:gd name="adj" fmla="val 68035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9" name="Текстово поле 1"/>
          <p:cNvSpPr txBox="1"/>
          <p:nvPr/>
        </p:nvSpPr>
        <p:spPr>
          <a:xfrm>
            <a:off x="821121" y="5372700"/>
            <a:ext cx="2947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Равностранен</a:t>
            </a:r>
          </a:p>
          <a:p>
            <a:pPr algn="ctr"/>
            <a:r>
              <a:rPr lang="en-US" sz="2400" dirty="0" smtClean="0"/>
              <a:t>a=b=c</a:t>
            </a:r>
            <a:endParaRPr lang="bg-BG" sz="2400" dirty="0"/>
          </a:p>
        </p:txBody>
      </p:sp>
      <p:sp>
        <p:nvSpPr>
          <p:cNvPr id="12" name="Текстово поле 1"/>
          <p:cNvSpPr txBox="1"/>
          <p:nvPr/>
        </p:nvSpPr>
        <p:spPr>
          <a:xfrm>
            <a:off x="4500432" y="5372701"/>
            <a:ext cx="214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Равнобедрен</a:t>
            </a:r>
          </a:p>
          <a:p>
            <a:pPr algn="ctr"/>
            <a:r>
              <a:rPr lang="en-US" sz="2400" dirty="0" smtClean="0"/>
              <a:t>a=</a:t>
            </a:r>
            <a:r>
              <a:rPr lang="en-US" sz="2400" dirty="0" err="1" smtClean="0"/>
              <a:t>b≠c</a:t>
            </a:r>
            <a:endParaRPr lang="bg-BG" sz="2400" dirty="0"/>
          </a:p>
        </p:txBody>
      </p:sp>
      <p:sp>
        <p:nvSpPr>
          <p:cNvPr id="13" name="Текстово поле 1"/>
          <p:cNvSpPr txBox="1"/>
          <p:nvPr/>
        </p:nvSpPr>
        <p:spPr>
          <a:xfrm>
            <a:off x="8156496" y="5372699"/>
            <a:ext cx="2947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Разностранен:</a:t>
            </a:r>
          </a:p>
          <a:p>
            <a:pPr algn="ctr"/>
            <a:r>
              <a:rPr lang="en-US" sz="2400" dirty="0" err="1" smtClean="0"/>
              <a:t>a≠b</a:t>
            </a:r>
            <a:r>
              <a:rPr lang="en-US" sz="2400" dirty="0" err="1"/>
              <a:t>≠c</a:t>
            </a:r>
            <a:endParaRPr lang="bg-BG" sz="2400" dirty="0"/>
          </a:p>
        </p:txBody>
      </p:sp>
      <p:sp>
        <p:nvSpPr>
          <p:cNvPr id="6" name="Rectangle 5"/>
          <p:cNvSpPr/>
          <p:nvPr/>
        </p:nvSpPr>
        <p:spPr>
          <a:xfrm>
            <a:off x="6053138" y="313265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2909888" y="313265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726297" y="313265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9630399" y="4817532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4803071" y="314332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bg-BG" dirty="0"/>
          </a:p>
        </p:txBody>
      </p:sp>
      <p:sp>
        <p:nvSpPr>
          <p:cNvPr id="18" name="Rectangle 17"/>
          <p:cNvSpPr/>
          <p:nvPr/>
        </p:nvSpPr>
        <p:spPr>
          <a:xfrm>
            <a:off x="1360300" y="315228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8660219" y="31326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5434082" y="4847349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2151528" y="4836012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94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18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2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Видове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triagulnik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  <p:sp>
        <p:nvSpPr>
          <p:cNvPr id="9" name="Правоъгълен триъгълник 10"/>
          <p:cNvSpPr/>
          <p:nvPr/>
        </p:nvSpPr>
        <p:spPr>
          <a:xfrm>
            <a:off x="1228725" y="2590800"/>
            <a:ext cx="1966514" cy="2262011"/>
          </a:xfrm>
          <a:prstGeom prst="rtTriangle">
            <a:avLst/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Равнобедрен триъгълник 8"/>
          <p:cNvSpPr/>
          <p:nvPr/>
        </p:nvSpPr>
        <p:spPr>
          <a:xfrm>
            <a:off x="4626629" y="2683822"/>
            <a:ext cx="2177931" cy="2168989"/>
          </a:xfrm>
          <a:prstGeom prst="triangle">
            <a:avLst>
              <a:gd name="adj" fmla="val 50875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6"/>
          <p:cNvSpPr/>
          <p:nvPr/>
        </p:nvSpPr>
        <p:spPr>
          <a:xfrm rot="7438120">
            <a:off x="8097339" y="2635019"/>
            <a:ext cx="3908591" cy="2713407"/>
          </a:xfrm>
          <a:custGeom>
            <a:avLst/>
            <a:gdLst>
              <a:gd name="connsiteX0" fmla="*/ 0 w 476885"/>
              <a:gd name="connsiteY0" fmla="*/ 508635 h 508635"/>
              <a:gd name="connsiteX1" fmla="*/ 238443 w 476885"/>
              <a:gd name="connsiteY1" fmla="*/ 0 h 508635"/>
              <a:gd name="connsiteX2" fmla="*/ 476885 w 476885"/>
              <a:gd name="connsiteY2" fmla="*/ 508635 h 508635"/>
              <a:gd name="connsiteX3" fmla="*/ 0 w 476885"/>
              <a:gd name="connsiteY3" fmla="*/ 508635 h 508635"/>
              <a:gd name="connsiteX0" fmla="*/ 0 w 969866"/>
              <a:gd name="connsiteY0" fmla="*/ 508635 h 508635"/>
              <a:gd name="connsiteX1" fmla="*/ 238443 w 969866"/>
              <a:gd name="connsiteY1" fmla="*/ 0 h 508635"/>
              <a:gd name="connsiteX2" fmla="*/ 969866 w 969866"/>
              <a:gd name="connsiteY2" fmla="*/ 508635 h 508635"/>
              <a:gd name="connsiteX3" fmla="*/ 0 w 969866"/>
              <a:gd name="connsiteY3" fmla="*/ 508635 h 508635"/>
              <a:gd name="connsiteX0" fmla="*/ 0 w 969866"/>
              <a:gd name="connsiteY0" fmla="*/ 429122 h 429122"/>
              <a:gd name="connsiteX1" fmla="*/ 365747 w 969866"/>
              <a:gd name="connsiteY1" fmla="*/ 0 h 429122"/>
              <a:gd name="connsiteX2" fmla="*/ 969866 w 969866"/>
              <a:gd name="connsiteY2" fmla="*/ 429122 h 429122"/>
              <a:gd name="connsiteX3" fmla="*/ 0 w 969866"/>
              <a:gd name="connsiteY3" fmla="*/ 429122 h 429122"/>
              <a:gd name="connsiteX0" fmla="*/ 0 w 1080250"/>
              <a:gd name="connsiteY0" fmla="*/ 149772 h 429122"/>
              <a:gd name="connsiteX1" fmla="*/ 476131 w 1080250"/>
              <a:gd name="connsiteY1" fmla="*/ 0 h 429122"/>
              <a:gd name="connsiteX2" fmla="*/ 1080250 w 1080250"/>
              <a:gd name="connsiteY2" fmla="*/ 429122 h 429122"/>
              <a:gd name="connsiteX3" fmla="*/ 0 w 1080250"/>
              <a:gd name="connsiteY3" fmla="*/ 149772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055811"/>
              <a:gd name="connsiteY0" fmla="*/ 202645 h 655861"/>
              <a:gd name="connsiteX1" fmla="*/ 537466 w 1055811"/>
              <a:gd name="connsiteY1" fmla="*/ 0 h 655861"/>
              <a:gd name="connsiteX2" fmla="*/ 1055811 w 1055811"/>
              <a:gd name="connsiteY2" fmla="*/ 655861 h 655861"/>
              <a:gd name="connsiteX3" fmla="*/ 0 w 1055811"/>
              <a:gd name="connsiteY3" fmla="*/ 202645 h 655861"/>
              <a:gd name="connsiteX0" fmla="*/ 0 w 1055811"/>
              <a:gd name="connsiteY0" fmla="*/ 213684 h 666900"/>
              <a:gd name="connsiteX1" fmla="*/ 561501 w 1055811"/>
              <a:gd name="connsiteY1" fmla="*/ 0 h 666900"/>
              <a:gd name="connsiteX2" fmla="*/ 1055811 w 1055811"/>
              <a:gd name="connsiteY2" fmla="*/ 666900 h 666900"/>
              <a:gd name="connsiteX3" fmla="*/ 0 w 1055811"/>
              <a:gd name="connsiteY3" fmla="*/ 213684 h 666900"/>
              <a:gd name="connsiteX0" fmla="*/ 0 w 1076405"/>
              <a:gd name="connsiteY0" fmla="*/ 175087 h 666900"/>
              <a:gd name="connsiteX1" fmla="*/ 582095 w 1076405"/>
              <a:gd name="connsiteY1" fmla="*/ 0 h 666900"/>
              <a:gd name="connsiteX2" fmla="*/ 1076405 w 1076405"/>
              <a:gd name="connsiteY2" fmla="*/ 666900 h 666900"/>
              <a:gd name="connsiteX3" fmla="*/ 0 w 1076405"/>
              <a:gd name="connsiteY3" fmla="*/ 175087 h 666900"/>
              <a:gd name="connsiteX0" fmla="*/ 0 w 1099712"/>
              <a:gd name="connsiteY0" fmla="*/ 175087 h 692869"/>
              <a:gd name="connsiteX1" fmla="*/ 582095 w 1099712"/>
              <a:gd name="connsiteY1" fmla="*/ 0 h 692869"/>
              <a:gd name="connsiteX2" fmla="*/ 1099712 w 1099712"/>
              <a:gd name="connsiteY2" fmla="*/ 692869 h 692869"/>
              <a:gd name="connsiteX3" fmla="*/ 0 w 1099712"/>
              <a:gd name="connsiteY3" fmla="*/ 175087 h 6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712" h="692869">
                <a:moveTo>
                  <a:pt x="0" y="175087"/>
                </a:moveTo>
                <a:lnTo>
                  <a:pt x="582095" y="0"/>
                </a:lnTo>
                <a:lnTo>
                  <a:pt x="1099712" y="692869"/>
                </a:lnTo>
                <a:lnTo>
                  <a:pt x="0" y="175087"/>
                </a:lnTo>
                <a:close/>
              </a:path>
            </a:pathLst>
          </a:cu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Текстово поле 1"/>
          <p:cNvSpPr txBox="1"/>
          <p:nvPr/>
        </p:nvSpPr>
        <p:spPr>
          <a:xfrm>
            <a:off x="1107816" y="5229825"/>
            <a:ext cx="232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Правоъгълен</a:t>
            </a:r>
          </a:p>
          <a:p>
            <a:pPr algn="ctr"/>
            <a:r>
              <a:rPr lang="el-GR" sz="2400" dirty="0" smtClean="0"/>
              <a:t>α</a:t>
            </a:r>
            <a:r>
              <a:rPr lang="bg-BG" sz="2400" dirty="0" smtClean="0"/>
              <a:t>=90</a:t>
            </a:r>
            <a:r>
              <a:rPr lang="bg-BG" sz="2400" baseline="30000" dirty="0" smtClean="0"/>
              <a:t>о</a:t>
            </a:r>
            <a:endParaRPr lang="bg-BG" sz="2400" dirty="0"/>
          </a:p>
        </p:txBody>
      </p:sp>
      <p:sp>
        <p:nvSpPr>
          <p:cNvPr id="10" name="Rectangle 9"/>
          <p:cNvSpPr/>
          <p:nvPr/>
        </p:nvSpPr>
        <p:spPr>
          <a:xfrm>
            <a:off x="1300467" y="4382979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8092393" y="454152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717868" y="453962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309718" y="453962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p:sp>
        <p:nvSpPr>
          <p:cNvPr id="18" name="Rectangle 17"/>
          <p:cNvSpPr/>
          <p:nvPr/>
        </p:nvSpPr>
        <p:spPr>
          <a:xfrm>
            <a:off x="10836833" y="44834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2653912" y="44834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32787" y="2788063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87" y="2788063"/>
                <a:ext cx="36561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54680" y="2857423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680" y="2857423"/>
                <a:ext cx="3656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171575" y="2705952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2705952"/>
                <a:ext cx="3656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11689969" y="2745871"/>
            <a:ext cx="10121" cy="2106940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45187" y="4302504"/>
            <a:ext cx="406478" cy="707886"/>
            <a:chOff x="3181548" y="5250884"/>
            <a:chExt cx="406478" cy="707886"/>
          </a:xfrm>
        </p:grpSpPr>
        <p:sp>
          <p:nvSpPr>
            <p:cNvPr id="28" name="Arc 2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31" name="Текстово поле 1"/>
          <p:cNvSpPr txBox="1"/>
          <p:nvPr/>
        </p:nvSpPr>
        <p:spPr>
          <a:xfrm>
            <a:off x="8069503" y="5229824"/>
            <a:ext cx="232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Тъпоъгълен</a:t>
            </a:r>
          </a:p>
          <a:p>
            <a:pPr algn="ctr"/>
            <a:r>
              <a:rPr lang="bg-BG" sz="2400" dirty="0" smtClean="0">
                <a:sym typeface="Symbol" panose="05050102010706020507" pitchFamily="18" charset="2"/>
              </a:rPr>
              <a:t>&gt;</a:t>
            </a:r>
            <a:r>
              <a:rPr lang="bg-BG" sz="2400" dirty="0" smtClean="0"/>
              <a:t>90</a:t>
            </a:r>
            <a:r>
              <a:rPr lang="bg-BG" sz="2400" baseline="30000" dirty="0" smtClean="0"/>
              <a:t>о</a:t>
            </a:r>
            <a:endParaRPr lang="bg-BG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Текстово поле 1"/>
              <p:cNvSpPr txBox="1"/>
              <p:nvPr/>
            </p:nvSpPr>
            <p:spPr>
              <a:xfrm>
                <a:off x="4554389" y="5229823"/>
                <a:ext cx="23224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2400" dirty="0" smtClean="0"/>
                  <a:t>Остроъгълен</a:t>
                </a:r>
              </a:p>
              <a:p>
                <a:pPr algn="ctr"/>
                <a:r>
                  <a:rPr lang="el-GR" sz="2400" dirty="0" smtClean="0"/>
                  <a:t>α</a:t>
                </a:r>
                <a:r>
                  <a:rPr lang="bg-BG" sz="2400" dirty="0" smtClean="0"/>
                  <a:t>&lt;90</a:t>
                </a:r>
                <a:r>
                  <a:rPr lang="bg-BG" sz="2400" baseline="30000" dirty="0" smtClean="0"/>
                  <a:t>о</a:t>
                </a:r>
                <a:r>
                  <a:rPr lang="bg-BG" sz="2400" dirty="0" smtClean="0"/>
                  <a:t>, </a:t>
                </a:r>
                <a:r>
                  <a:rPr lang="bg-BG" sz="2400" dirty="0" smtClean="0">
                    <a:sym typeface="Symbol" panose="05050102010706020507" pitchFamily="18" charset="2"/>
                  </a:rPr>
                  <a:t></a:t>
                </a:r>
                <a:r>
                  <a:rPr lang="bg-BG" sz="2400" dirty="0">
                    <a:sym typeface="Symbol" panose="05050102010706020507" pitchFamily="18" charset="2"/>
                  </a:rPr>
                  <a:t>&lt;</a:t>
                </a:r>
                <a:r>
                  <a:rPr lang="bg-BG" sz="2400" dirty="0" smtClean="0"/>
                  <a:t>90</a:t>
                </a:r>
                <a:r>
                  <a:rPr lang="bg-BG" sz="2400" baseline="30000" dirty="0" smtClean="0"/>
                  <a:t>о</a:t>
                </a:r>
                <a:r>
                  <a:rPr lang="bg-BG" sz="2400" dirty="0" smtClean="0"/>
                  <a:t>, </a:t>
                </a:r>
                <a:endParaRPr lang="bg-BG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bg-B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bg-BG" sz="2400" dirty="0" smtClean="0"/>
                  <a:t>&lt;90</a:t>
                </a:r>
                <a:r>
                  <a:rPr lang="bg-BG" sz="2400" baseline="30000" dirty="0" smtClean="0"/>
                  <a:t>о</a:t>
                </a:r>
                <a:endParaRPr lang="bg-BG" sz="2400" dirty="0"/>
              </a:p>
            </p:txBody>
          </p:sp>
        </mc:Choice>
        <mc:Fallback xmlns="">
          <p:sp>
            <p:nvSpPr>
              <p:cNvPr id="32" name="Текстово пол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89" y="5229823"/>
                <a:ext cx="2322407" cy="1200329"/>
              </a:xfrm>
              <a:prstGeom prst="rect">
                <a:avLst/>
              </a:prstGeom>
              <a:blipFill rotWithShape="0">
                <a:blip r:embed="rId1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238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 animBg="1"/>
      <p:bldP spid="11" grpId="0" animBg="1"/>
      <p:bldP spid="12" grpId="0" animBg="1"/>
      <p:bldP spid="14" grpId="0"/>
      <p:bldP spid="10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Лице</a:t>
            </a:r>
            <a:endParaRPr lang="bg-BG" dirty="0">
              <a:solidFill>
                <a:srgbClr val="E04E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ово поле 3"/>
              <p:cNvSpPr txBox="1"/>
              <p:nvPr/>
            </p:nvSpPr>
            <p:spPr>
              <a:xfrm>
                <a:off x="6890760" y="1862228"/>
                <a:ext cx="1917896" cy="96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60" y="1862228"/>
                <a:ext cx="1917896" cy="9658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бедрен триъгълник 3"/>
          <p:cNvSpPr/>
          <p:nvPr/>
        </p:nvSpPr>
        <p:spPr>
          <a:xfrm>
            <a:off x="1059922" y="2354325"/>
            <a:ext cx="4311815" cy="3418313"/>
          </a:xfrm>
          <a:prstGeom prst="triangle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Право съединение 5"/>
          <p:cNvCxnSpPr/>
          <p:nvPr/>
        </p:nvCxnSpPr>
        <p:spPr>
          <a:xfrm>
            <a:off x="2159850" y="4086883"/>
            <a:ext cx="3093185" cy="163681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4"/>
          <p:cNvCxnSpPr>
            <a:stCxn id="13" idx="5"/>
          </p:cNvCxnSpPr>
          <p:nvPr/>
        </p:nvCxnSpPr>
        <p:spPr>
          <a:xfrm flipH="1">
            <a:off x="1164079" y="4063483"/>
            <a:ext cx="3129705" cy="166021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7"/>
          <p:cNvCxnSpPr/>
          <p:nvPr/>
        </p:nvCxnSpPr>
        <p:spPr>
          <a:xfrm>
            <a:off x="3210332" y="2437292"/>
            <a:ext cx="0" cy="324000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3683" y="55163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407008" y="3701952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371737" y="553644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41698" y="407575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07422" y="38487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endParaRPr lang="bg-BG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5403" y="455539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h</a:t>
            </a:r>
            <a:r>
              <a:rPr lang="en-US" sz="2400" baseline="-25000" noProof="1" smtClean="0"/>
              <a:t>b</a:t>
            </a:r>
            <a:endParaRPr lang="en-US" sz="2400" baseline="-25000" noProof="1"/>
          </a:p>
        </p:txBody>
      </p:sp>
      <p:sp>
        <p:nvSpPr>
          <p:cNvPr id="41" name="TextBox 40"/>
          <p:cNvSpPr txBox="1"/>
          <p:nvPr/>
        </p:nvSpPr>
        <p:spPr>
          <a:xfrm>
            <a:off x="3047275" y="198248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65496" y="564678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10240" y="487314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h</a:t>
            </a:r>
            <a:r>
              <a:rPr lang="en-US" sz="2400" baseline="-25000" noProof="1" smtClean="0"/>
              <a:t>c</a:t>
            </a:r>
            <a:endParaRPr lang="en-US" sz="2400" baseline="-250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ово поле 3"/>
              <p:cNvSpPr txBox="1"/>
              <p:nvPr/>
            </p:nvSpPr>
            <p:spPr>
              <a:xfrm>
                <a:off x="8089715" y="3188779"/>
                <a:ext cx="1934632" cy="966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6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15" y="3188779"/>
                <a:ext cx="1934632" cy="9660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3"/>
              <p:cNvSpPr txBox="1"/>
              <p:nvPr/>
            </p:nvSpPr>
            <p:spPr>
              <a:xfrm>
                <a:off x="9826941" y="4441791"/>
                <a:ext cx="1868653" cy="96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7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41" y="4441791"/>
                <a:ext cx="1868653" cy="96584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Текстово поле 1"/>
          <p:cNvSpPr txBox="1"/>
          <p:nvPr/>
        </p:nvSpPr>
        <p:spPr>
          <a:xfrm>
            <a:off x="6973266" y="5538293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формулата и ще видите кои елементи от триъгълника присъстват в нея</a:t>
            </a:r>
            <a:endParaRPr lang="bg-BG" sz="1600" i="1" dirty="0"/>
          </a:p>
        </p:txBody>
      </p:sp>
      <p:pic>
        <p:nvPicPr>
          <p:cNvPr id="5" name="triagulnik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08.2244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7037" y="162636"/>
            <a:ext cx="609600" cy="609600"/>
          </a:xfrm>
          <a:prstGeom prst="rect">
            <a:avLst/>
          </a:prstGeom>
        </p:spPr>
      </p:pic>
      <p:pic>
        <p:nvPicPr>
          <p:cNvPr id="2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/>
          <p:cNvGrpSpPr/>
          <p:nvPr/>
        </p:nvGrpSpPr>
        <p:grpSpPr>
          <a:xfrm>
            <a:off x="3052343" y="5207437"/>
            <a:ext cx="406478" cy="707886"/>
            <a:chOff x="3181548" y="5250884"/>
            <a:chExt cx="406478" cy="707886"/>
          </a:xfrm>
        </p:grpSpPr>
        <p:sp>
          <p:nvSpPr>
            <p:cNvPr id="31" name="Arc 30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 rot="1484191">
            <a:off x="2048893" y="3534637"/>
            <a:ext cx="406478" cy="707886"/>
            <a:chOff x="3181548" y="5250884"/>
            <a:chExt cx="406478" cy="707886"/>
          </a:xfrm>
        </p:grpSpPr>
        <p:sp>
          <p:nvSpPr>
            <p:cNvPr id="34" name="Arc 33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4821619">
            <a:off x="3878492" y="3768831"/>
            <a:ext cx="406478" cy="707886"/>
            <a:chOff x="3181548" y="5250884"/>
            <a:chExt cx="406478" cy="707886"/>
          </a:xfrm>
        </p:grpSpPr>
        <p:sp>
          <p:nvSpPr>
            <p:cNvPr id="37" name="Arc 36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pic>
        <p:nvPicPr>
          <p:cNvPr id="6" name="triagulnik5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54983" y="1626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6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6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9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3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7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6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6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3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3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3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39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39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3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4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4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4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4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4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3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4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4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46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80000" showWhenStopped="0">
                <p:cTn id="1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1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13" grpId="0" animBg="1"/>
      <p:bldP spid="3" grpId="0"/>
      <p:bldP spid="25" grpId="0"/>
      <p:bldP spid="25" grpId="1"/>
      <p:bldP spid="25" grpId="2"/>
      <p:bldP spid="28" grpId="0"/>
      <p:bldP spid="29" grpId="0"/>
      <p:bldP spid="29" grpId="1"/>
      <p:bldP spid="29" grpId="2"/>
      <p:bldP spid="30" grpId="0"/>
      <p:bldP spid="30" grpId="1"/>
      <p:bldP spid="30" grpId="2"/>
      <p:bldP spid="40" grpId="0"/>
      <p:bldP spid="40" grpId="1"/>
      <p:bldP spid="40" grpId="2"/>
      <p:bldP spid="41" grpId="0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67368"/>
              </p:ext>
            </p:extLst>
          </p:nvPr>
        </p:nvGraphicFramePr>
        <p:xfrm>
          <a:off x="1442533" y="2534818"/>
          <a:ext cx="930693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Триъгълник - Обиколка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Равнобедрен триъгълник 3"/>
          <p:cNvSpPr/>
          <p:nvPr/>
        </p:nvSpPr>
        <p:spPr>
          <a:xfrm>
            <a:off x="1033079" y="2405851"/>
            <a:ext cx="4311815" cy="3407742"/>
          </a:xfrm>
          <a:custGeom>
            <a:avLst/>
            <a:gdLst>
              <a:gd name="connsiteX0" fmla="*/ 0 w 4311815"/>
              <a:gd name="connsiteY0" fmla="*/ 3418313 h 3418313"/>
              <a:gd name="connsiteX1" fmla="*/ 2155908 w 4311815"/>
              <a:gd name="connsiteY1" fmla="*/ 0 h 3418313"/>
              <a:gd name="connsiteX2" fmla="*/ 4311815 w 4311815"/>
              <a:gd name="connsiteY2" fmla="*/ 3418313 h 3418313"/>
              <a:gd name="connsiteX3" fmla="*/ 0 w 4311815"/>
              <a:gd name="connsiteY3" fmla="*/ 3418313 h 3418313"/>
              <a:gd name="connsiteX0" fmla="*/ 0 w 4311815"/>
              <a:gd name="connsiteY0" fmla="*/ 3407742 h 3407742"/>
              <a:gd name="connsiteX1" fmla="*/ 2198192 w 4311815"/>
              <a:gd name="connsiteY1" fmla="*/ 0 h 3407742"/>
              <a:gd name="connsiteX2" fmla="*/ 4311815 w 4311815"/>
              <a:gd name="connsiteY2" fmla="*/ 3407742 h 3407742"/>
              <a:gd name="connsiteX3" fmla="*/ 0 w 4311815"/>
              <a:gd name="connsiteY3" fmla="*/ 3407742 h 340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815" h="3407742">
                <a:moveTo>
                  <a:pt x="0" y="3407742"/>
                </a:moveTo>
                <a:lnTo>
                  <a:pt x="2198192" y="0"/>
                </a:lnTo>
                <a:lnTo>
                  <a:pt x="4311815" y="3407742"/>
                </a:lnTo>
                <a:lnTo>
                  <a:pt x="0" y="3407742"/>
                </a:lnTo>
                <a:close/>
              </a:path>
            </a:pathLst>
          </a:cu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Право съединение 5"/>
          <p:cNvCxnSpPr/>
          <p:nvPr/>
        </p:nvCxnSpPr>
        <p:spPr>
          <a:xfrm>
            <a:off x="3217612" y="2366482"/>
            <a:ext cx="2132169" cy="341301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665" y="37489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13" y="2479994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noProof="1" smtClean="0"/>
              <a:t>P=a+b+c</a:t>
            </a:r>
            <a:endParaRPr lang="en-US" sz="4000" noProof="1"/>
          </a:p>
        </p:txBody>
      </p:sp>
      <p:sp>
        <p:nvSpPr>
          <p:cNvPr id="20" name="TextBox 19"/>
          <p:cNvSpPr txBox="1"/>
          <p:nvPr/>
        </p:nvSpPr>
        <p:spPr>
          <a:xfrm>
            <a:off x="3031732" y="5729219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cxnSp>
        <p:nvCxnSpPr>
          <p:cNvPr id="24" name="Право съединение 5"/>
          <p:cNvCxnSpPr/>
          <p:nvPr/>
        </p:nvCxnSpPr>
        <p:spPr>
          <a:xfrm>
            <a:off x="1058172" y="5791236"/>
            <a:ext cx="4318880" cy="1212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аво съединение 5"/>
          <p:cNvCxnSpPr/>
          <p:nvPr/>
        </p:nvCxnSpPr>
        <p:spPr>
          <a:xfrm flipV="1">
            <a:off x="1085443" y="2376672"/>
            <a:ext cx="2132169" cy="341301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35869" y="37489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15" name="Картина 18">
              <a:hlinkClick r:id="rId5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7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8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5" name="triagulnik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30.6301" end="909.3792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8048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162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8" dur="2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193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3" dur="1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1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46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461"/>
                            </p:stCondLst>
                            <p:childTnLst>
                              <p:par>
                                <p:cTn id="4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96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961"/>
                            </p:stCondLst>
                            <p:childTnLst>
                              <p:par>
                                <p:cTn id="5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 animBg="1"/>
      <p:bldP spid="14" grpId="0"/>
      <p:bldP spid="16" grpId="0"/>
      <p:bldP spid="16" grpId="1"/>
      <p:bldP spid="20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209</Words>
  <Application>Microsoft Office PowerPoint</Application>
  <PresentationFormat>Widescreen</PresentationFormat>
  <Paragraphs>93</Paragraphs>
  <Slides>6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Потребителски проект</vt:lpstr>
      <vt:lpstr>Триъгълник - Същност</vt:lpstr>
      <vt:lpstr>Триъгълник - Видове</vt:lpstr>
      <vt:lpstr>Триъгълник - Видове</vt:lpstr>
      <vt:lpstr>Триъгълник - Лице</vt:lpstr>
      <vt:lpstr>Мерни единици</vt:lpstr>
      <vt:lpstr>Триъгълник - Обиколка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dc:creator>Teacher</dc:creator>
  <cp:lastModifiedBy>Димитър Колев</cp:lastModifiedBy>
  <cp:revision>346</cp:revision>
  <dcterms:created xsi:type="dcterms:W3CDTF">2014-12-03T16:22:28Z</dcterms:created>
  <dcterms:modified xsi:type="dcterms:W3CDTF">2015-03-03T08:56:52Z</dcterms:modified>
</cp:coreProperties>
</file>