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8"/>
  </p:notesMasterIdLst>
  <p:sldIdLst>
    <p:sldId id="278" r:id="rId3"/>
    <p:sldId id="279" r:id="rId4"/>
    <p:sldId id="280" r:id="rId5"/>
    <p:sldId id="282" r:id="rId6"/>
    <p:sldId id="28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  <p:guide orient="horz" pos="2392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media" Target="../media/media2.wma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audio" Target="../media/media1.wma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microsoft.com/office/2007/relationships/media" Target="../media/media1.wma"/><Relationship Id="rId6" Type="http://schemas.openxmlformats.org/officeDocument/2006/relationships/audio" Target="../media/media3.wma"/><Relationship Id="rId11" Type="http://schemas.openxmlformats.org/officeDocument/2006/relationships/image" Target="../media/image9.png"/><Relationship Id="rId5" Type="http://schemas.microsoft.com/office/2007/relationships/media" Target="../media/media3.wma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audio" Target="../media/media2.wma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media" Target="../media/media6.wma"/><Relationship Id="rId7" Type="http://schemas.openxmlformats.org/officeDocument/2006/relationships/image" Target="../media/image6.png"/><Relationship Id="rId2" Type="http://schemas.microsoft.com/office/2007/relationships/media" Target="../media/media5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microsoft.com/office/2007/relationships/media" Target="../media/media7.wma"/><Relationship Id="rId10" Type="http://schemas.openxmlformats.org/officeDocument/2006/relationships/image" Target="../media/image20.png"/><Relationship Id="rId4" Type="http://schemas.openxmlformats.org/officeDocument/2006/relationships/audio" Target="../media/media6.wma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9;&#1089;&#1087;&#1086;&#1088;&#1077;&#1076;&#1085;&#1080;&#1082;.docx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9.wma"/><Relationship Id="rId1" Type="http://schemas.openxmlformats.org/officeDocument/2006/relationships/audio" Target="NULL" TargetMode="External"/><Relationship Id="rId6" Type="http://schemas.openxmlformats.org/officeDocument/2006/relationships/image" Target="../media/image22.png"/><Relationship Id="rId5" Type="http://schemas.openxmlformats.org/officeDocument/2006/relationships/hyperlink" Target="../zadachi/&#1059;&#1089;&#1087;&#1086;&#1088;&#1077;&#1076;&#1085;&#1080;&#1082;.docx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12" name="Parallelogram 11"/>
          <p:cNvSpPr/>
          <p:nvPr/>
        </p:nvSpPr>
        <p:spPr>
          <a:xfrm>
            <a:off x="1200211" y="2616531"/>
            <a:ext cx="3473243" cy="2835972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88970" y="2368237"/>
            <a:ext cx="776353" cy="326639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935897" y="2454965"/>
            <a:ext cx="753429" cy="3200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25599" y="5452503"/>
            <a:ext cx="3148836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577147" y="2616531"/>
            <a:ext cx="349015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096000" y="1992572"/>
            <a:ext cx="434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Елементи:</a:t>
            </a:r>
            <a:endParaRPr lang="bg-BG" sz="2400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6096000" y="281753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7847461" y="272520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9" name="Текстово поле 27"/>
          <p:cNvSpPr txBox="1"/>
          <p:nvPr/>
        </p:nvSpPr>
        <p:spPr>
          <a:xfrm>
            <a:off x="8751233" y="272520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9515508" y="272520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10197901" y="272520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8" name="Текстово поле 26"/>
          <p:cNvSpPr txBox="1"/>
          <p:nvPr/>
        </p:nvSpPr>
        <p:spPr>
          <a:xfrm>
            <a:off x="846558" y="531146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3935897" y="5332199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0" name="Текстово поле 28"/>
          <p:cNvSpPr txBox="1"/>
          <p:nvPr/>
        </p:nvSpPr>
        <p:spPr>
          <a:xfrm>
            <a:off x="4667991" y="207236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1513917" y="210249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0" name="Текстово поле 25"/>
          <p:cNvSpPr txBox="1"/>
          <p:nvPr/>
        </p:nvSpPr>
        <p:spPr>
          <a:xfrm>
            <a:off x="6096000" y="356792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Страни - </a:t>
            </a:r>
            <a:endParaRPr lang="bg-BG" sz="2400" dirty="0"/>
          </a:p>
        </p:txBody>
      </p:sp>
      <p:sp>
        <p:nvSpPr>
          <p:cNvPr id="21" name="Текстово поле 26"/>
          <p:cNvSpPr txBox="1"/>
          <p:nvPr/>
        </p:nvSpPr>
        <p:spPr>
          <a:xfrm>
            <a:off x="7847461" y="347559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1" name="Текстово поле 26"/>
          <p:cNvSpPr txBox="1"/>
          <p:nvPr/>
        </p:nvSpPr>
        <p:spPr>
          <a:xfrm>
            <a:off x="2404568" y="5350240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22" name="b"/>
          <p:cNvSpPr txBox="1"/>
          <p:nvPr/>
        </p:nvSpPr>
        <p:spPr>
          <a:xfrm>
            <a:off x="8751233" y="347559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32" name="Текстово поле 27"/>
          <p:cNvSpPr txBox="1"/>
          <p:nvPr/>
        </p:nvSpPr>
        <p:spPr>
          <a:xfrm>
            <a:off x="4312611" y="3792276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3" name="Текстово поле 28"/>
          <p:cNvSpPr txBox="1"/>
          <p:nvPr/>
        </p:nvSpPr>
        <p:spPr>
          <a:xfrm>
            <a:off x="2858888" y="2133922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63" name="b"/>
          <p:cNvSpPr txBox="1"/>
          <p:nvPr/>
        </p:nvSpPr>
        <p:spPr>
          <a:xfrm>
            <a:off x="9407923" y="3469111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10197901" y="345777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bg-BG" sz="3600" dirty="0"/>
          </a:p>
        </p:txBody>
      </p:sp>
      <p:sp>
        <p:nvSpPr>
          <p:cNvPr id="44" name="Текстово поле 27"/>
          <p:cNvSpPr txBox="1"/>
          <p:nvPr/>
        </p:nvSpPr>
        <p:spPr>
          <a:xfrm>
            <a:off x="1188970" y="3702767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24" name="Текстово поле 25"/>
          <p:cNvSpPr txBox="1"/>
          <p:nvPr/>
        </p:nvSpPr>
        <p:spPr>
          <a:xfrm>
            <a:off x="6096000" y="431831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Ъгли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Текстово поле 26"/>
              <p:cNvSpPr txBox="1"/>
              <p:nvPr/>
            </p:nvSpPr>
            <p:spPr>
              <a:xfrm>
                <a:off x="7847461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2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1" y="4225987"/>
                <a:ext cx="532264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Текстово поле 27"/>
              <p:cNvSpPr txBox="1"/>
              <p:nvPr/>
            </p:nvSpPr>
            <p:spPr>
              <a:xfrm>
                <a:off x="8751233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26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33" y="4225987"/>
                <a:ext cx="532264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Текстово поле 28"/>
              <p:cNvSpPr txBox="1"/>
              <p:nvPr/>
            </p:nvSpPr>
            <p:spPr>
              <a:xfrm>
                <a:off x="9515508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27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508" y="4225987"/>
                <a:ext cx="532264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Текстово поле 48"/>
              <p:cNvSpPr txBox="1"/>
              <p:nvPr/>
            </p:nvSpPr>
            <p:spPr>
              <a:xfrm>
                <a:off x="10197901" y="4172592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9" name="Текстово поле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901" y="4172592"/>
                <a:ext cx="532264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uglal alfa"/>
          <p:cNvGrpSpPr/>
          <p:nvPr/>
        </p:nvGrpSpPr>
        <p:grpSpPr>
          <a:xfrm>
            <a:off x="999731" y="4976854"/>
            <a:ext cx="739243" cy="797120"/>
            <a:chOff x="999731" y="4976854"/>
            <a:chExt cx="739243" cy="797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Текстово поле 26"/>
                <p:cNvSpPr txBox="1"/>
                <p:nvPr/>
              </p:nvSpPr>
              <p:spPr>
                <a:xfrm>
                  <a:off x="1120343" y="5062762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bg-BG" sz="2800" dirty="0"/>
                </a:p>
              </p:txBody>
            </p:sp>
          </mc:Choice>
          <mc:Fallback xmlns="">
            <p:sp>
              <p:nvSpPr>
                <p:cNvPr id="52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343" y="5062762"/>
                  <a:ext cx="53226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4"/>
            <p:cNvSpPr/>
            <p:nvPr/>
          </p:nvSpPr>
          <p:spPr>
            <a:xfrm rot="21380513">
              <a:off x="999731" y="4976854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ugal beta"/>
          <p:cNvGrpSpPr/>
          <p:nvPr/>
        </p:nvGrpSpPr>
        <p:grpSpPr>
          <a:xfrm>
            <a:off x="3549309" y="4996359"/>
            <a:ext cx="797120" cy="825764"/>
            <a:chOff x="3549309" y="4996359"/>
            <a:chExt cx="797120" cy="825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Текстово поле 27"/>
                <p:cNvSpPr txBox="1"/>
                <p:nvPr/>
              </p:nvSpPr>
              <p:spPr>
                <a:xfrm>
                  <a:off x="3688964" y="4996359"/>
                  <a:ext cx="5322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bg-BG" sz="2000" dirty="0"/>
                </a:p>
              </p:txBody>
            </p:sp>
          </mc:Choice>
          <mc:Fallback xmlns="">
            <p:sp>
              <p:nvSpPr>
                <p:cNvPr id="37" name="Текстово поле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64" y="4996359"/>
                  <a:ext cx="53226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54"/>
            <p:cNvSpPr/>
            <p:nvPr/>
          </p:nvSpPr>
          <p:spPr>
            <a:xfrm rot="16044528">
              <a:off x="3578247" y="5053942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" name="uglal gama"/>
          <p:cNvGrpSpPr/>
          <p:nvPr/>
        </p:nvGrpSpPr>
        <p:grpSpPr>
          <a:xfrm>
            <a:off x="4070946" y="2310259"/>
            <a:ext cx="739243" cy="797120"/>
            <a:chOff x="4070946" y="2310259"/>
            <a:chExt cx="739243" cy="797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Текстово поле 28"/>
                <p:cNvSpPr txBox="1"/>
                <p:nvPr/>
              </p:nvSpPr>
              <p:spPr>
                <a:xfrm>
                  <a:off x="4174435" y="2494374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bg-BG" sz="2400" dirty="0"/>
                </a:p>
              </p:txBody>
            </p:sp>
          </mc:Choice>
          <mc:Fallback xmlns="">
            <p:sp>
              <p:nvSpPr>
                <p:cNvPr id="38" name="Текстово поле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435" y="2494374"/>
                  <a:ext cx="53226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54"/>
            <p:cNvSpPr/>
            <p:nvPr/>
          </p:nvSpPr>
          <p:spPr>
            <a:xfrm rot="9834203">
              <a:off x="4070946" y="2310259"/>
              <a:ext cx="739243" cy="797120"/>
            </a:xfrm>
            <a:prstGeom prst="arc">
              <a:avLst>
                <a:gd name="adj1" fmla="val 16200000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" name="uglal delta"/>
          <p:cNvGrpSpPr/>
          <p:nvPr/>
        </p:nvGrpSpPr>
        <p:grpSpPr>
          <a:xfrm>
            <a:off x="1453060" y="2316789"/>
            <a:ext cx="930823" cy="739243"/>
            <a:chOff x="1453060" y="2316789"/>
            <a:chExt cx="930823" cy="739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Текстово поле 49"/>
                <p:cNvSpPr txBox="1"/>
                <p:nvPr/>
              </p:nvSpPr>
              <p:spPr>
                <a:xfrm>
                  <a:off x="1851619" y="2517994"/>
                  <a:ext cx="532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bg-BG" sz="3600" dirty="0"/>
                </a:p>
              </p:txBody>
            </p:sp>
          </mc:Choice>
          <mc:Fallback xmlns="">
            <p:sp>
              <p:nvSpPr>
                <p:cNvPr id="50" name="Текстово поле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19" y="2517994"/>
                  <a:ext cx="53226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 54"/>
            <p:cNvSpPr/>
            <p:nvPr/>
          </p:nvSpPr>
          <p:spPr>
            <a:xfrm rot="4477903">
              <a:off x="1481998" y="2287851"/>
              <a:ext cx="739243" cy="797120"/>
            </a:xfrm>
            <a:prstGeom prst="arc">
              <a:avLst>
                <a:gd name="adj1" fmla="val 16693926"/>
                <a:gd name="adj2" fmla="val 141042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Текстово поле 25"/>
          <p:cNvSpPr txBox="1"/>
          <p:nvPr/>
        </p:nvSpPr>
        <p:spPr>
          <a:xfrm>
            <a:off x="6066258" y="5001207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Текстово поле 26"/>
              <p:cNvSpPr txBox="1"/>
              <p:nvPr/>
            </p:nvSpPr>
            <p:spPr>
              <a:xfrm>
                <a:off x="7836950" y="4908875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bg-BG" sz="3600" baseline="-25000" dirty="0"/>
              </a:p>
            </p:txBody>
          </p:sp>
        </mc:Choice>
        <mc:Fallback xmlns="">
          <p:sp>
            <p:nvSpPr>
              <p:cNvPr id="3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950" y="4908875"/>
                <a:ext cx="532264" cy="64633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Текстово поле 1"/>
          <p:cNvSpPr txBox="1"/>
          <p:nvPr/>
        </p:nvSpPr>
        <p:spPr>
          <a:xfrm>
            <a:off x="6066258" y="5611850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успоредника е обозначен с нея</a:t>
            </a:r>
            <a:endParaRPr lang="bg-BG" sz="1600" i="1" dirty="0"/>
          </a:p>
        </p:txBody>
      </p:sp>
      <p:grpSp>
        <p:nvGrpSpPr>
          <p:cNvPr id="40" name="grupa h"/>
          <p:cNvGrpSpPr/>
          <p:nvPr/>
        </p:nvGrpSpPr>
        <p:grpSpPr>
          <a:xfrm>
            <a:off x="1897033" y="2636811"/>
            <a:ext cx="532264" cy="2808621"/>
            <a:chOff x="1896082" y="2582614"/>
            <a:chExt cx="532264" cy="2869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Текстово поле 26"/>
                <p:cNvSpPr txBox="1"/>
                <p:nvPr/>
              </p:nvSpPr>
              <p:spPr>
                <a:xfrm>
                  <a:off x="1896082" y="4014452"/>
                  <a:ext cx="532264" cy="471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bg-BG" sz="2400" baseline="-25000" dirty="0"/>
                </a:p>
              </p:txBody>
            </p:sp>
          </mc:Choice>
          <mc:Fallback xmlns="">
            <p:sp>
              <p:nvSpPr>
                <p:cNvPr id="39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082" y="4014452"/>
                  <a:ext cx="532264" cy="47173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64"/>
            <p:cNvCxnSpPr/>
            <p:nvPr/>
          </p:nvCxnSpPr>
          <p:spPr>
            <a:xfrm>
              <a:off x="1925681" y="2582614"/>
              <a:ext cx="25444" cy="2869888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diagonal"/>
          <p:cNvCxnSpPr/>
          <p:nvPr/>
        </p:nvCxnSpPr>
        <p:spPr>
          <a:xfrm>
            <a:off x="1899157" y="2629740"/>
            <a:ext cx="2075775" cy="2815693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ysporednik1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23311" y="180117"/>
            <a:ext cx="609600" cy="609600"/>
          </a:xfrm>
          <a:prstGeom prst="rect">
            <a:avLst/>
          </a:prstGeom>
        </p:spPr>
      </p:pic>
      <p:pic>
        <p:nvPicPr>
          <p:cNvPr id="5" name="ysporednik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080757" y="180117"/>
            <a:ext cx="609600" cy="609600"/>
          </a:xfrm>
          <a:prstGeom prst="rect">
            <a:avLst/>
          </a:prstGeom>
        </p:spPr>
      </p:pic>
      <p:pic>
        <p:nvPicPr>
          <p:cNvPr id="57" name="ysporednik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079083" y="180117"/>
            <a:ext cx="609600" cy="6096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1805778" y="4888475"/>
            <a:ext cx="406478" cy="707886"/>
            <a:chOff x="3181548" y="5250884"/>
            <a:chExt cx="406478" cy="707886"/>
          </a:xfrm>
        </p:grpSpPr>
        <p:sp>
          <p:nvSpPr>
            <p:cNvPr id="58" name="Arc 5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199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61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4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24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7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7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9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9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3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3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4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3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37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7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8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8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40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44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44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62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mediacall" presetSubtype="0" fill="hold" nodeType="withEffect">
                                  <p:stCondLst>
                                    <p:cond delay="67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15975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grpId="2" nodeType="withEffect">
                                  <p:stCondLst>
                                    <p:cond delay="79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" fill="hold" grpId="2" nodeType="withEffect">
                                  <p:stCondLst>
                                    <p:cond delay="79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" fill="hold" grpId="2" nodeType="withEffect">
                                  <p:stCondLst>
                                    <p:cond delay="8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grpId="2" nodeType="withEffect">
                                  <p:stCondLst>
                                    <p:cond delay="8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 showWhenStopped="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 showWhenStopped="0">
                <p:cTn id="1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  <p:bldLst>
      <p:bldP spid="12" grpId="0" animBg="1"/>
      <p:bldP spid="13" grpId="0"/>
      <p:bldP spid="15" grpId="0"/>
      <p:bldP spid="17" grpId="0"/>
      <p:bldP spid="29" grpId="0"/>
      <p:bldP spid="19" grpId="0"/>
      <p:bldP spid="42" grpId="0"/>
      <p:bldP spid="28" grpId="0"/>
      <p:bldP spid="28" grpId="1"/>
      <p:bldP spid="18" grpId="0"/>
      <p:bldP spid="18" grpId="1"/>
      <p:bldP spid="30" grpId="0"/>
      <p:bldP spid="30" grpId="1"/>
      <p:bldP spid="43" grpId="0"/>
      <p:bldP spid="43" grpId="1"/>
      <p:bldP spid="20" grpId="0"/>
      <p:bldP spid="21" grpId="0"/>
      <p:bldP spid="31" grpId="0"/>
      <p:bldP spid="31" grpId="1"/>
      <p:bldP spid="31" grpId="2"/>
      <p:bldP spid="22" grpId="0"/>
      <p:bldP spid="32" grpId="0"/>
      <p:bldP spid="32" grpId="1"/>
      <p:bldP spid="32" grpId="2"/>
      <p:bldP spid="23" grpId="0"/>
      <p:bldP spid="23" grpId="1"/>
      <p:bldP spid="23" grpId="2"/>
      <p:bldP spid="63" grpId="0"/>
      <p:bldP spid="45" grpId="0"/>
      <p:bldP spid="44" grpId="0"/>
      <p:bldP spid="44" grpId="1"/>
      <p:bldP spid="44" grpId="2"/>
      <p:bldP spid="24" grpId="0"/>
      <p:bldP spid="25" grpId="0"/>
      <p:bldP spid="26" grpId="0"/>
      <p:bldP spid="27" grpId="0"/>
      <p:bldP spid="49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Успоредник</a:t>
            </a:r>
            <a:r>
              <a:rPr lang="en-US" dirty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– Специални видове</a:t>
            </a:r>
            <a:endParaRPr lang="bg-BG" dirty="0"/>
          </a:p>
        </p:txBody>
      </p:sp>
      <p:pic>
        <p:nvPicPr>
          <p:cNvPr id="3" name="ysporednik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60.811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00" y="57150"/>
            <a:ext cx="609600" cy="609600"/>
          </a:xfrm>
          <a:prstGeom prst="rect">
            <a:avLst/>
          </a:prstGeom>
        </p:spPr>
      </p:pic>
      <p:sp>
        <p:nvSpPr>
          <p:cNvPr id="4" name="Ромб 3"/>
          <p:cNvSpPr/>
          <p:nvPr/>
        </p:nvSpPr>
        <p:spPr>
          <a:xfrm>
            <a:off x="497633" y="1828800"/>
            <a:ext cx="3200400" cy="4282224"/>
          </a:xfrm>
          <a:prstGeom prst="diamon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800" dirty="0"/>
              <a:t>ромб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114800" y="2228850"/>
            <a:ext cx="3867150" cy="28956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800" dirty="0"/>
              <a:t>правоъгълник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8705850" y="2228850"/>
            <a:ext cx="2772000" cy="2736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800" dirty="0"/>
              <a:t>квадрат</a:t>
            </a:r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4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937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Лице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Parallelogram 11"/>
          <p:cNvSpPr/>
          <p:nvPr/>
        </p:nvSpPr>
        <p:spPr>
          <a:xfrm>
            <a:off x="1869988" y="2650428"/>
            <a:ext cx="3509320" cy="2835972"/>
          </a:xfrm>
          <a:custGeom>
            <a:avLst/>
            <a:gdLst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0 w 3509320"/>
              <a:gd name="connsiteY4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575038 w 3509320"/>
              <a:gd name="connsiteY4" fmla="*/ 2835972 h 2835972"/>
              <a:gd name="connsiteX5" fmla="*/ 0 w 3509320"/>
              <a:gd name="connsiteY5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900795 w 3509320"/>
              <a:gd name="connsiteY3" fmla="*/ 2527859 h 2835972"/>
              <a:gd name="connsiteX4" fmla="*/ 2800327 w 3509320"/>
              <a:gd name="connsiteY4" fmla="*/ 2835972 h 2835972"/>
              <a:gd name="connsiteX5" fmla="*/ 575038 w 3509320"/>
              <a:gd name="connsiteY5" fmla="*/ 2835972 h 2835972"/>
              <a:gd name="connsiteX6" fmla="*/ 0 w 3509320"/>
              <a:gd name="connsiteY6" fmla="*/ 2835972 h 28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320" h="2835972">
                <a:moveTo>
                  <a:pt x="0" y="2835972"/>
                </a:moveTo>
                <a:lnTo>
                  <a:pt x="708993" y="0"/>
                </a:lnTo>
                <a:lnTo>
                  <a:pt x="3509320" y="0"/>
                </a:lnTo>
                <a:cubicBezTo>
                  <a:pt x="3299852" y="852559"/>
                  <a:pt x="3110263" y="1675300"/>
                  <a:pt x="2900795" y="2527859"/>
                </a:cubicBezTo>
                <a:lnTo>
                  <a:pt x="2800327" y="2835972"/>
                </a:lnTo>
                <a:lnTo>
                  <a:pt x="575038" y="2835972"/>
                </a:lnTo>
                <a:lnTo>
                  <a:pt x="0" y="2835972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64947" y="2650428"/>
            <a:ext cx="697021" cy="28424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687330" y="2643959"/>
            <a:ext cx="686937" cy="28489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69988" y="5486400"/>
            <a:ext cx="28123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2"/>
          </p:cNvCxnSpPr>
          <p:nvPr/>
        </p:nvCxnSpPr>
        <p:spPr>
          <a:xfrm flipH="1" flipV="1">
            <a:off x="2546017" y="2643959"/>
            <a:ext cx="2833291" cy="64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9770" y="2559966"/>
                <a:ext cx="392049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2∗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endParaRPr lang="bg-BG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70" y="2559966"/>
                <a:ext cx="3920497" cy="710579"/>
              </a:xfrm>
              <a:prstGeom prst="rect">
                <a:avLst/>
              </a:prstGeom>
              <a:blipFill rotWithShape="1">
                <a:blip r:embed="rId8"/>
                <a:stretch>
                  <a:fillRect l="-3106" b="-111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052298" y="2643959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60767" y="26284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80227" y="2608368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59770" y="347279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S=</a:t>
            </a:r>
            <a:endParaRPr lang="bg-B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562854" y="342742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4230" y="34999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65687" y="3427427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</a:t>
            </a:r>
            <a:r>
              <a:rPr lang="en-US" sz="2800" baseline="-25000" dirty="0" err="1" smtClean="0"/>
              <a:t>b</a:t>
            </a:r>
            <a:endParaRPr lang="bg-BG" baseline="-250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251638" y="5470881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успоредника е обозначен с нея</a:t>
            </a:r>
            <a:endParaRPr lang="bg-BG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66687" y="551756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cxnSp>
        <p:nvCxnSpPr>
          <p:cNvPr id="22" name="Straight Connector 21"/>
          <p:cNvCxnSpPr>
            <a:stCxn id="12" idx="1"/>
          </p:cNvCxnSpPr>
          <p:nvPr/>
        </p:nvCxnSpPr>
        <p:spPr>
          <a:xfrm flipH="1">
            <a:off x="2561969" y="2650428"/>
            <a:ext cx="17012" cy="284244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545" y="4546732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6323" y="38068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pic>
        <p:nvPicPr>
          <p:cNvPr id="38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" name="ysporednik5.wma">
            <a:hlinkClick r:id="" action="ppaction://media"/>
          </p:cNvPr>
          <p:cNvPicPr preferRelativeResize="0"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00.6682" end="7631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796" y="203212"/>
            <a:ext cx="608400" cy="556250"/>
          </a:xfrm>
          <a:prstGeom prst="rect">
            <a:avLst/>
          </a:prstGeom>
        </p:spPr>
      </p:pic>
      <p:sp>
        <p:nvSpPr>
          <p:cNvPr id="44" name="TextBox 30"/>
          <p:cNvSpPr txBox="1"/>
          <p:nvPr/>
        </p:nvSpPr>
        <p:spPr>
          <a:xfrm>
            <a:off x="3782047" y="212720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cxnSp>
        <p:nvCxnSpPr>
          <p:cNvPr id="45" name="Straight Connector 21"/>
          <p:cNvCxnSpPr/>
          <p:nvPr/>
        </p:nvCxnSpPr>
        <p:spPr>
          <a:xfrm flipH="1">
            <a:off x="4673201" y="2628440"/>
            <a:ext cx="17012" cy="284244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21"/>
          <p:cNvCxnSpPr>
            <a:stCxn id="12" idx="1"/>
            <a:endCxn id="12" idx="4"/>
          </p:cNvCxnSpPr>
          <p:nvPr/>
        </p:nvCxnSpPr>
        <p:spPr>
          <a:xfrm>
            <a:off x="2578981" y="2650428"/>
            <a:ext cx="2091334" cy="2835972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21"/>
          <p:cNvCxnSpPr>
            <a:stCxn id="12" idx="1"/>
          </p:cNvCxnSpPr>
          <p:nvPr/>
        </p:nvCxnSpPr>
        <p:spPr>
          <a:xfrm>
            <a:off x="2578981" y="2650428"/>
            <a:ext cx="2579104" cy="781733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35"/>
          <p:cNvSpPr txBox="1"/>
          <p:nvPr/>
        </p:nvSpPr>
        <p:spPr>
          <a:xfrm>
            <a:off x="3648510" y="290848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/>
              <a:t>h</a:t>
            </a:r>
            <a:r>
              <a:rPr lang="en-US" sz="2800" baseline="-25000" noProof="1" smtClean="0"/>
              <a:t>b</a:t>
            </a:r>
            <a:endParaRPr lang="en-US" baseline="-25000" noProof="1"/>
          </a:p>
        </p:txBody>
      </p:sp>
      <p:sp>
        <p:nvSpPr>
          <p:cNvPr id="32" name="TextBox 31"/>
          <p:cNvSpPr txBox="1"/>
          <p:nvPr/>
        </p:nvSpPr>
        <p:spPr>
          <a:xfrm>
            <a:off x="4222374" y="367445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bg-BG" baseline="-25000" dirty="0"/>
          </a:p>
        </p:txBody>
      </p:sp>
      <p:pic>
        <p:nvPicPr>
          <p:cNvPr id="4" name="ysporednik6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1243" y="136498"/>
            <a:ext cx="609600" cy="609600"/>
          </a:xfrm>
          <a:prstGeom prst="rect">
            <a:avLst/>
          </a:prstGeom>
        </p:spPr>
      </p:pic>
      <p:sp>
        <p:nvSpPr>
          <p:cNvPr id="53" name="Freeform 52"/>
          <p:cNvSpPr/>
          <p:nvPr/>
        </p:nvSpPr>
        <p:spPr>
          <a:xfrm>
            <a:off x="11753259" y="3581842"/>
            <a:ext cx="256" cy="5193"/>
          </a:xfrm>
          <a:custGeom>
            <a:avLst/>
            <a:gdLst>
              <a:gd name="connsiteX0" fmla="*/ 256 w 256"/>
              <a:gd name="connsiteY0" fmla="*/ 0 h 5193"/>
              <a:gd name="connsiteX1" fmla="*/ 256 w 256"/>
              <a:gd name="connsiteY1" fmla="*/ 5193 h 5193"/>
              <a:gd name="connsiteX2" fmla="*/ 0 w 256"/>
              <a:gd name="connsiteY2" fmla="*/ 5193 h 5193"/>
              <a:gd name="connsiteX3" fmla="*/ 256 w 256"/>
              <a:gd name="connsiteY3" fmla="*/ 0 h 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" h="5193">
                <a:moveTo>
                  <a:pt x="256" y="0"/>
                </a:moveTo>
                <a:lnTo>
                  <a:pt x="256" y="5193"/>
                </a:lnTo>
                <a:lnTo>
                  <a:pt x="0" y="5193"/>
                </a:lnTo>
                <a:lnTo>
                  <a:pt x="2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6" name="ysporednik7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4145.9008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035605" y="136498"/>
            <a:ext cx="609600" cy="609600"/>
          </a:xfrm>
          <a:prstGeom prst="rect">
            <a:avLst/>
          </a:prstGeom>
        </p:spPr>
      </p:pic>
      <p:sp>
        <p:nvSpPr>
          <p:cNvPr id="33" name="Текстово поле 26"/>
          <p:cNvSpPr txBox="1"/>
          <p:nvPr/>
        </p:nvSpPr>
        <p:spPr>
          <a:xfrm>
            <a:off x="1556578" y="532301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4" name="Текстово поле 33"/>
          <p:cNvSpPr txBox="1"/>
          <p:nvPr/>
        </p:nvSpPr>
        <p:spPr>
          <a:xfrm>
            <a:off x="4645917" y="534375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5" name="Текстово поле 28"/>
          <p:cNvSpPr txBox="1"/>
          <p:nvPr/>
        </p:nvSpPr>
        <p:spPr>
          <a:xfrm>
            <a:off x="5223233" y="2114049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2223937" y="211405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39" name="TextBox 25"/>
          <p:cNvSpPr txBox="1"/>
          <p:nvPr/>
        </p:nvSpPr>
        <p:spPr>
          <a:xfrm>
            <a:off x="6159770" y="3996015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при правоъгълник </a:t>
            </a:r>
            <a:r>
              <a:rPr lang="en-US" sz="2800" dirty="0" smtClean="0"/>
              <a:t>S=</a:t>
            </a:r>
            <a:r>
              <a:rPr lang="bg-BG" sz="2800" dirty="0" smtClean="0"/>
              <a:t>а</a:t>
            </a:r>
            <a:r>
              <a:rPr lang="en-US" sz="2800" dirty="0" smtClean="0"/>
              <a:t>*b</a:t>
            </a:r>
            <a:endParaRPr lang="bg-BG" sz="2800" dirty="0"/>
          </a:p>
        </p:txBody>
      </p:sp>
      <p:sp>
        <p:nvSpPr>
          <p:cNvPr id="48" name="TextBox 25"/>
          <p:cNvSpPr txBox="1"/>
          <p:nvPr/>
        </p:nvSpPr>
        <p:spPr>
          <a:xfrm>
            <a:off x="6159770" y="4577433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при квадрат </a:t>
            </a:r>
            <a:r>
              <a:rPr lang="en-US" sz="2800" dirty="0" smtClean="0"/>
              <a:t>S=</a:t>
            </a:r>
            <a:r>
              <a:rPr lang="bg-BG" sz="2800" dirty="0" smtClean="0"/>
              <a:t>а</a:t>
            </a:r>
            <a:r>
              <a:rPr lang="en-US" sz="2800" dirty="0" smtClean="0"/>
              <a:t>*</a:t>
            </a:r>
            <a:r>
              <a:rPr lang="bg-BG" sz="2800" dirty="0" smtClean="0"/>
              <a:t>а</a:t>
            </a:r>
            <a:endParaRPr lang="bg-BG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19476" y="4883187"/>
            <a:ext cx="406478" cy="707886"/>
            <a:chOff x="3181548" y="5250884"/>
            <a:chExt cx="406478" cy="707886"/>
          </a:xfrm>
        </p:grpSpPr>
        <p:sp>
          <p:nvSpPr>
            <p:cNvPr id="42" name="Arc 41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4475584" y="2523768"/>
            <a:ext cx="406478" cy="707886"/>
            <a:chOff x="3181548" y="5250884"/>
            <a:chExt cx="406478" cy="707886"/>
          </a:xfrm>
        </p:grpSpPr>
        <p:sp>
          <p:nvSpPr>
            <p:cNvPr id="51" name="Arc 50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 rot="17288301">
            <a:off x="4753955" y="3016639"/>
            <a:ext cx="406478" cy="707886"/>
            <a:chOff x="3181548" y="5250884"/>
            <a:chExt cx="406478" cy="707886"/>
          </a:xfrm>
        </p:grpSpPr>
        <p:sp>
          <p:nvSpPr>
            <p:cNvPr id="55" name="Arc 54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77708" y="37650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731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5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66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8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30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3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3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33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197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1197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1997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279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2697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842"/>
                            </p:stCondLst>
                            <p:childTnLst>
                              <p:par>
                                <p:cTn id="5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26330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58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1558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172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172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 showWhenStopped="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  <p:bldLst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6" grpId="0"/>
      <p:bldP spid="36" grpId="1"/>
      <p:bldP spid="41" grpId="0"/>
      <p:bldP spid="41" grpId="1"/>
      <p:bldP spid="44" grpId="0"/>
      <p:bldP spid="44" grpId="1"/>
      <p:bldP spid="49" grpId="0"/>
      <p:bldP spid="49" grpId="1"/>
      <p:bldP spid="32" grpId="0"/>
      <p:bldP spid="32" grpId="1"/>
      <p:bldP spid="39" grpId="0"/>
      <p:bldP spid="48" grpId="0"/>
      <p:bldP spid="58" grpId="0"/>
      <p:bldP spid="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29406"/>
              </p:ext>
            </p:extLst>
          </p:nvPr>
        </p:nvGraphicFramePr>
        <p:xfrm>
          <a:off x="1442533" y="2534818"/>
          <a:ext cx="930693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8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У</a:t>
            </a:r>
            <a:r>
              <a:rPr lang="bg-BG" dirty="0" smtClean="0">
                <a:solidFill>
                  <a:srgbClr val="E04E4E"/>
                </a:solidFill>
              </a:rPr>
              <a:t>споредник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smtClean="0">
                <a:solidFill>
                  <a:srgbClr val="E04E4E"/>
                </a:solidFill>
              </a:rPr>
              <a:t>- Обиколка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Parallelogram 11"/>
          <p:cNvSpPr/>
          <p:nvPr/>
        </p:nvSpPr>
        <p:spPr>
          <a:xfrm>
            <a:off x="1869988" y="2650428"/>
            <a:ext cx="3509320" cy="2835972"/>
          </a:xfrm>
          <a:custGeom>
            <a:avLst/>
            <a:gdLst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0 w 3509320"/>
              <a:gd name="connsiteY4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800327 w 3509320"/>
              <a:gd name="connsiteY3" fmla="*/ 2835972 h 2835972"/>
              <a:gd name="connsiteX4" fmla="*/ 575038 w 3509320"/>
              <a:gd name="connsiteY4" fmla="*/ 2835972 h 2835972"/>
              <a:gd name="connsiteX5" fmla="*/ 0 w 3509320"/>
              <a:gd name="connsiteY5" fmla="*/ 2835972 h 2835972"/>
              <a:gd name="connsiteX0" fmla="*/ 0 w 3509320"/>
              <a:gd name="connsiteY0" fmla="*/ 2835972 h 2835972"/>
              <a:gd name="connsiteX1" fmla="*/ 708993 w 3509320"/>
              <a:gd name="connsiteY1" fmla="*/ 0 h 2835972"/>
              <a:gd name="connsiteX2" fmla="*/ 3509320 w 3509320"/>
              <a:gd name="connsiteY2" fmla="*/ 0 h 2835972"/>
              <a:gd name="connsiteX3" fmla="*/ 2900795 w 3509320"/>
              <a:gd name="connsiteY3" fmla="*/ 2527859 h 2835972"/>
              <a:gd name="connsiteX4" fmla="*/ 2800327 w 3509320"/>
              <a:gd name="connsiteY4" fmla="*/ 2835972 h 2835972"/>
              <a:gd name="connsiteX5" fmla="*/ 575038 w 3509320"/>
              <a:gd name="connsiteY5" fmla="*/ 2835972 h 2835972"/>
              <a:gd name="connsiteX6" fmla="*/ 0 w 3509320"/>
              <a:gd name="connsiteY6" fmla="*/ 2835972 h 28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320" h="2835972">
                <a:moveTo>
                  <a:pt x="0" y="2835972"/>
                </a:moveTo>
                <a:lnTo>
                  <a:pt x="708993" y="0"/>
                </a:lnTo>
                <a:lnTo>
                  <a:pt x="3509320" y="0"/>
                </a:lnTo>
                <a:cubicBezTo>
                  <a:pt x="3299852" y="852559"/>
                  <a:pt x="3110263" y="1675300"/>
                  <a:pt x="2900795" y="2527859"/>
                </a:cubicBezTo>
                <a:lnTo>
                  <a:pt x="2800327" y="2835972"/>
                </a:lnTo>
                <a:lnTo>
                  <a:pt x="575038" y="2835972"/>
                </a:lnTo>
                <a:lnTo>
                  <a:pt x="0" y="2835972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64947" y="2650428"/>
            <a:ext cx="697021" cy="28424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687330" y="2643959"/>
            <a:ext cx="686937" cy="28489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69988" y="5486400"/>
            <a:ext cx="28123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46016" y="2643959"/>
            <a:ext cx="282825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40350" y="24902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P=</a:t>
            </a:r>
            <a:endParaRPr lang="bg-B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7216" y="247886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0119" y="2490202"/>
            <a:ext cx="82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*2+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049677" y="247382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652611" y="4755555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успоредника е обозначен с нея</a:t>
            </a:r>
            <a:endParaRPr lang="bg-BG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41916" y="2170999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6323" y="38068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grpSp>
        <p:nvGrpSpPr>
          <p:cNvPr id="32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3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4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5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50213" y="2473827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*2</a:t>
            </a:r>
            <a:endParaRPr lang="bg-BG" sz="2800" dirty="0"/>
          </a:p>
        </p:txBody>
      </p:sp>
      <p:pic>
        <p:nvPicPr>
          <p:cNvPr id="2" name="ysporednik9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62.520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4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7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174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174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174"/>
                            </p:stCondLst>
                            <p:childTnLst>
                              <p:par>
                                <p:cTn id="2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674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674"/>
                            </p:stCondLst>
                            <p:childTnLst>
                              <p:par>
                                <p:cTn id="3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" grpId="0"/>
      <p:bldP spid="23" grpId="0"/>
      <p:bldP spid="24" grpId="0"/>
      <p:bldP spid="25" grpId="0"/>
      <p:bldP spid="30" grpId="0"/>
      <p:bldP spid="31" grpId="0"/>
      <p:bldP spid="31" grpId="1"/>
      <p:bldP spid="41" grpId="0"/>
      <p:bldP spid="41" grpId="2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199</Words>
  <Application>Microsoft Office PowerPoint</Application>
  <PresentationFormat>Widescreen</PresentationFormat>
  <Paragraphs>82</Paragraphs>
  <Slides>5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Успоредник - Същност</vt:lpstr>
      <vt:lpstr>Успоредник – Специални видове</vt:lpstr>
      <vt:lpstr>Успоредник - Лице</vt:lpstr>
      <vt:lpstr>Мерни единици</vt:lpstr>
      <vt:lpstr>Успоредник - Обиколка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364</cp:revision>
  <dcterms:created xsi:type="dcterms:W3CDTF">2014-12-03T16:22:28Z</dcterms:created>
  <dcterms:modified xsi:type="dcterms:W3CDTF">2015-03-03T08:57:55Z</dcterms:modified>
</cp:coreProperties>
</file>