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ma" initials="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A3"/>
    <a:srgbClr val="FF4747"/>
    <a:srgbClr val="FF8989"/>
    <a:srgbClr val="4F2270"/>
    <a:srgbClr val="5F2987"/>
    <a:srgbClr val="B2FA98"/>
    <a:srgbClr val="7030A0"/>
    <a:srgbClr val="DDDDDD"/>
    <a:srgbClr val="B2B2B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6980" autoAdjust="0"/>
  </p:normalViewPr>
  <p:slideViewPr>
    <p:cSldViewPr snapToGrid="0">
      <p:cViewPr varScale="1">
        <p:scale>
          <a:sx n="98" d="100"/>
          <a:sy n="98" d="100"/>
        </p:scale>
        <p:origin x="516" y="72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D1A73-8C73-48B8-A61C-1E6FE1A4A787}" type="datetimeFigureOut">
              <a:rPr lang="bg-BG" smtClean="0"/>
              <a:t>3.12.2015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5406-8820-4912-B81C-E019C68C18F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0060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11"/>
          <p:cNvSpPr/>
          <p:nvPr userDrawn="1"/>
        </p:nvSpPr>
        <p:spPr>
          <a:xfrm>
            <a:off x="0" y="0"/>
            <a:ext cx="1949824" cy="1627095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Правоъгълник 10"/>
          <p:cNvSpPr/>
          <p:nvPr userDrawn="1"/>
        </p:nvSpPr>
        <p:spPr>
          <a:xfrm rot="5400000">
            <a:off x="6036605" y="-4248148"/>
            <a:ext cx="638737" cy="10762127"/>
          </a:xfrm>
          <a:prstGeom prst="rect">
            <a:avLst/>
          </a:prstGeom>
          <a:gradFill>
            <a:gsLst>
              <a:gs pos="10000">
                <a:schemeClr val="bg1">
                  <a:lumMod val="95000"/>
                </a:schemeClr>
              </a:gs>
              <a:gs pos="4000">
                <a:srgbClr val="4F2270">
                  <a:alpha val="49804"/>
                </a:srgbClr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7030A0">
                <a:alpha val="50196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>
              <a:ln>
                <a:solidFill>
                  <a:srgbClr val="7030A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5" name="Право съединение 13"/>
          <p:cNvCxnSpPr/>
          <p:nvPr userDrawn="1"/>
        </p:nvCxnSpPr>
        <p:spPr>
          <a:xfrm>
            <a:off x="430305" y="1748117"/>
            <a:ext cx="1130673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авоъгълник 5"/>
          <p:cNvSpPr/>
          <p:nvPr userDrawn="1"/>
        </p:nvSpPr>
        <p:spPr>
          <a:xfrm rot="16200000">
            <a:off x="158001" y="655547"/>
            <a:ext cx="638737" cy="954738"/>
          </a:xfrm>
          <a:prstGeom prst="rect">
            <a:avLst/>
          </a:prstGeom>
          <a:gradFill>
            <a:gsLst>
              <a:gs pos="12000">
                <a:schemeClr val="bg1">
                  <a:lumMod val="95000"/>
                </a:schemeClr>
              </a:gs>
              <a:gs pos="0">
                <a:srgbClr val="7030A0">
                  <a:alpha val="50000"/>
                </a:srgbClr>
              </a:gs>
              <a:gs pos="100000">
                <a:schemeClr val="bg1"/>
              </a:gs>
            </a:gsLst>
            <a:lin ang="16200000" scaled="0"/>
          </a:gradFill>
          <a:ln>
            <a:solidFill>
              <a:srgbClr val="7030A0">
                <a:alpha val="50196"/>
              </a:srgb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7" name="Заглавие 1"/>
          <p:cNvSpPr>
            <a:spLocks noGrp="1"/>
          </p:cNvSpPr>
          <p:nvPr>
            <p:ph type="title"/>
          </p:nvPr>
        </p:nvSpPr>
        <p:spPr>
          <a:xfrm>
            <a:off x="2151528" y="813546"/>
            <a:ext cx="9585511" cy="638739"/>
          </a:xfrm>
        </p:spPr>
        <p:txBody>
          <a:bodyPr/>
          <a:lstStyle>
            <a:lvl1pPr>
              <a:defRPr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defRPr>
            </a:lvl1pPr>
          </a:lstStyle>
          <a:p>
            <a:r>
              <a:rPr lang="bg-BG" dirty="0" err="1" smtClean="0"/>
              <a:t>Редакт</a:t>
            </a:r>
            <a:r>
              <a:rPr lang="bg-BG" dirty="0" smtClean="0"/>
              <a:t>. стил загл. образец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Текстово поле 11"/>
              <p:cNvSpPr txBox="1"/>
              <p:nvPr userDrawn="1"/>
            </p:nvSpPr>
            <p:spPr>
              <a:xfrm rot="658883">
                <a:off x="-17728" y="3674860"/>
                <a:ext cx="20249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6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bg-BG" sz="6000" b="1" i="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Текстово поле 11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 rot="658883">
                <a:off x="-17728" y="3674860"/>
                <a:ext cx="2024913" cy="1015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ово поле 16"/>
          <p:cNvSpPr txBox="1"/>
          <p:nvPr userDrawn="1"/>
        </p:nvSpPr>
        <p:spPr>
          <a:xfrm rot="20904786">
            <a:off x="274314" y="5333873"/>
            <a:ext cx="270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i="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1.65568</a:t>
            </a:r>
            <a:endParaRPr lang="bg-BG" sz="5400" b="1" i="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Текстово поле 17"/>
          <p:cNvSpPr txBox="1"/>
          <p:nvPr userDrawn="1"/>
        </p:nvSpPr>
        <p:spPr>
          <a:xfrm rot="20633914">
            <a:off x="-105002" y="2019023"/>
            <a:ext cx="2943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4800" b="1" dirty="0" smtClean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0.00568</a:t>
            </a:r>
            <a:endParaRPr lang="bg-BG" sz="48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Равно 23"/>
          <p:cNvSpPr/>
          <p:nvPr userDrawn="1"/>
        </p:nvSpPr>
        <p:spPr>
          <a:xfrm>
            <a:off x="611365" y="4743360"/>
            <a:ext cx="612667" cy="438873"/>
          </a:xfrm>
          <a:prstGeom prst="mathEqua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2" name="Cross 11"/>
          <p:cNvSpPr/>
          <p:nvPr userDrawn="1"/>
        </p:nvSpPr>
        <p:spPr>
          <a:xfrm>
            <a:off x="354103" y="3130362"/>
            <a:ext cx="449245" cy="438410"/>
          </a:xfrm>
          <a:prstGeom prst="plus">
            <a:avLst>
              <a:gd name="adj" fmla="val 392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bg-BG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1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75000"/>
                <a:alpha val="4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160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6.png"/><Relationship Id="rId3" Type="http://schemas.microsoft.com/office/2007/relationships/media" Target="../media/media2.wma"/><Relationship Id="rId7" Type="http://schemas.microsoft.com/office/2007/relationships/media" Target="../media/media4.wma"/><Relationship Id="rId12" Type="http://schemas.openxmlformats.org/officeDocument/2006/relationships/image" Target="../media/image5.png"/><Relationship Id="rId2" Type="http://schemas.microsoft.com/office/2007/relationships/media" Target="../media/media1.wma"/><Relationship Id="rId1" Type="http://schemas.openxmlformats.org/officeDocument/2006/relationships/audio" Target="NULL" TargetMode="External"/><Relationship Id="rId6" Type="http://schemas.openxmlformats.org/officeDocument/2006/relationships/audio" Target="../media/media3.wma"/><Relationship Id="rId11" Type="http://schemas.openxmlformats.org/officeDocument/2006/relationships/image" Target="../media/image4.png"/><Relationship Id="rId5" Type="http://schemas.microsoft.com/office/2007/relationships/media" Target="../media/media3.wma"/><Relationship Id="rId10" Type="http://schemas.openxmlformats.org/officeDocument/2006/relationships/image" Target="../media/image3.png"/><Relationship Id="rId4" Type="http://schemas.openxmlformats.org/officeDocument/2006/relationships/audio" Target="../media/media2.wma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media" Target="../media/media6.wma"/><Relationship Id="rId7" Type="http://schemas.openxmlformats.org/officeDocument/2006/relationships/image" Target="../media/image8.png"/><Relationship Id="rId2" Type="http://schemas.microsoft.com/office/2007/relationships/media" Target="../media/media5.wma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1.xml"/><Relationship Id="rId5" Type="http://schemas.openxmlformats.org/officeDocument/2006/relationships/audio" Target="../media/media7.wma"/><Relationship Id="rId10" Type="http://schemas.openxmlformats.org/officeDocument/2006/relationships/image" Target="../media/image3.png"/><Relationship Id="rId4" Type="http://schemas.microsoft.com/office/2007/relationships/media" Target="../media/media7.wma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media" Target="../media/media9.wma"/><Relationship Id="rId7" Type="http://schemas.openxmlformats.org/officeDocument/2006/relationships/image" Target="../media/image9.png"/><Relationship Id="rId12" Type="http://schemas.openxmlformats.org/officeDocument/2006/relationships/image" Target="../media/image3.png"/><Relationship Id="rId2" Type="http://schemas.microsoft.com/office/2007/relationships/media" Target="../media/media8.wma"/><Relationship Id="rId1" Type="http://schemas.openxmlformats.org/officeDocument/2006/relationships/audio" Target="NULL" TargetMode="Externa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.png"/><Relationship Id="rId5" Type="http://schemas.microsoft.com/office/2007/relationships/media" Target="../media/media11.wma"/><Relationship Id="rId10" Type="http://schemas.openxmlformats.org/officeDocument/2006/relationships/image" Target="../media/image12.png"/><Relationship Id="rId4" Type="http://schemas.microsoft.com/office/2007/relationships/media" Target="../media/media10.wma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15.wma"/><Relationship Id="rId13" Type="http://schemas.openxmlformats.org/officeDocument/2006/relationships/image" Target="../media/image13.png"/><Relationship Id="rId3" Type="http://schemas.microsoft.com/office/2007/relationships/media" Target="../media/media13.wma"/><Relationship Id="rId7" Type="http://schemas.microsoft.com/office/2007/relationships/media" Target="../media/media15.wma"/><Relationship Id="rId12" Type="http://schemas.openxmlformats.org/officeDocument/2006/relationships/hyperlink" Target="../zadachi/&#1050;&#1091;&#1073;.docx" TargetMode="External"/><Relationship Id="rId17" Type="http://schemas.openxmlformats.org/officeDocument/2006/relationships/image" Target="../media/image14.png"/><Relationship Id="rId2" Type="http://schemas.openxmlformats.org/officeDocument/2006/relationships/audio" Target="../media/media12.wma"/><Relationship Id="rId16" Type="http://schemas.openxmlformats.org/officeDocument/2006/relationships/hyperlink" Target="../pishtovi/&#1044;&#1077;&#1089;&#1077;&#1090;&#1080;&#1095;&#1085;&#1080;&#1044;&#1088;&#1086;&#1073;&#1080;&#1059;&#1084;&#1085;&#1086;&#1078;&#1077;&#1085;&#1080;&#1077;.pdf" TargetMode="External"/><Relationship Id="rId1" Type="http://schemas.microsoft.com/office/2007/relationships/media" Target="../media/media12.wma"/><Relationship Id="rId6" Type="http://schemas.openxmlformats.org/officeDocument/2006/relationships/audio" Target="../media/media14.wma"/><Relationship Id="rId11" Type="http://schemas.openxmlformats.org/officeDocument/2006/relationships/image" Target="../media/image2.png"/><Relationship Id="rId5" Type="http://schemas.microsoft.com/office/2007/relationships/media" Target="../media/media14.wma"/><Relationship Id="rId15" Type="http://schemas.openxmlformats.org/officeDocument/2006/relationships/hyperlink" Target="../zadachi/&#1044;&#1077;&#1089;&#1077;&#1090;&#1080;&#1095;&#1085;&#1080;&#1044;&#1088;&#1086;&#1073;&#1080;&#1059;&#1084;&#1085;&#1086;&#1078;&#1077;&#1085;&#1080;&#1077;.pdf" TargetMode="External"/><Relationship Id="rId10" Type="http://schemas.openxmlformats.org/officeDocument/2006/relationships/image" Target="../media/image12.png"/><Relationship Id="rId4" Type="http://schemas.openxmlformats.org/officeDocument/2006/relationships/audio" Target="../media/media13.wma"/><Relationship Id="rId9" Type="http://schemas.openxmlformats.org/officeDocument/2006/relationships/slideLayout" Target="../slideLayouts/slideLayout1.xml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Умножение на десетична дроб с 10, 100, </a:t>
            </a:r>
            <a:r>
              <a:rPr lang="bg-BG" sz="3600" dirty="0" smtClean="0"/>
              <a:t>1000</a:t>
            </a:r>
            <a:r>
              <a:rPr lang="en-US" sz="3600" dirty="0" smtClean="0"/>
              <a:t> …</a:t>
            </a:r>
            <a:endParaRPr lang="bg-BG" sz="3600" dirty="0"/>
          </a:p>
        </p:txBody>
      </p:sp>
      <p:pic>
        <p:nvPicPr>
          <p:cNvPr id="12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pic>
        <p:nvPicPr>
          <p:cNvPr id="8" name="desdrobi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67.9904" end="845.2124"/>
                </p14:media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208048" y="0"/>
            <a:ext cx="609600" cy="609600"/>
          </a:xfrm>
          <a:prstGeom prst="rect">
            <a:avLst/>
          </a:prstGeom>
        </p:spPr>
      </p:pic>
      <p:sp>
        <p:nvSpPr>
          <p:cNvPr id="14" name="Правоъгълник 13"/>
          <p:cNvSpPr/>
          <p:nvPr/>
        </p:nvSpPr>
        <p:spPr>
          <a:xfrm>
            <a:off x="2417380" y="2090172"/>
            <a:ext cx="73572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10 десети =  1 единица 	</a:t>
            </a:r>
            <a:r>
              <a:rPr lang="en-US" sz="2400" dirty="0" smtClean="0"/>
              <a:t>  </a:t>
            </a:r>
            <a:r>
              <a:rPr lang="bg-BG" sz="2400" dirty="0" smtClean="0"/>
              <a:t>=&gt;</a:t>
            </a:r>
            <a:r>
              <a:rPr lang="en-US" sz="2400" dirty="0" smtClean="0"/>
              <a:t> </a:t>
            </a:r>
            <a:r>
              <a:rPr lang="bg-BG" sz="2400" dirty="0" smtClean="0"/>
              <a:t>10*0,1=</a:t>
            </a:r>
            <a:r>
              <a:rPr lang="bg-BG" sz="2400" dirty="0" err="1" smtClean="0"/>
              <a:t>1</a:t>
            </a:r>
            <a:endParaRPr lang="bg-BG" sz="2400" dirty="0"/>
          </a:p>
          <a:p>
            <a:r>
              <a:rPr lang="bg-BG" sz="2400" dirty="0"/>
              <a:t>100 десети = 10 единици 	  </a:t>
            </a:r>
            <a:r>
              <a:rPr lang="bg-BG" sz="2400" dirty="0" smtClean="0"/>
              <a:t>=&gt;</a:t>
            </a:r>
            <a:r>
              <a:rPr lang="en-US" sz="2400" dirty="0" smtClean="0"/>
              <a:t> </a:t>
            </a:r>
            <a:r>
              <a:rPr lang="bg-BG" sz="2400" dirty="0" smtClean="0"/>
              <a:t>10</a:t>
            </a:r>
            <a:r>
              <a:rPr lang="en-US" sz="2400" dirty="0"/>
              <a:t>0</a:t>
            </a:r>
            <a:r>
              <a:rPr lang="bg-BG" sz="2400" dirty="0"/>
              <a:t>*0,1=</a:t>
            </a:r>
            <a:r>
              <a:rPr lang="bg-BG" sz="2400" dirty="0" err="1"/>
              <a:t>1</a:t>
            </a:r>
            <a:r>
              <a:rPr lang="en-US" sz="2400" dirty="0"/>
              <a:t>0</a:t>
            </a:r>
            <a:endParaRPr lang="bg-BG" sz="2400" dirty="0"/>
          </a:p>
          <a:p>
            <a:r>
              <a:rPr lang="bg-BG" sz="2400" dirty="0"/>
              <a:t>10 стотни = 1 десета 	</a:t>
            </a:r>
            <a:r>
              <a:rPr lang="en-US" sz="2400" dirty="0" smtClean="0"/>
              <a:t>  	  </a:t>
            </a:r>
            <a:r>
              <a:rPr lang="bg-BG" sz="2400" dirty="0" smtClean="0"/>
              <a:t>=&gt;</a:t>
            </a:r>
            <a:r>
              <a:rPr lang="en-US" sz="2400" dirty="0" smtClean="0"/>
              <a:t> </a:t>
            </a:r>
            <a:r>
              <a:rPr lang="bg-BG" sz="2400" dirty="0" smtClean="0"/>
              <a:t>10*0,01=0,1</a:t>
            </a:r>
            <a:endParaRPr lang="bg-BG" sz="2400" dirty="0"/>
          </a:p>
          <a:p>
            <a:r>
              <a:rPr lang="bg-BG" sz="2400" dirty="0"/>
              <a:t>100 стотни = 1 единица 	</a:t>
            </a:r>
            <a:r>
              <a:rPr lang="en-US" sz="2400" dirty="0" smtClean="0"/>
              <a:t>  </a:t>
            </a:r>
            <a:r>
              <a:rPr lang="bg-BG" sz="2400" dirty="0" smtClean="0"/>
              <a:t>=&gt; </a:t>
            </a:r>
            <a:r>
              <a:rPr lang="bg-BG" sz="2400" dirty="0"/>
              <a:t>100*0,01=1</a:t>
            </a:r>
          </a:p>
          <a:p>
            <a:r>
              <a:rPr lang="bg-BG" sz="2400" dirty="0"/>
              <a:t>10 хилядни = 1 стотна 	</a:t>
            </a:r>
            <a:r>
              <a:rPr lang="en-US" sz="2400" dirty="0" smtClean="0"/>
              <a:t>  </a:t>
            </a:r>
            <a:r>
              <a:rPr lang="bg-BG" sz="2400" dirty="0" smtClean="0"/>
              <a:t>=&gt; </a:t>
            </a:r>
            <a:r>
              <a:rPr lang="bg-BG" sz="2400" dirty="0"/>
              <a:t>10*0,001=0,01</a:t>
            </a:r>
          </a:p>
          <a:p>
            <a:r>
              <a:rPr lang="bg-BG" sz="2400" dirty="0"/>
              <a:t>100 хилядни = 1 десета	</a:t>
            </a:r>
            <a:r>
              <a:rPr lang="en-US" sz="2400" dirty="0" smtClean="0"/>
              <a:t>  </a:t>
            </a:r>
            <a:r>
              <a:rPr lang="bg-BG" sz="2400" dirty="0" smtClean="0"/>
              <a:t>=&gt; </a:t>
            </a:r>
            <a:r>
              <a:rPr lang="bg-BG" sz="2400" dirty="0"/>
              <a:t>100*0,001=0,1</a:t>
            </a:r>
          </a:p>
          <a:p>
            <a:r>
              <a:rPr lang="bg-BG" sz="2400" dirty="0"/>
              <a:t>1000 хилядни = 1 единица	</a:t>
            </a:r>
            <a:r>
              <a:rPr lang="en-US" sz="2400" dirty="0" smtClean="0"/>
              <a:t>  </a:t>
            </a:r>
            <a:r>
              <a:rPr lang="bg-BG" sz="2400" dirty="0" smtClean="0"/>
              <a:t>=&gt; </a:t>
            </a:r>
            <a:r>
              <a:rPr lang="bg-BG" sz="2400" dirty="0"/>
              <a:t>1000*0,001=1 и т.н.</a:t>
            </a:r>
          </a:p>
        </p:txBody>
      </p:sp>
      <p:pic>
        <p:nvPicPr>
          <p:cNvPr id="15" name="desdrobi3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39534" y="49398"/>
            <a:ext cx="609600" cy="609600"/>
          </a:xfrm>
          <a:prstGeom prst="rect">
            <a:avLst/>
          </a:prstGeom>
        </p:spPr>
      </p:pic>
      <p:sp>
        <p:nvSpPr>
          <p:cNvPr id="16" name="Правоъгълник 15"/>
          <p:cNvSpPr/>
          <p:nvPr/>
        </p:nvSpPr>
        <p:spPr>
          <a:xfrm>
            <a:off x="4761186" y="4983224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 smtClean="0"/>
              <a:t>5,1705</a:t>
            </a:r>
            <a:r>
              <a:rPr lang="en-US" sz="2400" dirty="0" smtClean="0"/>
              <a:t>*</a:t>
            </a:r>
            <a:r>
              <a:rPr lang="bg-BG" sz="2400" dirty="0" smtClean="0"/>
              <a:t> </a:t>
            </a:r>
            <a:endParaRPr lang="bg-BG" sz="2400" dirty="0"/>
          </a:p>
        </p:txBody>
      </p:sp>
      <p:sp>
        <p:nvSpPr>
          <p:cNvPr id="17" name="Правоъгълник 16"/>
          <p:cNvSpPr/>
          <p:nvPr/>
        </p:nvSpPr>
        <p:spPr>
          <a:xfrm>
            <a:off x="5790456" y="4980406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100</a:t>
            </a:r>
            <a:endParaRPr lang="bg-BG" dirty="0"/>
          </a:p>
        </p:txBody>
      </p:sp>
      <p:sp>
        <p:nvSpPr>
          <p:cNvPr id="18" name="Правоъгълник 17"/>
          <p:cNvSpPr/>
          <p:nvPr/>
        </p:nvSpPr>
        <p:spPr>
          <a:xfrm>
            <a:off x="6283941" y="4966523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=</a:t>
            </a:r>
            <a:r>
              <a:rPr lang="bg-BG" sz="2400" dirty="0" smtClean="0"/>
              <a:t>51705 </a:t>
            </a:r>
            <a:endParaRPr lang="bg-BG" sz="2400" dirty="0"/>
          </a:p>
        </p:txBody>
      </p:sp>
      <p:sp>
        <p:nvSpPr>
          <p:cNvPr id="19" name="Текстово поле 18"/>
          <p:cNvSpPr txBox="1"/>
          <p:nvPr/>
        </p:nvSpPr>
        <p:spPr>
          <a:xfrm>
            <a:off x="6542015" y="5023929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,</a:t>
            </a:r>
            <a:endParaRPr lang="bg-BG" sz="2400" dirty="0"/>
          </a:p>
        </p:txBody>
      </p:sp>
      <p:pic>
        <p:nvPicPr>
          <p:cNvPr id="20" name="desdrobi4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3277068" y="-31531"/>
            <a:ext cx="609600" cy="609600"/>
          </a:xfrm>
          <a:prstGeom prst="rect">
            <a:avLst/>
          </a:prstGeom>
        </p:spPr>
      </p:pic>
      <p:pic>
        <p:nvPicPr>
          <p:cNvPr id="21" name="desdrobi5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7">
                  <p14:trim end="3915.216"/>
                </p14:media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151586" y="55179"/>
            <a:ext cx="609600" cy="609600"/>
          </a:xfrm>
          <a:prstGeom prst="rect">
            <a:avLst/>
          </a:prstGeom>
        </p:spPr>
      </p:pic>
      <p:sp>
        <p:nvSpPr>
          <p:cNvPr id="22" name="Правоъгълник 21"/>
          <p:cNvSpPr/>
          <p:nvPr/>
        </p:nvSpPr>
        <p:spPr>
          <a:xfrm>
            <a:off x="4908483" y="5716426"/>
            <a:ext cx="88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2,43*</a:t>
            </a:r>
          </a:p>
        </p:txBody>
      </p:sp>
      <p:sp>
        <p:nvSpPr>
          <p:cNvPr id="23" name="Правоъгълник 22"/>
          <p:cNvSpPr/>
          <p:nvPr/>
        </p:nvSpPr>
        <p:spPr>
          <a:xfrm>
            <a:off x="5588222" y="5722406"/>
            <a:ext cx="806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1000</a:t>
            </a:r>
          </a:p>
        </p:txBody>
      </p:sp>
      <p:sp>
        <p:nvSpPr>
          <p:cNvPr id="24" name="Правоъгълник 23"/>
          <p:cNvSpPr/>
          <p:nvPr/>
        </p:nvSpPr>
        <p:spPr>
          <a:xfrm>
            <a:off x="6226388" y="5712564"/>
            <a:ext cx="9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400" dirty="0"/>
              <a:t>=243</a:t>
            </a:r>
            <a:r>
              <a:rPr lang="bg-BG" sz="24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9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9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3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7863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16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572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171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137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5608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9608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105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grpId="0" nodeType="withEffect">
                                  <p:stCondLst>
                                    <p:cond delay="11008"/>
                                  </p:stCondLst>
                                  <p:childTnLst>
                                    <p:animMotion origin="layout" path="M 4.375E-6 0.0007 L 0.00625 0.01528 C 0.00755 0.01852 0.0095 0.02061 0.01158 0.02061 C 0.01393 0.02061 0.01588 0.01852 0.01718 0.01528 L 0.02356 0.0007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735"/>
                            </p:stCondLst>
                            <p:childTnLst>
                              <p:par>
                                <p:cTn id="3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1795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236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4236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4736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8692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14" grpId="0"/>
      <p:bldP spid="16" grpId="0"/>
      <p:bldP spid="17" grpId="0"/>
      <p:bldP spid="18" grpId="0"/>
      <p:bldP spid="19" grpId="0"/>
      <p:bldP spid="19" grpId="1"/>
      <p:bldP spid="22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Умножение</a:t>
            </a:r>
            <a:r>
              <a:rPr lang="bg-BG" sz="3200" i="1" dirty="0"/>
              <a:t> </a:t>
            </a:r>
            <a:r>
              <a:rPr lang="bg-BG" sz="3200" dirty="0"/>
              <a:t>на десетична дроб с естествено число</a:t>
            </a:r>
          </a:p>
        </p:txBody>
      </p:sp>
      <p:pic>
        <p:nvPicPr>
          <p:cNvPr id="3" name="desdrobi6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98.7828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60601" y="91966"/>
            <a:ext cx="609600" cy="609600"/>
          </a:xfrm>
          <a:prstGeom prst="rect">
            <a:avLst/>
          </a:prstGeom>
        </p:spPr>
      </p:pic>
      <p:pic>
        <p:nvPicPr>
          <p:cNvPr id="4" name="desdrobi7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end="544.6352000000001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43773" y="52552"/>
            <a:ext cx="609600" cy="609600"/>
          </a:xfrm>
          <a:prstGeom prst="rect">
            <a:avLst/>
          </a:prstGeom>
        </p:spPr>
      </p:pic>
      <p:pic>
        <p:nvPicPr>
          <p:cNvPr id="5" name="desdrobi8.wma">
            <a:hlinkClick r:id="" action="ppaction://media"/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842407" y="91966"/>
            <a:ext cx="609600" cy="609600"/>
          </a:xfrm>
          <a:prstGeom prst="rect">
            <a:avLst/>
          </a:prstGeom>
        </p:spPr>
      </p:pic>
      <p:pic>
        <p:nvPicPr>
          <p:cNvPr id="6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3600637" y="2998385"/>
            <a:ext cx="1117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/>
              <a:t>1,22</a:t>
            </a:r>
            <a:r>
              <a:rPr lang="en-US" sz="3200" dirty="0" smtClean="0"/>
              <a:t>*</a:t>
            </a:r>
            <a:endParaRPr lang="bg-BG" sz="3200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4523684" y="2986006"/>
            <a:ext cx="3930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6</a:t>
            </a:r>
            <a:endParaRPr lang="bg-BG" sz="3200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4718251" y="2986006"/>
            <a:ext cx="1015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=</a:t>
            </a:r>
            <a:r>
              <a:rPr lang="en-US" sz="3200" dirty="0" smtClean="0"/>
              <a:t>732</a:t>
            </a:r>
            <a:endParaRPr lang="bg-BG" sz="3200" dirty="0"/>
          </a:p>
        </p:txBody>
      </p:sp>
      <p:sp>
        <p:nvSpPr>
          <p:cNvPr id="14" name="Правоъгълник 13"/>
          <p:cNvSpPr/>
          <p:nvPr/>
        </p:nvSpPr>
        <p:spPr>
          <a:xfrm>
            <a:off x="4236590" y="3441739"/>
            <a:ext cx="1584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Правоъгълник 14"/>
          <p:cNvSpPr/>
          <p:nvPr/>
        </p:nvSpPr>
        <p:spPr>
          <a:xfrm>
            <a:off x="4028169" y="3437438"/>
            <a:ext cx="1584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Правоъгълник 15"/>
          <p:cNvSpPr/>
          <p:nvPr/>
        </p:nvSpPr>
        <p:spPr>
          <a:xfrm>
            <a:off x="5494907" y="3443901"/>
            <a:ext cx="1584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Правоъгълник 16"/>
          <p:cNvSpPr/>
          <p:nvPr/>
        </p:nvSpPr>
        <p:spPr>
          <a:xfrm>
            <a:off x="5262290" y="3442189"/>
            <a:ext cx="1584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Правоъгълник 17"/>
          <p:cNvSpPr/>
          <p:nvPr/>
        </p:nvSpPr>
        <p:spPr>
          <a:xfrm>
            <a:off x="3805416" y="2996093"/>
            <a:ext cx="287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7829" y="2276510"/>
            <a:ext cx="3719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bg-BG" dirty="0" smtClean="0"/>
              <a:t>Мислено премахваме запетаята.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</p:txBody>
      </p:sp>
      <p:sp>
        <p:nvSpPr>
          <p:cNvPr id="13" name="Rectangle 12"/>
          <p:cNvSpPr/>
          <p:nvPr/>
        </p:nvSpPr>
        <p:spPr>
          <a:xfrm>
            <a:off x="7017829" y="3014221"/>
            <a:ext cx="3892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bg-BG" dirty="0"/>
              <a:t>В произведението  слагаме </a:t>
            </a:r>
            <a:r>
              <a:rPr lang="bg-BG" dirty="0" smtClean="0"/>
              <a:t>запетайката, толкова знака отдясно наляво, </a:t>
            </a:r>
            <a:r>
              <a:rPr lang="bg-BG" dirty="0"/>
              <a:t>колкото има в дробната част </a:t>
            </a:r>
            <a:r>
              <a:rPr lang="bg-BG" dirty="0" smtClean="0"/>
              <a:t>на дробта.</a:t>
            </a:r>
            <a:endParaRPr lang="bg-BG" dirty="0"/>
          </a:p>
        </p:txBody>
      </p:sp>
      <p:sp>
        <p:nvSpPr>
          <p:cNvPr id="19" name="Rectangle 18"/>
          <p:cNvSpPr/>
          <p:nvPr/>
        </p:nvSpPr>
        <p:spPr>
          <a:xfrm>
            <a:off x="7017829" y="2653507"/>
            <a:ext cx="3747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bg-BG" dirty="0"/>
              <a:t>Умножаваме естествените числа.</a:t>
            </a:r>
          </a:p>
        </p:txBody>
      </p:sp>
    </p:spTree>
    <p:extLst>
      <p:ext uri="{BB962C8B-B14F-4D97-AF65-F5344CB8AC3E}">
        <p14:creationId xmlns:p14="http://schemas.microsoft.com/office/powerpoint/2010/main" val="324503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4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471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700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73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53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529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2529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48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72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522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562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592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642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8621"/>
                                  </p:stCondLst>
                                  <p:childTnLst>
                                    <p:animMotion origin="layout" path="M 1.875E-6 0.00879 C 0.00013 0.01435 1.875E-6 0.01967 0.00026 0.02523 C 0.00065 0.03403 0.00612 0.04051 0.00989 0.04444 C 0.01146 0.04606 0.01341 0.04884 0.01523 0.0493 C 0.01653 0.05069 0.01797 0.05278 0.0194 0.05347 C 0.0237 0.05764 0.0276 0.06134 0.03229 0.06366 C 0.03489 0.06736 0.04193 0.0669 0.0444 0.0669 C 0.04752 0.06875 0.05091 0.06967 0.05416 0.07014 C 0.05625 0.07199 0.05859 0.07199 0.06081 0.07315 C 0.06601 0.07245 0.07005 0.07083 0.07487 0.06991 C 0.07682 0.06782 0.07877 0.06528 0.08099 0.06412 C 0.08203 0.06296 0.08346 0.06204 0.08476 0.06157 C 0.08581 0.06041 0.08698 0.05949 0.08815 0.05879 C 0.0888 0.05833 0.08997 0.05787 0.08997 0.0581 C 0.09062 0.05648 0.09062 0.05579 0.09166 0.05509 C 0.0931 0.05254 0.09414 0.04977 0.09531 0.04722 C 0.0957 0.04537 0.09609 0.04375 0.09648 0.0419 C 0.09687 0.03449 0.09778 0.02778 0.10039 0.02199 C 0.10065 0.01852 0.10247 0.01435 0.10351 0.01134 C 0.10338 0.00509 0.10338 0.0081 0.10338 0.00231 " pathEditMode="relative" rAng="0" ptsTypes="AAAAAAAAAAAAAAAAAAAA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289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2" nodeType="withEffect">
                                  <p:stCondLst>
                                    <p:cond delay="902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7767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8" grpId="0"/>
      <p:bldP spid="9" grpId="0"/>
      <p:bldP spid="10" grpId="0"/>
      <p:bldP spid="14" grpId="0" animBg="1"/>
      <p:bldP spid="15" grpId="0" animBg="1"/>
      <p:bldP spid="16" grpId="0" animBg="1"/>
      <p:bldP spid="17" grpId="0" animBg="1"/>
      <p:bldP spid="18" grpId="0"/>
      <p:bldP spid="18" grpId="1"/>
      <p:bldP spid="18" grpId="2"/>
      <p:bldP spid="12" grpId="0"/>
      <p:bldP spid="13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авоъгълник 5"/>
          <p:cNvSpPr/>
          <p:nvPr/>
        </p:nvSpPr>
        <p:spPr>
          <a:xfrm>
            <a:off x="4066903" y="2515465"/>
            <a:ext cx="19351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 smtClean="0"/>
              <a:t>1,22</a:t>
            </a:r>
            <a:r>
              <a:rPr lang="en-US" sz="3200" dirty="0" smtClean="0"/>
              <a:t>*6,5=</a:t>
            </a:r>
            <a:r>
              <a:rPr lang="bg-BG" sz="3200" dirty="0" smtClean="0"/>
              <a:t> </a:t>
            </a:r>
            <a:endParaRPr lang="bg-BG" sz="3200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Умножение на десетична дроб с десетична дроб</a:t>
            </a:r>
          </a:p>
        </p:txBody>
      </p:sp>
      <p:pic>
        <p:nvPicPr>
          <p:cNvPr id="3" name="desdrobi9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2160.728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19100" y="133350"/>
            <a:ext cx="609600" cy="609600"/>
          </a:xfrm>
          <a:prstGeom prst="rect">
            <a:avLst/>
          </a:prstGeom>
        </p:spPr>
      </p:pic>
      <p:pic>
        <p:nvPicPr>
          <p:cNvPr id="4" name="desdrobi10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619.8329" end="8801.6272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85850" y="133350"/>
            <a:ext cx="609600" cy="609600"/>
          </a:xfrm>
          <a:prstGeom prst="rect">
            <a:avLst/>
          </a:prstGeom>
        </p:spPr>
      </p:pic>
      <p:pic>
        <p:nvPicPr>
          <p:cNvPr id="5" name="desdrobi11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st="618.1265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438400" y="133350"/>
            <a:ext cx="609600" cy="609600"/>
          </a:xfrm>
          <a:prstGeom prst="rect">
            <a:avLst/>
          </a:prstGeom>
        </p:spPr>
      </p:pic>
      <p:pic>
        <p:nvPicPr>
          <p:cNvPr id="7" name="desdrobi10.5.wma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5">
                  <p14:trim st="690.6396" end="421.1216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828800" y="133350"/>
            <a:ext cx="609600" cy="609600"/>
          </a:xfrm>
          <a:prstGeom prst="rect">
            <a:avLst/>
          </a:prstGeom>
        </p:spPr>
      </p:pic>
      <p:sp>
        <p:nvSpPr>
          <p:cNvPr id="10" name="Правоъгълник 9"/>
          <p:cNvSpPr/>
          <p:nvPr/>
        </p:nvSpPr>
        <p:spPr>
          <a:xfrm>
            <a:off x="5807456" y="2515465"/>
            <a:ext cx="1018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dirty="0"/>
              <a:t>79</a:t>
            </a:r>
            <a:r>
              <a:rPr lang="en-US" sz="3200" dirty="0"/>
              <a:t>3</a:t>
            </a:r>
            <a:r>
              <a:rPr lang="bg-BG" sz="3200" dirty="0"/>
              <a:t>0</a:t>
            </a:r>
          </a:p>
        </p:txBody>
      </p:sp>
      <p:sp>
        <p:nvSpPr>
          <p:cNvPr id="11" name="Правоъгълник 10"/>
          <p:cNvSpPr/>
          <p:nvPr/>
        </p:nvSpPr>
        <p:spPr>
          <a:xfrm>
            <a:off x="5400189" y="2993658"/>
            <a:ext cx="1584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Правоъгълник 11"/>
          <p:cNvSpPr/>
          <p:nvPr/>
        </p:nvSpPr>
        <p:spPr>
          <a:xfrm>
            <a:off x="4708307" y="2996681"/>
            <a:ext cx="1584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Правоъгълник 12"/>
          <p:cNvSpPr/>
          <p:nvPr/>
        </p:nvSpPr>
        <p:spPr>
          <a:xfrm>
            <a:off x="6543746" y="2980361"/>
            <a:ext cx="1584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Правоъгълник 13"/>
          <p:cNvSpPr/>
          <p:nvPr/>
        </p:nvSpPr>
        <p:spPr>
          <a:xfrm>
            <a:off x="6338825" y="2983384"/>
            <a:ext cx="1584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Правоъгълник 15"/>
          <p:cNvSpPr/>
          <p:nvPr/>
        </p:nvSpPr>
        <p:spPr>
          <a:xfrm>
            <a:off x="4518067" y="2996681"/>
            <a:ext cx="1584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Правоъгълник 16"/>
          <p:cNvSpPr/>
          <p:nvPr/>
        </p:nvSpPr>
        <p:spPr>
          <a:xfrm>
            <a:off x="6118477" y="2983384"/>
            <a:ext cx="1584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8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048" y="6131388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0">
            <a:hlinkClick r:id="" action="ppaction://hlinkshowjump?jump=nextslide"/>
          </p:cNvPr>
          <p:cNvPicPr>
            <a:picLocks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266297" y="6111024"/>
            <a:ext cx="540000" cy="540000"/>
          </a:xfrm>
          <a:prstGeom prst="rect">
            <a:avLst/>
          </a:prstGeom>
        </p:spPr>
      </p:pic>
      <p:sp>
        <p:nvSpPr>
          <p:cNvPr id="8" name="Правоъгълник 7"/>
          <p:cNvSpPr/>
          <p:nvPr/>
        </p:nvSpPr>
        <p:spPr>
          <a:xfrm>
            <a:off x="2619321" y="2470269"/>
            <a:ext cx="3257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4400" dirty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</p:txBody>
      </p:sp>
      <p:sp>
        <p:nvSpPr>
          <p:cNvPr id="15" name="Правоъгълник 14"/>
          <p:cNvSpPr/>
          <p:nvPr/>
        </p:nvSpPr>
        <p:spPr>
          <a:xfrm>
            <a:off x="5186530" y="2470269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600" dirty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47266" y="2334030"/>
            <a:ext cx="3719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bg-BG" dirty="0" smtClean="0"/>
              <a:t>Мислено премахваме запетаите.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bg-BG" dirty="0"/>
          </a:p>
        </p:txBody>
      </p:sp>
      <p:sp>
        <p:nvSpPr>
          <p:cNvPr id="21" name="Rectangle 20"/>
          <p:cNvSpPr/>
          <p:nvPr/>
        </p:nvSpPr>
        <p:spPr>
          <a:xfrm>
            <a:off x="7547266" y="3071741"/>
            <a:ext cx="3892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bg-BG" dirty="0"/>
              <a:t>В произведението  слагаме </a:t>
            </a:r>
            <a:r>
              <a:rPr lang="bg-BG" dirty="0" smtClean="0"/>
              <a:t>запетайката, толкова знака</a:t>
            </a:r>
            <a:r>
              <a:rPr lang="en-US" dirty="0"/>
              <a:t> </a:t>
            </a:r>
            <a:r>
              <a:rPr lang="bg-BG" dirty="0" smtClean="0"/>
              <a:t>отляво надясно, </a:t>
            </a:r>
            <a:r>
              <a:rPr lang="bg-BG" dirty="0"/>
              <a:t>колкото има в </a:t>
            </a:r>
            <a:r>
              <a:rPr lang="bg-BG" dirty="0" smtClean="0"/>
              <a:t>дробните части на дробите.</a:t>
            </a:r>
            <a:endParaRPr lang="bg-BG" dirty="0"/>
          </a:p>
        </p:txBody>
      </p:sp>
      <p:sp>
        <p:nvSpPr>
          <p:cNvPr id="22" name="Rectangle 21"/>
          <p:cNvSpPr/>
          <p:nvPr/>
        </p:nvSpPr>
        <p:spPr>
          <a:xfrm>
            <a:off x="7547266" y="2711027"/>
            <a:ext cx="3747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bg-BG" dirty="0"/>
              <a:t>Умножаваме естествените числа.</a:t>
            </a:r>
          </a:p>
        </p:txBody>
      </p:sp>
    </p:spTree>
    <p:extLst>
      <p:ext uri="{BB962C8B-B14F-4D97-AF65-F5344CB8AC3E}">
        <p14:creationId xmlns:p14="http://schemas.microsoft.com/office/powerpoint/2010/main" val="411183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70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654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1294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1894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3494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255"/>
                            </p:stCondLst>
                            <p:childTnLst>
                              <p:par>
                                <p:cTn id="2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594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143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201"/>
                            </p:stCondLst>
                            <p:childTnLst>
                              <p:par>
                                <p:cTn id="3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292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399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2" nodeType="withEffect">
                                  <p:stCondLst>
                                    <p:cond delay="399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999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3099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7299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16399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17199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18099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20299"/>
                                  </p:stCondLst>
                                  <p:childTnLst>
                                    <p:animMotion origin="layout" path="M -2.08333E-7 0.0074 C -0.00169 0.02106 -0.00013 0.0324 0.00273 0.0449 C 0.00286 0.04606 0.00404 0.05277 0.00443 0.05324 C 0.00495 0.05463 0.00612 0.05509 0.0069 0.05601 C 0.00755 0.05694 0.00807 0.05787 0.00859 0.05902 C 0.01315 0.06875 0.01497 0.07152 0.02227 0.07569 C 0.03268 0.075 0.0444 0.07754 0.05456 0.07152 C 0.05742 0.06736 0.06042 0.06458 0.06315 0.06018 C 0.0651 0.05115 0.06471 0.03981 0.06055 0.0324 C 0.06029 0.02847 0.05964 0.02129 0.05964 0.02152 L 0.06055 0.00347 " pathEditMode="relative" rAng="0" ptsTypes="AAAAAAAAAAA">
                                      <p:cBhvr>
                                        <p:cTn id="5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4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9127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6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6" grpId="0"/>
      <p:bldP spid="10" grpId="0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8" grpId="0"/>
      <p:bldP spid="8" grpId="2"/>
      <p:bldP spid="15" grpId="0"/>
      <p:bldP spid="15" grpId="1"/>
      <p:bldP spid="15" grpId="2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Свойства на умножението</a:t>
            </a:r>
          </a:p>
        </p:txBody>
      </p:sp>
      <p:pic>
        <p:nvPicPr>
          <p:cNvPr id="3" name="desdrobi12.wm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32610" y="60158"/>
            <a:ext cx="609600" cy="609600"/>
          </a:xfrm>
          <a:prstGeom prst="rect">
            <a:avLst/>
          </a:prstGeom>
        </p:spPr>
      </p:pic>
      <p:pic>
        <p:nvPicPr>
          <p:cNvPr id="4" name="desdrobi13.wma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947" y="60158"/>
            <a:ext cx="609600" cy="609600"/>
          </a:xfrm>
          <a:prstGeom prst="rect">
            <a:avLst/>
          </a:prstGeom>
        </p:spPr>
      </p:pic>
      <p:pic>
        <p:nvPicPr>
          <p:cNvPr id="5" name="desdrobi14.wma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941094" y="60158"/>
            <a:ext cx="609600" cy="609600"/>
          </a:xfrm>
          <a:prstGeom prst="rect">
            <a:avLst/>
          </a:prstGeom>
        </p:spPr>
      </p:pic>
      <p:pic>
        <p:nvPicPr>
          <p:cNvPr id="6" name="desdrobi15.wma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06841" y="60158"/>
            <a:ext cx="609600" cy="609600"/>
          </a:xfrm>
          <a:prstGeom prst="rect">
            <a:avLst/>
          </a:prstGeom>
        </p:spPr>
      </p:pic>
      <p:pic>
        <p:nvPicPr>
          <p:cNvPr id="7" name="Picture 9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048" y="6178686"/>
            <a:ext cx="579170" cy="54259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8" name="Групиране 16"/>
          <p:cNvGrpSpPr/>
          <p:nvPr/>
        </p:nvGrpSpPr>
        <p:grpSpPr>
          <a:xfrm>
            <a:off x="10456454" y="6181226"/>
            <a:ext cx="612000" cy="648000"/>
            <a:chOff x="8781390" y="6084088"/>
            <a:chExt cx="720000" cy="742707"/>
          </a:xfrm>
        </p:grpSpPr>
        <p:pic>
          <p:nvPicPr>
            <p:cNvPr id="9" name="Картина 18">
              <a:hlinkClick r:id="rId12" action="ppaction://hlinkfile" tooltip="разпечатай си задачи за упражнение"/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071" b="89933" l="7462" r="93077"/>
                      </a14:imgEffect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1390" y="6084088"/>
              <a:ext cx="720000" cy="742707"/>
            </a:xfrm>
            <a:prstGeom prst="rect">
              <a:avLst/>
            </a:prstGeom>
          </p:spPr>
        </p:pic>
        <p:sp>
          <p:nvSpPr>
            <p:cNvPr id="10" name="Овал 19">
              <a:hlinkClick r:id="rId15" action="ppaction://hlinkfile"/>
            </p:cNvPr>
            <p:cNvSpPr/>
            <p:nvPr/>
          </p:nvSpPr>
          <p:spPr>
            <a:xfrm>
              <a:off x="8875986" y="6154099"/>
              <a:ext cx="536028" cy="536028"/>
            </a:xfrm>
            <a:prstGeom prst="ellipse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1" name="Картина 22">
            <a:hlinkClick r:id="rId16" action="ppaction://hlinkfile" tooltip="разпечатай си пищов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5630" y="6277693"/>
            <a:ext cx="602157" cy="455065"/>
          </a:xfrm>
          <a:prstGeom prst="rect">
            <a:avLst/>
          </a:prstGeom>
        </p:spPr>
      </p:pic>
      <p:sp>
        <p:nvSpPr>
          <p:cNvPr id="12" name="Правоъгълник 11"/>
          <p:cNvSpPr/>
          <p:nvPr/>
        </p:nvSpPr>
        <p:spPr>
          <a:xfrm>
            <a:off x="2969259" y="2377738"/>
            <a:ext cx="4572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b="1" dirty="0" smtClean="0"/>
              <a:t>a*b=</a:t>
            </a:r>
            <a:r>
              <a:rPr lang="bg-BG" sz="3200" b="1" dirty="0" err="1" smtClean="0"/>
              <a:t>b</a:t>
            </a:r>
            <a:r>
              <a:rPr lang="bg-BG" sz="3200" b="1" dirty="0" smtClean="0"/>
              <a:t>*a</a:t>
            </a:r>
            <a:r>
              <a:rPr lang="en-US" sz="3200" b="1" dirty="0" smtClean="0"/>
              <a:t> </a:t>
            </a:r>
            <a:r>
              <a:rPr lang="en-US" sz="3200" dirty="0" smtClean="0"/>
              <a:t>- </a:t>
            </a:r>
            <a:r>
              <a:rPr lang="bg-BG" sz="3200" dirty="0" err="1" smtClean="0"/>
              <a:t>разместително</a:t>
            </a:r>
            <a:endParaRPr lang="bg-BG" sz="3200" dirty="0"/>
          </a:p>
        </p:txBody>
      </p:sp>
      <p:sp>
        <p:nvSpPr>
          <p:cNvPr id="13" name="Правоъгълник 12"/>
          <p:cNvSpPr/>
          <p:nvPr/>
        </p:nvSpPr>
        <p:spPr>
          <a:xfrm>
            <a:off x="2969259" y="3168192"/>
            <a:ext cx="6951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b="1" dirty="0" smtClean="0"/>
              <a:t>а*b*c=a*(b*c)=(a*b)*c</a:t>
            </a:r>
            <a:r>
              <a:rPr lang="en-US" sz="3200" b="1" dirty="0" smtClean="0"/>
              <a:t> </a:t>
            </a:r>
            <a:r>
              <a:rPr lang="bg-BG" sz="3200" dirty="0" smtClean="0"/>
              <a:t>-</a:t>
            </a:r>
            <a:r>
              <a:rPr lang="en-US" sz="3200" dirty="0" smtClean="0"/>
              <a:t> </a:t>
            </a:r>
            <a:r>
              <a:rPr lang="bg-BG" sz="3200" dirty="0" err="1" smtClean="0"/>
              <a:t>съдружително</a:t>
            </a:r>
            <a:endParaRPr lang="bg-BG" sz="3200" dirty="0"/>
          </a:p>
        </p:txBody>
      </p:sp>
      <p:sp>
        <p:nvSpPr>
          <p:cNvPr id="14" name="Правоъгълник 13"/>
          <p:cNvSpPr/>
          <p:nvPr/>
        </p:nvSpPr>
        <p:spPr>
          <a:xfrm>
            <a:off x="2969259" y="4086222"/>
            <a:ext cx="6774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3200" b="1" dirty="0"/>
              <a:t>(a±</a:t>
            </a:r>
            <a:r>
              <a:rPr lang="en-US" sz="3200" b="1" dirty="0"/>
              <a:t>b</a:t>
            </a:r>
            <a:r>
              <a:rPr lang="bg-BG" sz="3200" b="1" dirty="0"/>
              <a:t>)</a:t>
            </a:r>
            <a:r>
              <a:rPr lang="en-US" sz="3200" b="1" dirty="0"/>
              <a:t>*</a:t>
            </a:r>
            <a:r>
              <a:rPr lang="en-US" sz="3200" b="1" dirty="0" smtClean="0"/>
              <a:t>c=a*c</a:t>
            </a:r>
            <a:r>
              <a:rPr lang="bg-BG" sz="3200" b="1" dirty="0" smtClean="0"/>
              <a:t>±</a:t>
            </a:r>
            <a:r>
              <a:rPr lang="en-US" sz="3200" b="1" dirty="0" smtClean="0"/>
              <a:t>b*c </a:t>
            </a:r>
            <a:r>
              <a:rPr lang="bg-BG" sz="3200" dirty="0" smtClean="0"/>
              <a:t>-</a:t>
            </a:r>
            <a:r>
              <a:rPr lang="en-US" sz="3200" dirty="0" smtClean="0"/>
              <a:t> </a:t>
            </a:r>
            <a:r>
              <a:rPr lang="bg-BG" sz="3200" dirty="0" smtClean="0"/>
              <a:t>разпределителното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12815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1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41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15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1486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8977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408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3823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3059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668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41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6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9746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9746"/>
                            </p:stCondLst>
                            <p:childTnLst>
                              <p:par>
                                <p:cTn id="29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246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246"/>
                            </p:stCondLst>
                            <p:childTnLst>
                              <p:par>
                                <p:cTn id="36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6993</TotalTime>
  <Words>132</Words>
  <Application>Microsoft Office PowerPoint</Application>
  <PresentationFormat>Widescreen</PresentationFormat>
  <Paragraphs>35</Paragraphs>
  <Slides>4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Умножение на десетична дроб с 10, 100, 1000 …</vt:lpstr>
      <vt:lpstr>Умножение на десетична дроб с естествено число</vt:lpstr>
      <vt:lpstr>Умножение на десетична дроб с десетична дроб</vt:lpstr>
      <vt:lpstr>Свойства на умножението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ДесетичниДробиСъщност</dc:title>
  <dc:creator>Диитър колев</dc:creator>
  <cp:lastModifiedBy>Димитър Колев</cp:lastModifiedBy>
  <cp:revision>415</cp:revision>
  <dcterms:created xsi:type="dcterms:W3CDTF">2014-12-03T16:22:28Z</dcterms:created>
  <dcterms:modified xsi:type="dcterms:W3CDTF">2015-12-03T16:44:14Z</dcterms:modified>
</cp:coreProperties>
</file>