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7"/>
  </p:notesMasterIdLst>
  <p:sldIdLst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DDDDDD"/>
    <a:srgbClr val="B2B2B2"/>
    <a:srgbClr val="808080"/>
    <a:srgbClr val="E04E4E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534" y="9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ово поле 11"/>
              <p:cNvSpPr txBox="1"/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Текстово поле 16"/>
              <p:cNvSpPr txBox="1"/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bg-BG" sz="54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blipFill rotWithShape="0">
                <a:blip r:embed="rId3"/>
                <a:stretch>
                  <a:fillRect l="-16346" b="-159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Текстово поле 17"/>
              <p:cNvSpPr txBox="1"/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bg-BG" sz="4800" b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Текстово поле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Равно 23"/>
          <p:cNvSpPr/>
          <p:nvPr userDrawn="1"/>
        </p:nvSpPr>
        <p:spPr>
          <a:xfrm>
            <a:off x="430305" y="4768211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" name="Cross 14"/>
          <p:cNvSpPr/>
          <p:nvPr userDrawn="1"/>
        </p:nvSpPr>
        <p:spPr>
          <a:xfrm>
            <a:off x="455704" y="2955551"/>
            <a:ext cx="449245" cy="438410"/>
          </a:xfrm>
          <a:prstGeom prst="plus">
            <a:avLst>
              <a:gd name="adj" fmla="val 39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rgbClr val="FF4747"/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2.wdp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5" Type="http://schemas.microsoft.com/office/2007/relationships/hdphoto" Target="../media/hdphoto3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0.png"/><Relationship Id="rId2" Type="http://schemas.microsoft.com/office/2007/relationships/media" Target="../media/media2.wma"/><Relationship Id="rId1" Type="http://schemas.openxmlformats.org/officeDocument/2006/relationships/audio" Target="NULL" TargetMode="Externa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microsoft.com/office/2007/relationships/media" Target="../media/media3.wma"/><Relationship Id="rId16" Type="http://schemas.openxmlformats.org/officeDocument/2006/relationships/image" Target="../media/image11.png"/><Relationship Id="rId1" Type="http://schemas.openxmlformats.org/officeDocument/2006/relationships/audio" Target="NULL" TargetMode="Externa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15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../zadachi/&#1054;&#1073;&#1080;&#1082;&#1085;&#1086;&#1074;&#1077;&#1085;&#1080;&#1044;&#1088;&#1086;&#1073;&#1080;&#1042;&#1080;&#1076;&#1086;&#1074;&#1077;.pdf" TargetMode="External"/><Relationship Id="rId18" Type="http://schemas.openxmlformats.org/officeDocument/2006/relationships/image" Target="../media/image18.png"/><Relationship Id="rId3" Type="http://schemas.microsoft.com/office/2007/relationships/media" Target="../media/media5.wma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0.png"/><Relationship Id="rId17" Type="http://schemas.openxmlformats.org/officeDocument/2006/relationships/image" Target="../media/image35.png"/><Relationship Id="rId2" Type="http://schemas.openxmlformats.org/officeDocument/2006/relationships/audio" Target="../media/media4.wma"/><Relationship Id="rId16" Type="http://schemas.openxmlformats.org/officeDocument/2006/relationships/hyperlink" Target="../pishtovi/&#1054;&#1073;&#1080;&#1082;&#1085;&#1086;&#1074;&#1077;&#1085;&#1080;&#1044;&#1088;&#1086;&#1073;&#1080;&#1042;&#1080;&#1076;&#1086;&#1074;&#1077;.pdf" TargetMode="External"/><Relationship Id="rId1" Type="http://schemas.microsoft.com/office/2007/relationships/media" Target="../media/media4.wma"/><Relationship Id="rId6" Type="http://schemas.openxmlformats.org/officeDocument/2006/relationships/audio" Target="../media/media6.wma"/><Relationship Id="rId11" Type="http://schemas.openxmlformats.org/officeDocument/2006/relationships/image" Target="../media/image33.png"/><Relationship Id="rId5" Type="http://schemas.microsoft.com/office/2007/relationships/media" Target="../media/media6.wma"/><Relationship Id="rId15" Type="http://schemas.microsoft.com/office/2007/relationships/hdphoto" Target="../media/hdphoto4.wdp"/><Relationship Id="rId10" Type="http://schemas.openxmlformats.org/officeDocument/2006/relationships/image" Target="../media/image32.png"/><Relationship Id="rId4" Type="http://schemas.openxmlformats.org/officeDocument/2006/relationships/audio" Target="../media/media5.wma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Обикновени дроби - видове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2" r="100000">
                        <a14:backgroundMark x1="4000" y1="66940" x2="3455" y2="91257"/>
                        <a14:backgroundMark x1="14000" y1="90984" x2="34727" y2="98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90" y="3532692"/>
            <a:ext cx="2625179" cy="1746938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2" r="100000">
                        <a14:backgroundMark x1="4000" y1="66940" x2="3455" y2="91257"/>
                        <a14:backgroundMark x1="14000" y1="90984" x2="34727" y2="986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21" y="3522392"/>
            <a:ext cx="2625179" cy="1746938"/>
          </a:xfrm>
          <a:prstGeom prst="rect">
            <a:avLst/>
          </a:prstGeom>
        </p:spPr>
      </p:pic>
      <p:pic>
        <p:nvPicPr>
          <p:cNvPr id="7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20" name="obiknoveniDrobiVidove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8114" y="0"/>
            <a:ext cx="609600" cy="609600"/>
          </a:xfrm>
          <a:prstGeom prst="rect">
            <a:avLst/>
          </a:prstGeom>
        </p:spPr>
      </p:pic>
      <p:sp>
        <p:nvSpPr>
          <p:cNvPr id="21" name="Freeform 66"/>
          <p:cNvSpPr/>
          <p:nvPr/>
        </p:nvSpPr>
        <p:spPr>
          <a:xfrm rot="15330735">
            <a:off x="4977191" y="3361372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2" name="Freeform 65"/>
          <p:cNvSpPr/>
          <p:nvPr/>
        </p:nvSpPr>
        <p:spPr>
          <a:xfrm rot="15330735">
            <a:off x="5358529" y="3300024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3" name="Freeform 63"/>
          <p:cNvSpPr/>
          <p:nvPr/>
        </p:nvSpPr>
        <p:spPr>
          <a:xfrm rot="15330735">
            <a:off x="5582106" y="3685262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4" name="Freeform 69"/>
          <p:cNvSpPr/>
          <p:nvPr/>
        </p:nvSpPr>
        <p:spPr>
          <a:xfrm rot="20730713">
            <a:off x="5417061" y="4248706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5" name="Freeform 70"/>
          <p:cNvSpPr/>
          <p:nvPr/>
        </p:nvSpPr>
        <p:spPr>
          <a:xfrm rot="20730713">
            <a:off x="5453504" y="4332191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6" name="Freeform 71"/>
          <p:cNvSpPr/>
          <p:nvPr/>
        </p:nvSpPr>
        <p:spPr>
          <a:xfrm rot="20730713">
            <a:off x="5151412" y="4406606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7" name="Freeform 74"/>
          <p:cNvSpPr/>
          <p:nvPr/>
        </p:nvSpPr>
        <p:spPr>
          <a:xfrm rot="4530744">
            <a:off x="4499893" y="4651354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8" name="Freeform 75"/>
          <p:cNvSpPr/>
          <p:nvPr/>
        </p:nvSpPr>
        <p:spPr>
          <a:xfrm rot="4530744">
            <a:off x="4423780" y="4427171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29" name="Freeform 76"/>
          <p:cNvSpPr/>
          <p:nvPr/>
        </p:nvSpPr>
        <p:spPr>
          <a:xfrm rot="4530744">
            <a:off x="4382455" y="4015534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0" name="Freeform 79"/>
          <p:cNvSpPr/>
          <p:nvPr/>
        </p:nvSpPr>
        <p:spPr>
          <a:xfrm rot="9930722">
            <a:off x="4042646" y="3739384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1" name="Freeform 80"/>
          <p:cNvSpPr/>
          <p:nvPr/>
        </p:nvSpPr>
        <p:spPr>
          <a:xfrm rot="9930722">
            <a:off x="4300397" y="3410540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2" name="Freeform 81"/>
          <p:cNvSpPr/>
          <p:nvPr/>
        </p:nvSpPr>
        <p:spPr>
          <a:xfrm rot="9930722">
            <a:off x="4798913" y="3274046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3" name="Freeform 66"/>
          <p:cNvSpPr/>
          <p:nvPr/>
        </p:nvSpPr>
        <p:spPr>
          <a:xfrm rot="15330735">
            <a:off x="7797169" y="3328104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4" name="Freeform 65"/>
          <p:cNvSpPr/>
          <p:nvPr/>
        </p:nvSpPr>
        <p:spPr>
          <a:xfrm rot="15330735">
            <a:off x="8178507" y="3266756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5" name="Freeform 63"/>
          <p:cNvSpPr/>
          <p:nvPr/>
        </p:nvSpPr>
        <p:spPr>
          <a:xfrm rot="15330735">
            <a:off x="8402084" y="3651994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6" name="Freeform 69"/>
          <p:cNvSpPr/>
          <p:nvPr/>
        </p:nvSpPr>
        <p:spPr>
          <a:xfrm rot="20730713">
            <a:off x="8237039" y="4215438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7" name="Freeform 70"/>
          <p:cNvSpPr/>
          <p:nvPr/>
        </p:nvSpPr>
        <p:spPr>
          <a:xfrm rot="20730713">
            <a:off x="8273482" y="4298923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8" name="Freeform 71"/>
          <p:cNvSpPr/>
          <p:nvPr/>
        </p:nvSpPr>
        <p:spPr>
          <a:xfrm rot="20730713">
            <a:off x="7971390" y="4373338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9" name="Freeform 74"/>
          <p:cNvSpPr/>
          <p:nvPr/>
        </p:nvSpPr>
        <p:spPr>
          <a:xfrm rot="4530744">
            <a:off x="7319871" y="4618086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0" name="Freeform 75"/>
          <p:cNvSpPr/>
          <p:nvPr/>
        </p:nvSpPr>
        <p:spPr>
          <a:xfrm rot="4530744">
            <a:off x="7224734" y="4423371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1" name="Freeform 76"/>
          <p:cNvSpPr/>
          <p:nvPr/>
        </p:nvSpPr>
        <p:spPr>
          <a:xfrm rot="4530744">
            <a:off x="7202433" y="3982266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2" name="Freeform 79"/>
          <p:cNvSpPr/>
          <p:nvPr/>
        </p:nvSpPr>
        <p:spPr>
          <a:xfrm rot="9930722">
            <a:off x="6862624" y="3706116"/>
            <a:ext cx="1035164" cy="7578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5169"/>
              <a:gd name="f7" fmla="val 757825"/>
              <a:gd name="f8" fmla="val 1034707"/>
              <a:gd name="f9" fmla="val 269575"/>
              <a:gd name="f10" fmla="val 988463"/>
              <a:gd name="f11" fmla="val 448546"/>
              <a:gd name="f12" fmla="val 899616"/>
              <a:gd name="f13" fmla="val 605212"/>
              <a:gd name="f14" fmla="val 781831"/>
              <a:gd name="f15" fmla="val 731521"/>
              <a:gd name="f16" fmla="val 754812"/>
              <a:gd name="f17" fmla="val 596782"/>
              <a:gd name="f18" fmla="val 603123"/>
              <a:gd name="f19" fmla="val 267327"/>
              <a:gd name="f20" fmla="+- 0 0 -90"/>
              <a:gd name="f21" fmla="*/ f3 1 1035169"/>
              <a:gd name="f22" fmla="*/ f4 1 757825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1035169"/>
              <a:gd name="f31" fmla="*/ f27 1 757825"/>
              <a:gd name="f32" fmla="*/ 1034707 f28 1"/>
              <a:gd name="f33" fmla="*/ 269575 f27 1"/>
              <a:gd name="f34" fmla="*/ 781831 f28 1"/>
              <a:gd name="f35" fmla="*/ 731521 f27 1"/>
              <a:gd name="f36" fmla="*/ 754812 f28 1"/>
              <a:gd name="f37" fmla="*/ 757825 f27 1"/>
              <a:gd name="f38" fmla="*/ 596782 f28 1"/>
              <a:gd name="f39" fmla="*/ 603123 f27 1"/>
              <a:gd name="f40" fmla="*/ 0 f28 1"/>
              <a:gd name="f41" fmla="*/ 0 f27 1"/>
              <a:gd name="f42" fmla="*/ 1035169 f28 1"/>
              <a:gd name="f43" fmla="*/ 267327 f27 1"/>
              <a:gd name="f44" fmla="+- f29 0 f1"/>
              <a:gd name="f45" fmla="*/ f32 1 1035169"/>
              <a:gd name="f46" fmla="*/ f33 1 757825"/>
              <a:gd name="f47" fmla="*/ f34 1 1035169"/>
              <a:gd name="f48" fmla="*/ f35 1 757825"/>
              <a:gd name="f49" fmla="*/ f36 1 1035169"/>
              <a:gd name="f50" fmla="*/ f37 1 757825"/>
              <a:gd name="f51" fmla="*/ f38 1 1035169"/>
              <a:gd name="f52" fmla="*/ f39 1 757825"/>
              <a:gd name="f53" fmla="*/ f40 1 1035169"/>
              <a:gd name="f54" fmla="*/ f41 1 757825"/>
              <a:gd name="f55" fmla="*/ f42 1 1035169"/>
              <a:gd name="f56" fmla="*/ f43 1 757825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1035169" h="75782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lnTo>
                  <a:pt x="f17" y="f18"/>
                </a:lnTo>
                <a:lnTo>
                  <a:pt x="f5" y="f5"/>
                </a:lnTo>
                <a:lnTo>
                  <a:pt x="f6" y="f19"/>
                </a:lnTo>
                <a:lnTo>
                  <a:pt x="f8" y="f9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3" name="Freeform 80"/>
          <p:cNvSpPr/>
          <p:nvPr/>
        </p:nvSpPr>
        <p:spPr>
          <a:xfrm rot="9930722">
            <a:off x="7120375" y="3377272"/>
            <a:ext cx="748116" cy="1012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117"/>
              <a:gd name="f7" fmla="val 1012669"/>
              <a:gd name="f8" fmla="val 737293"/>
              <a:gd name="f9" fmla="val 703625"/>
              <a:gd name="f10" fmla="val 780608"/>
              <a:gd name="f11" fmla="val 600575"/>
              <a:gd name="f12" fmla="val 871683"/>
              <a:gd name="f13" fmla="val 480754"/>
              <a:gd name="f14" fmla="val 942297"/>
              <a:gd name="f15" fmla="val 351158"/>
              <a:gd name="f16" fmla="val 988328"/>
              <a:gd name="f17" fmla="val 270495"/>
              <a:gd name="f18" fmla="val 592610"/>
              <a:gd name="f19" fmla="val 580134"/>
              <a:gd name="f20" fmla="+- 0 0 -90"/>
              <a:gd name="f21" fmla="*/ f3 1 748117"/>
              <a:gd name="f22" fmla="*/ f4 1 1012669"/>
              <a:gd name="f23" fmla="val f5"/>
              <a:gd name="f24" fmla="val f6"/>
              <a:gd name="f25" fmla="val f7"/>
              <a:gd name="f26" fmla="*/ f20 f0 1"/>
              <a:gd name="f27" fmla="+- f25 0 f23"/>
              <a:gd name="f28" fmla="+- f24 0 f23"/>
              <a:gd name="f29" fmla="*/ f26 1 f2"/>
              <a:gd name="f30" fmla="*/ f28 1 748117"/>
              <a:gd name="f31" fmla="*/ f27 1 1012669"/>
              <a:gd name="f32" fmla="*/ 748117 f28 1"/>
              <a:gd name="f33" fmla="*/ 737293 f27 1"/>
              <a:gd name="f34" fmla="*/ 703625 f28 1"/>
              <a:gd name="f35" fmla="*/ 780608 f27 1"/>
              <a:gd name="f36" fmla="*/ 351158 f28 1"/>
              <a:gd name="f37" fmla="*/ 988328 f27 1"/>
              <a:gd name="f38" fmla="*/ 270495 f28 1"/>
              <a:gd name="f39" fmla="*/ 1012669 f27 1"/>
              <a:gd name="f40" fmla="*/ 0 f28 1"/>
              <a:gd name="f41" fmla="*/ 0 f27 1"/>
              <a:gd name="f42" fmla="*/ 592610 f28 1"/>
              <a:gd name="f43" fmla="*/ 580134 f27 1"/>
              <a:gd name="f44" fmla="+- f29 0 f1"/>
              <a:gd name="f45" fmla="*/ f32 1 748117"/>
              <a:gd name="f46" fmla="*/ f33 1 1012669"/>
              <a:gd name="f47" fmla="*/ f34 1 748117"/>
              <a:gd name="f48" fmla="*/ f35 1 1012669"/>
              <a:gd name="f49" fmla="*/ f36 1 748117"/>
              <a:gd name="f50" fmla="*/ f37 1 1012669"/>
              <a:gd name="f51" fmla="*/ f38 1 748117"/>
              <a:gd name="f52" fmla="*/ f39 1 1012669"/>
              <a:gd name="f53" fmla="*/ f40 1 748117"/>
              <a:gd name="f54" fmla="*/ f41 1 1012669"/>
              <a:gd name="f55" fmla="*/ f42 1 748117"/>
              <a:gd name="f56" fmla="*/ f43 1 1012669"/>
              <a:gd name="f57" fmla="*/ f23 1 f30"/>
              <a:gd name="f58" fmla="*/ f24 1 f30"/>
              <a:gd name="f59" fmla="*/ f23 1 f31"/>
              <a:gd name="f60" fmla="*/ f25 1 f31"/>
              <a:gd name="f61" fmla="*/ f45 1 f30"/>
              <a:gd name="f62" fmla="*/ f46 1 f31"/>
              <a:gd name="f63" fmla="*/ f47 1 f30"/>
              <a:gd name="f64" fmla="*/ f48 1 f31"/>
              <a:gd name="f65" fmla="*/ f49 1 f30"/>
              <a:gd name="f66" fmla="*/ f50 1 f31"/>
              <a:gd name="f67" fmla="*/ f51 1 f30"/>
              <a:gd name="f68" fmla="*/ f52 1 f31"/>
              <a:gd name="f69" fmla="*/ f53 1 f30"/>
              <a:gd name="f70" fmla="*/ f54 1 f31"/>
              <a:gd name="f71" fmla="*/ f55 1 f30"/>
              <a:gd name="f72" fmla="*/ f56 1 f31"/>
              <a:gd name="f73" fmla="*/ f57 f21 1"/>
              <a:gd name="f74" fmla="*/ f58 f21 1"/>
              <a:gd name="f75" fmla="*/ f60 f22 1"/>
              <a:gd name="f76" fmla="*/ f59 f22 1"/>
              <a:gd name="f77" fmla="*/ f61 f21 1"/>
              <a:gd name="f78" fmla="*/ f62 f22 1"/>
              <a:gd name="f79" fmla="*/ f63 f21 1"/>
              <a:gd name="f80" fmla="*/ f64 f22 1"/>
              <a:gd name="f81" fmla="*/ f65 f21 1"/>
              <a:gd name="f82" fmla="*/ f66 f22 1"/>
              <a:gd name="f83" fmla="*/ f67 f21 1"/>
              <a:gd name="f84" fmla="*/ f68 f22 1"/>
              <a:gd name="f85" fmla="*/ f69 f21 1"/>
              <a:gd name="f86" fmla="*/ f70 f22 1"/>
              <a:gd name="f87" fmla="*/ f71 f21 1"/>
              <a:gd name="f88" fmla="*/ f7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83" y="f84"/>
              </a:cxn>
              <a:cxn ang="f44">
                <a:pos x="f85" y="f86"/>
              </a:cxn>
              <a:cxn ang="f44">
                <a:pos x="f87" y="f88"/>
              </a:cxn>
              <a:cxn ang="f44">
                <a:pos x="f77" y="f78"/>
              </a:cxn>
            </a:cxnLst>
            <a:rect l="f73" t="f76" r="f74" b="f75"/>
            <a:pathLst>
              <a:path w="748117" h="1012669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7"/>
                </a:lnTo>
                <a:lnTo>
                  <a:pt x="f5" y="f5"/>
                </a:lnTo>
                <a:lnTo>
                  <a:pt x="f18" y="f19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4" name="Freeform 81"/>
          <p:cNvSpPr/>
          <p:nvPr/>
        </p:nvSpPr>
        <p:spPr>
          <a:xfrm rot="9930722">
            <a:off x="7618891" y="3240778"/>
            <a:ext cx="548813" cy="10646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48815"/>
              <a:gd name="f7" fmla="val 1064628"/>
              <a:gd name="f8" fmla="val 1030585"/>
              <a:gd name="f9" fmla="val 541236"/>
              <a:gd name="f10" fmla="val 1032872"/>
              <a:gd name="f11" fmla="val 373679"/>
              <a:gd name="f12" fmla="val 1074724"/>
              <a:gd name="f13" fmla="val 193583"/>
              <a:gd name="f14" fmla="val 1076555"/>
              <a:gd name="f15" fmla="val 14612"/>
              <a:gd name="f16" fmla="val 1030311"/>
              <a:gd name="f17" fmla="val 1025738"/>
              <a:gd name="f18" fmla="val 273987"/>
              <a:gd name="f19" fmla="val 277750"/>
              <a:gd name="f20" fmla="val 3683"/>
              <a:gd name="f21" fmla="+- 0 0 -90"/>
              <a:gd name="f22" fmla="*/ f3 1 548815"/>
              <a:gd name="f23" fmla="*/ f4 1 1064628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548815"/>
              <a:gd name="f32" fmla="*/ f28 1 1064628"/>
              <a:gd name="f33" fmla="*/ 548815 f29 1"/>
              <a:gd name="f34" fmla="*/ 1030585 f28 1"/>
              <a:gd name="f35" fmla="*/ 541236 f29 1"/>
              <a:gd name="f36" fmla="*/ 1032872 f28 1"/>
              <a:gd name="f37" fmla="*/ 14612 f29 1"/>
              <a:gd name="f38" fmla="*/ 1030311 f28 1"/>
              <a:gd name="f39" fmla="*/ 0 f29 1"/>
              <a:gd name="f40" fmla="*/ 1025738 f28 1"/>
              <a:gd name="f41" fmla="*/ 273987 f29 1"/>
              <a:gd name="f42" fmla="*/ 0 f28 1"/>
              <a:gd name="f43" fmla="*/ 277750 f29 1"/>
              <a:gd name="f44" fmla="*/ 3683 f28 1"/>
              <a:gd name="f45" fmla="+- f30 0 f1"/>
              <a:gd name="f46" fmla="*/ f33 1 548815"/>
              <a:gd name="f47" fmla="*/ f34 1 1064628"/>
              <a:gd name="f48" fmla="*/ f35 1 548815"/>
              <a:gd name="f49" fmla="*/ f36 1 1064628"/>
              <a:gd name="f50" fmla="*/ f37 1 548815"/>
              <a:gd name="f51" fmla="*/ f38 1 1064628"/>
              <a:gd name="f52" fmla="*/ f39 1 548815"/>
              <a:gd name="f53" fmla="*/ f40 1 1064628"/>
              <a:gd name="f54" fmla="*/ f41 1 548815"/>
              <a:gd name="f55" fmla="*/ f42 1 1064628"/>
              <a:gd name="f56" fmla="*/ f43 1 548815"/>
              <a:gd name="f57" fmla="*/ f44 1 1064628"/>
              <a:gd name="f58" fmla="*/ f24 1 f31"/>
              <a:gd name="f59" fmla="*/ f25 1 f31"/>
              <a:gd name="f60" fmla="*/ f24 1 f32"/>
              <a:gd name="f61" fmla="*/ f26 1 f32"/>
              <a:gd name="f62" fmla="*/ f46 1 f31"/>
              <a:gd name="f63" fmla="*/ f47 1 f32"/>
              <a:gd name="f64" fmla="*/ f48 1 f31"/>
              <a:gd name="f65" fmla="*/ f49 1 f32"/>
              <a:gd name="f66" fmla="*/ f50 1 f31"/>
              <a:gd name="f67" fmla="*/ f51 1 f32"/>
              <a:gd name="f68" fmla="*/ f52 1 f31"/>
              <a:gd name="f69" fmla="*/ f53 1 f32"/>
              <a:gd name="f70" fmla="*/ f54 1 f31"/>
              <a:gd name="f71" fmla="*/ f55 1 f32"/>
              <a:gd name="f72" fmla="*/ f56 1 f31"/>
              <a:gd name="f73" fmla="*/ f57 1 f32"/>
              <a:gd name="f74" fmla="*/ f58 f22 1"/>
              <a:gd name="f75" fmla="*/ f59 f22 1"/>
              <a:gd name="f76" fmla="*/ f61 f23 1"/>
              <a:gd name="f77" fmla="*/ f60 f23 1"/>
              <a:gd name="f78" fmla="*/ f62 f22 1"/>
              <a:gd name="f79" fmla="*/ f63 f23 1"/>
              <a:gd name="f80" fmla="*/ f64 f22 1"/>
              <a:gd name="f81" fmla="*/ f65 f23 1"/>
              <a:gd name="f82" fmla="*/ f66 f22 1"/>
              <a:gd name="f83" fmla="*/ f67 f23 1"/>
              <a:gd name="f84" fmla="*/ f68 f22 1"/>
              <a:gd name="f85" fmla="*/ f69 f23 1"/>
              <a:gd name="f86" fmla="*/ f70 f22 1"/>
              <a:gd name="f87" fmla="*/ f71 f23 1"/>
              <a:gd name="f88" fmla="*/ f72 f22 1"/>
              <a:gd name="f89" fmla="*/ f73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8" y="f79"/>
              </a:cxn>
              <a:cxn ang="f45">
                <a:pos x="f80" y="f81"/>
              </a:cxn>
              <a:cxn ang="f45">
                <a:pos x="f82" y="f83"/>
              </a:cxn>
              <a:cxn ang="f45">
                <a:pos x="f84" y="f85"/>
              </a:cxn>
              <a:cxn ang="f45">
                <a:pos x="f86" y="f87"/>
              </a:cxn>
              <a:cxn ang="f45">
                <a:pos x="f88" y="f89"/>
              </a:cxn>
              <a:cxn ang="f45">
                <a:pos x="f78" y="f79"/>
              </a:cxn>
            </a:cxnLst>
            <a:rect l="f74" t="f77" r="f75" b="f76"/>
            <a:pathLst>
              <a:path w="548815" h="1064628">
                <a:moveTo>
                  <a:pt x="f6" y="f8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5" y="f17"/>
                </a:lnTo>
                <a:lnTo>
                  <a:pt x="f18" y="f5"/>
                </a:lnTo>
                <a:lnTo>
                  <a:pt x="f19" y="f20"/>
                </a:lnTo>
                <a:lnTo>
                  <a:pt x="f6" y="f8"/>
                </a:lnTo>
                <a:close/>
              </a:path>
            </a:pathLst>
          </a:custGeom>
          <a:blipFill>
            <a:blip r:embed="rId9"/>
            <a:tile tx="0" ty="0" sx="100000" sy="100000" flip="none" algn="tl"/>
          </a:blipFill>
          <a:ln w="12701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Текстово поле 44"/>
              <p:cNvSpPr txBox="1"/>
              <p:nvPr/>
            </p:nvSpPr>
            <p:spPr>
              <a:xfrm>
                <a:off x="3899590" y="1909686"/>
                <a:ext cx="1588897" cy="1063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bg-BG" sz="5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54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bg-BG" sz="5400" b="0" i="1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  <m:r>
                            <a:rPr lang="bg-BG" sz="540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bg-BG" sz="5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box>
                    </m:oMath>
                  </m:oMathPara>
                </a14:m>
                <a:endParaRPr lang="bg-BG" sz="4800" dirty="0"/>
              </a:p>
            </p:txBody>
          </p:sp>
        </mc:Choice>
        <mc:Fallback>
          <p:sp>
            <p:nvSpPr>
              <p:cNvPr id="45" name="Текстово поле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90" y="1909686"/>
                <a:ext cx="1588897" cy="10635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Текстово поле 45"/>
              <p:cNvSpPr txBox="1"/>
              <p:nvPr/>
            </p:nvSpPr>
            <p:spPr>
              <a:xfrm>
                <a:off x="8081975" y="1905645"/>
                <a:ext cx="1588897" cy="1063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bg-BG" sz="5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bg-BG" sz="5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5400" b="0" i="1" smtClean="0">
                                  <a:latin typeface="Cambria Math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bg-BG" sz="5400" b="0" i="1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  <m:r>
                            <a:rPr lang="bg-BG" sz="5400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bg-BG" sz="5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box>
                    </m:oMath>
                  </m:oMathPara>
                </a14:m>
                <a:endParaRPr lang="bg-BG" sz="4800" dirty="0"/>
              </a:p>
            </p:txBody>
          </p:sp>
        </mc:Choice>
        <mc:Fallback>
          <p:sp>
            <p:nvSpPr>
              <p:cNvPr id="46" name="Текстово поле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975" y="1905645"/>
                <a:ext cx="1588897" cy="10635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5" descr="C:\Users\Teacher\AppData\Local\Microsoft\Windows\Temporary Internet Files\Content.IE5\WIJ5RFCQ\1340524915827111346[1]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167" b="95167" l="53000" r="95250">
                        <a14:foregroundMark x1="87625" y1="75000" x2="85375" y2="75833"/>
                        <a14:foregroundMark x1="76375" y1="75333" x2="70250" y2="86667"/>
                        <a14:foregroundMark x1="55875" y1="73833" x2="54000" y2="73333"/>
                        <a14:foregroundMark x1="74000" y1="92500" x2="74000" y2="92500"/>
                        <a14:backgroundMark x1="82875" y1="52833" x2="74125" y2="43833"/>
                        <a14:backgroundMark x1="75750" y1="66167" x2="74125" y2="66667"/>
                        <a14:backgroundMark x1="56750" y1="40167" x2="54000" y2="68333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567" t="12716" r="10542" b="5134"/>
          <a:stretch/>
        </p:blipFill>
        <p:spPr bwMode="auto">
          <a:xfrm flipH="1">
            <a:off x="1817520" y="2251840"/>
            <a:ext cx="2327427" cy="33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eacher\AppData\Local\Microsoft\Windows\Temporary Internet Files\Content.IE5\ZDVQK9Y0\Karlsson-on-the-roof[1].gif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198" b="97253" l="25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29" y="2279123"/>
            <a:ext cx="2795590" cy="33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9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5" presetClass="path" presetSubtype="0" accel="50000" decel="50000" fill="hold" grpId="2" nodeType="withEffect">
                                  <p:stCondLst>
                                    <p:cond delay="9700"/>
                                  </p:stCondLst>
                                  <p:childTnLst>
                                    <p:animMotion origin="layout" path="M -3.48313E-6 -3.33333E-6 L -0.07151 -0.00231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2" y="-11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2" nodeType="withEffect">
                                  <p:stCondLst>
                                    <p:cond delay="11100"/>
                                  </p:stCondLst>
                                  <p:childTnLst>
                                    <p:animMotion origin="layout" path="M -4.12922E-7 -3.33333E-6 L -0.06878 -0.0023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9" y="-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5" presetClass="path" presetSubtype="0" accel="50000" decel="50000" fill="hold" grpId="2" nodeType="withEffect">
                                  <p:stCondLst>
                                    <p:cond delay="12400"/>
                                  </p:stCondLst>
                                  <p:childTnLst>
                                    <p:animMotion origin="layout" path="M -4.60076E-6 -3.33333E-6 L -0.06499 -0.0023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" y="-11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mph" presetSubtype="0" fill="hold" grpId="1" nodeType="withEffect">
                                  <p:stCondLst>
                                    <p:cond delay="14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7" presetClass="path" presetSubtype="0" accel="50000" decel="50000" fill="hold" grpId="2" nodeType="withEffect">
                                  <p:stCondLst>
                                    <p:cond delay="14700"/>
                                  </p:stCondLst>
                                  <p:childTnLst>
                                    <p:animMotion origin="layout" path="M -0.0013 0.03172 L 0.09066 0.1176 C 0.11007 0.13681 0.13977 0.15 0.17077 0.15394 C 0.20659 0.15926 0.23538 0.15209 0.25583 0.1382 L 0.35496 0.07593 " pathEditMode="relative" rAng="242865" ptsTypes="FffFF">
                                      <p:cBhvr>
                                        <p:cTn id="1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11" y="7269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5000" fill="remove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236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7" presetClass="emph" presetSubtype="0" repeatCount="5000" fill="remove" grpId="1" nodeType="withEffect">
                                  <p:stCondLst>
                                    <p:cond delay="23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197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5" grpId="1"/>
      <p:bldP spid="46" grpId="0"/>
      <p:bldP spid="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Правилни обикновени дроби</a:t>
            </a:r>
            <a:endParaRPr lang="bg-BG" dirty="0"/>
          </a:p>
        </p:txBody>
      </p:sp>
      <p:pic>
        <p:nvPicPr>
          <p:cNvPr id="3" name="obiknoveniDrobiVidove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785.243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845" y="101184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2697" y="1812054"/>
                <a:ext cx="10324600" cy="115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bg-BG" sz="4400" b="0" i="0" smtClean="0">
                          <a:latin typeface="Cambria Math"/>
                        </a:rPr>
                        <m:t> е правилна, ако 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/>
                        </a:rPr>
                        <m:t>a</m:t>
                      </m:r>
                      <m:r>
                        <a:rPr lang="en-US" sz="4400" b="0" i="0" smtClean="0">
                          <a:latin typeface="Cambria Math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/>
                        </a:rPr>
                        <m:t>b</m:t>
                      </m:r>
                      <m:r>
                        <a:rPr lang="en-US" sz="4400" b="0" i="0" smtClean="0">
                          <a:latin typeface="Cambria Math"/>
                        </a:rPr>
                        <m:t>;  </m:t>
                      </m:r>
                      <m:f>
                        <m:fPr>
                          <m:ctrlPr>
                            <a:rPr lang="bg-BG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440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44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bg-BG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697" y="1812054"/>
                <a:ext cx="10324600" cy="11596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723337" y="3331436"/>
            <a:ext cx="1620000" cy="1904035"/>
            <a:chOff x="850338" y="4360334"/>
            <a:chExt cx="1620000" cy="1904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390338" y="4992354"/>
                  <a:ext cx="523129" cy="1272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38" y="4992354"/>
                  <a:ext cx="523129" cy="12720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193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26637" y="3331501"/>
            <a:ext cx="1620000" cy="1904100"/>
            <a:chOff x="850338" y="4360334"/>
            <a:chExt cx="1620000" cy="1904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193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29938" y="3337670"/>
            <a:ext cx="1620000" cy="1904100"/>
            <a:chOff x="850338" y="4360334"/>
            <a:chExt cx="1620000" cy="1904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338" y="4992354"/>
                  <a:ext cx="523129" cy="12720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930338" y="4360334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24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19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2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Неправилни обикновени дроби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/>
              <p:cNvSpPr txBox="1"/>
              <p:nvPr/>
            </p:nvSpPr>
            <p:spPr>
              <a:xfrm>
                <a:off x="2236588" y="2072138"/>
                <a:ext cx="7485644" cy="1054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bg-BG" sz="4000" b="0" i="0" smtClean="0">
                          <a:latin typeface="Cambria Math"/>
                        </a:rPr>
                        <m:t> е неправилна, ако 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a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/>
                        </a:rPr>
                        <m:t>b</m:t>
                      </m:r>
                      <m:r>
                        <a:rPr lang="bg-BG" sz="4000" b="0" i="0" smtClean="0">
                          <a:latin typeface="Cambria Math"/>
                        </a:rPr>
                        <m:t>; </m:t>
                      </m:r>
                      <m:f>
                        <m:fPr>
                          <m:ctrlPr>
                            <a:rPr lang="bg-BG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bg-BG" sz="4000">
                          <a:latin typeface="Cambria Math"/>
                          <a:sym typeface="Symbol"/>
                        </a:rPr>
                        <m:t></m:t>
                      </m:r>
                      <m:r>
                        <a:rPr lang="bg-BG" sz="4000" b="0" i="0" smtClean="0">
                          <a:latin typeface="Cambria Math"/>
                          <a:sym typeface="Symbol"/>
                        </a:rPr>
                        <m:t>1</m:t>
                      </m:r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88" y="2072138"/>
                <a:ext cx="7485644" cy="10542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iknoveniDrobiVidove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578.059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3378" y="84250"/>
            <a:ext cx="609600" cy="6096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61958" y="2002381"/>
            <a:ext cx="2115324" cy="2457885"/>
            <a:chOff x="525390" y="4360269"/>
            <a:chExt cx="2115324" cy="2457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21117" y="5532289"/>
                  <a:ext cx="523129" cy="12858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17" y="5532289"/>
                  <a:ext cx="523129" cy="12858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 rot="5400000">
              <a:off x="525390" y="436026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313052" y="436026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100714" y="436026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911872" y="498948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737556" y="4989489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01013" y="2000837"/>
            <a:ext cx="2401426" cy="2565604"/>
            <a:chOff x="850338" y="4360334"/>
            <a:chExt cx="2401426" cy="2565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51854" y="5595446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854" y="5595446"/>
                  <a:ext cx="523129" cy="133049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 rot="5400000">
              <a:off x="85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390338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711764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2171764" y="4360334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995869" y="5046701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1455869" y="5046701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774319" y="2000837"/>
            <a:ext cx="1621630" cy="2606006"/>
            <a:chOff x="850338" y="4358877"/>
            <a:chExt cx="1621630" cy="2606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444782" y="5634391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82" y="5634391"/>
                  <a:ext cx="523129" cy="133049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/>
            <p:cNvSpPr/>
            <p:nvPr/>
          </p:nvSpPr>
          <p:spPr>
            <a:xfrm rot="5400000">
              <a:off x="85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139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193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Rectangle 72"/>
            <p:cNvSpPr/>
            <p:nvPr/>
          </p:nvSpPr>
          <p:spPr>
            <a:xfrm rot="5400000">
              <a:off x="851968" y="4957948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1391968" y="4957948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1931968" y="4957948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65949" y="1997492"/>
            <a:ext cx="2165401" cy="2581971"/>
            <a:chOff x="844937" y="4358877"/>
            <a:chExt cx="2165401" cy="2581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660338" y="5610356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338" y="5610356"/>
                  <a:ext cx="523129" cy="133049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 rot="5400000">
              <a:off x="85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139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193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Rectangle 80"/>
            <p:cNvSpPr/>
            <p:nvPr/>
          </p:nvSpPr>
          <p:spPr>
            <a:xfrm rot="5400000">
              <a:off x="2470338" y="435887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1391968" y="49524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1931968" y="49524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844937" y="4952492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2470338" y="4952492"/>
              <a:ext cx="54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96907" y="4720187"/>
            <a:ext cx="2664279" cy="1944638"/>
            <a:chOff x="5038372" y="4842467"/>
            <a:chExt cx="2664279" cy="1944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5979410" y="5456613"/>
                  <a:ext cx="523129" cy="133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bg-BG" sz="44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410" y="5456613"/>
                  <a:ext cx="523129" cy="133049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/>
            <p:cNvSpPr/>
            <p:nvPr/>
          </p:nvSpPr>
          <p:spPr>
            <a:xfrm rot="5400000">
              <a:off x="5038372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6114660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Rectangle 89"/>
            <p:cNvSpPr/>
            <p:nvPr/>
          </p:nvSpPr>
          <p:spPr>
            <a:xfrm rot="5400000">
              <a:off x="7162651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5576516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4" name="Rectangle 93"/>
            <p:cNvSpPr/>
            <p:nvPr/>
          </p:nvSpPr>
          <p:spPr>
            <a:xfrm rot="5400000">
              <a:off x="6648886" y="4842467"/>
              <a:ext cx="540000" cy="54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ово поле 15"/>
              <p:cNvSpPr txBox="1"/>
              <p:nvPr/>
            </p:nvSpPr>
            <p:spPr>
              <a:xfrm>
                <a:off x="2059887" y="3671608"/>
                <a:ext cx="867545" cy="1244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4000" b="0" i="1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bg-BG" sz="4000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16" name="Текстово поле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87" y="3671608"/>
                <a:ext cx="867545" cy="124482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авоъгълник 16"/>
              <p:cNvSpPr/>
              <p:nvPr/>
            </p:nvSpPr>
            <p:spPr>
              <a:xfrm>
                <a:off x="6890180" y="3671608"/>
                <a:ext cx="4015073" cy="1244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40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400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bg-BG" sz="4000">
                          <a:latin typeface="Cambria Math"/>
                        </a:rPr>
                        <m:t>=1,  </m:t>
                      </m:r>
                      <m:f>
                        <m:fPr>
                          <m:ctrlPr>
                            <a:rPr lang="bg-BG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4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400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bg-BG" sz="400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17" name="Правоъгъл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80" y="3671608"/>
                <a:ext cx="4015073" cy="12448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Текстово поле 49"/>
              <p:cNvSpPr txBox="1"/>
              <p:nvPr/>
            </p:nvSpPr>
            <p:spPr>
              <a:xfrm>
                <a:off x="3773570" y="3671608"/>
                <a:ext cx="867545" cy="1244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4000" b="0" i="1" smtClean="0">
                              <a:latin typeface="Cambria Math"/>
                            </a:rPr>
                            <m:t>22</m:t>
                          </m:r>
                        </m:num>
                        <m:den>
                          <m:r>
                            <a:rPr lang="bg-BG" sz="4000" b="0" i="1" smtClean="0">
                              <a:latin typeface="Cambria Math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50" name="Текстово поле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70" y="3671608"/>
                <a:ext cx="867545" cy="124482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Текстово поле 50"/>
              <p:cNvSpPr txBox="1"/>
              <p:nvPr/>
            </p:nvSpPr>
            <p:spPr>
              <a:xfrm>
                <a:off x="5445688" y="3722712"/>
                <a:ext cx="583813" cy="1142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4000" b="0" i="1" smtClean="0">
                              <a:latin typeface="Cambria Math"/>
                            </a:rPr>
                            <m:t>а</m:t>
                          </m:r>
                        </m:num>
                        <m:den>
                          <m:r>
                            <a:rPr lang="bg-BG" sz="40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51" name="Текстово поле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88" y="3722712"/>
                <a:ext cx="583813" cy="11426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2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7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38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40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4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3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44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6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/>
      <p:bldP spid="3" grpId="1"/>
      <p:bldP spid="16" grpId="0"/>
      <p:bldP spid="16" grpId="1"/>
      <p:bldP spid="17" grpId="0"/>
      <p:bldP spid="17" grpId="1"/>
      <p:bldP spid="50" grpId="0"/>
      <p:bldP spid="50" grpId="1"/>
      <p:bldP spid="51" grpId="0"/>
      <p:bldP spid="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err="1"/>
              <a:t>Съкратима</a:t>
            </a:r>
            <a:r>
              <a:rPr lang="bg-BG" dirty="0"/>
              <a:t> и </a:t>
            </a:r>
            <a:r>
              <a:rPr lang="bg-BG" dirty="0" err="1"/>
              <a:t>несъкратима</a:t>
            </a:r>
            <a:r>
              <a:rPr lang="bg-BG" dirty="0"/>
              <a:t> </a:t>
            </a:r>
            <a:r>
              <a:rPr lang="bg-BG" dirty="0" smtClean="0"/>
              <a:t>дроб</a:t>
            </a:r>
            <a:endParaRPr lang="bg-BG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69227"/>
              </p:ext>
            </p:extLst>
          </p:nvPr>
        </p:nvGraphicFramePr>
        <p:xfrm>
          <a:off x="2624666" y="2277534"/>
          <a:ext cx="9230905" cy="3199009"/>
        </p:xfrm>
        <a:graphic>
          <a:graphicData uri="http://schemas.openxmlformats.org/drawingml/2006/table">
            <a:tbl>
              <a:tblPr firstRow="1" firstCol="1" bandRow="1"/>
              <a:tblGrid>
                <a:gridCol w="2343049"/>
                <a:gridCol w="3875468"/>
                <a:gridCol w="1378048"/>
                <a:gridCol w="1634340"/>
              </a:tblGrid>
              <a:tr h="541401"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r>
                        <a:rPr lang="bg-BG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дроб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bg-BG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Делители на числителя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r>
                        <a:rPr lang="bg-BG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Общи делители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r>
                        <a:rPr lang="bg-BG" sz="1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Вид дроб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8858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bg-BG" sz="1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Делители на знаменателя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467877"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48858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650171"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56238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endParaRPr lang="bg-BG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iknoveniDrobiVidove4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86840" y="148988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авоъгълник 9"/>
              <p:cNvSpPr/>
              <p:nvPr/>
            </p:nvSpPr>
            <p:spPr>
              <a:xfrm>
                <a:off x="3299319" y="3412023"/>
                <a:ext cx="49404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12</m:t>
                          </m:r>
                        </m:num>
                        <m:den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19" y="3412023"/>
                <a:ext cx="494046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авоъгълник 10"/>
          <p:cNvSpPr/>
          <p:nvPr/>
        </p:nvSpPr>
        <p:spPr>
          <a:xfrm>
            <a:off x="4953482" y="3355805"/>
            <a:ext cx="329417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12 – 1, 2, 3, 4, 6, 12</a:t>
            </a:r>
          </a:p>
        </p:txBody>
      </p:sp>
      <p:sp>
        <p:nvSpPr>
          <p:cNvPr id="12" name="Правоъгълник 11"/>
          <p:cNvSpPr/>
          <p:nvPr/>
        </p:nvSpPr>
        <p:spPr>
          <a:xfrm>
            <a:off x="4953482" y="3804269"/>
            <a:ext cx="329417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18 – 1, 2, 3, 6, 9, 18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8960789" y="3567914"/>
            <a:ext cx="109036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1, 2, 3, 6  </a:t>
            </a:r>
          </a:p>
        </p:txBody>
      </p:sp>
      <p:sp>
        <p:nvSpPr>
          <p:cNvPr id="14" name="Правоъгълник 13"/>
          <p:cNvSpPr/>
          <p:nvPr/>
        </p:nvSpPr>
        <p:spPr>
          <a:xfrm>
            <a:off x="10404613" y="3412023"/>
            <a:ext cx="122591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 err="1">
                <a:ea typeface="Times New Roman"/>
                <a:cs typeface="Times New Roman"/>
              </a:rPr>
              <a:t>съкратима</a:t>
            </a:r>
            <a:endParaRPr lang="bg-BG" dirty="0">
              <a:ea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авоъгълник 14"/>
              <p:cNvSpPr/>
              <p:nvPr/>
            </p:nvSpPr>
            <p:spPr>
              <a:xfrm>
                <a:off x="3299319" y="4611628"/>
                <a:ext cx="4940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50</m:t>
                          </m:r>
                        </m:num>
                        <m:den>
                          <m:r>
                            <a:rPr lang="bg-BG" i="1">
                              <a:latin typeface="Cambria Math"/>
                              <a:ea typeface="Times New Roman"/>
                              <a:cs typeface="Times New Roman"/>
                            </a:rPr>
                            <m:t>33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15" name="Правоъгъл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19" y="4611628"/>
                <a:ext cx="494046" cy="6183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авоъгълник 15"/>
          <p:cNvSpPr/>
          <p:nvPr/>
        </p:nvSpPr>
        <p:spPr>
          <a:xfrm>
            <a:off x="4948814" y="4384834"/>
            <a:ext cx="352821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50 – 1, 2, 5, 10, 25, 50</a:t>
            </a:r>
          </a:p>
        </p:txBody>
      </p:sp>
      <p:sp>
        <p:nvSpPr>
          <p:cNvPr id="17" name="Правоъгълник 16"/>
          <p:cNvSpPr/>
          <p:nvPr/>
        </p:nvSpPr>
        <p:spPr>
          <a:xfrm>
            <a:off x="4953482" y="5000331"/>
            <a:ext cx="2955937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Делители на 33 – 1, 3, 11, 33</a:t>
            </a:r>
          </a:p>
        </p:txBody>
      </p:sp>
      <p:sp>
        <p:nvSpPr>
          <p:cNvPr id="18" name="Правоъгълник 17"/>
          <p:cNvSpPr/>
          <p:nvPr/>
        </p:nvSpPr>
        <p:spPr>
          <a:xfrm>
            <a:off x="9272424" y="4693990"/>
            <a:ext cx="35458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>
                <a:ea typeface="Times New Roman"/>
                <a:cs typeface="Times New Roman"/>
              </a:rPr>
              <a:t>1 </a:t>
            </a:r>
          </a:p>
        </p:txBody>
      </p:sp>
      <p:sp>
        <p:nvSpPr>
          <p:cNvPr id="19" name="Правоъгълник 18"/>
          <p:cNvSpPr/>
          <p:nvPr/>
        </p:nvSpPr>
        <p:spPr>
          <a:xfrm>
            <a:off x="10285190" y="4384834"/>
            <a:ext cx="146476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bg-BG" dirty="0" err="1">
                <a:ea typeface="Times New Roman"/>
                <a:cs typeface="Times New Roman"/>
              </a:rPr>
              <a:t>несъкратима</a:t>
            </a:r>
            <a:endParaRPr lang="bg-BG" dirty="0">
              <a:ea typeface="Times New Roman"/>
              <a:cs typeface="Times New Roman"/>
            </a:endParaRPr>
          </a:p>
        </p:txBody>
      </p:sp>
      <p:pic>
        <p:nvPicPr>
          <p:cNvPr id="20" name="obiknoveniDrobiVidove5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67577" y="148988"/>
            <a:ext cx="609600" cy="609600"/>
          </a:xfrm>
          <a:prstGeom prst="rect">
            <a:avLst/>
          </a:prstGeom>
        </p:spPr>
      </p:pic>
      <p:pic>
        <p:nvPicPr>
          <p:cNvPr id="21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Групиране 21"/>
          <p:cNvGrpSpPr/>
          <p:nvPr/>
        </p:nvGrpSpPr>
        <p:grpSpPr>
          <a:xfrm>
            <a:off x="10585521" y="6129374"/>
            <a:ext cx="612000" cy="648000"/>
            <a:chOff x="8781390" y="6084088"/>
            <a:chExt cx="720000" cy="742707"/>
          </a:xfrm>
        </p:grpSpPr>
        <p:pic>
          <p:nvPicPr>
            <p:cNvPr id="23" name="Картина 22">
              <a:hlinkClick r:id="rId13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5" name="Картина 24">
            <a:hlinkClick r:id="rId16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7" y="6225841"/>
            <a:ext cx="602157" cy="455065"/>
          </a:xfrm>
          <a:prstGeom prst="rect">
            <a:avLst/>
          </a:prstGeom>
        </p:spPr>
      </p:pic>
      <p:pic>
        <p:nvPicPr>
          <p:cNvPr id="4" name="obiknoveni vido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82418" y="939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935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329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642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142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442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3242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8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3942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9742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232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2781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445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745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8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3245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1345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414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3049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3049"/>
                            </p:stCondLst>
                            <p:childTnLst>
                              <p:par>
                                <p:cTn id="48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549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549"/>
                            </p:stCondLst>
                            <p:childTnLst>
                              <p:par>
                                <p:cTn id="5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</TotalTime>
  <Words>91</Words>
  <Application>Microsoft Office PowerPoint</Application>
  <PresentationFormat>Widescreen</PresentationFormat>
  <Paragraphs>35</Paragraphs>
  <Slides>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Office Theme</vt:lpstr>
      <vt:lpstr>Потребителски проект</vt:lpstr>
      <vt:lpstr>Обикновени дроби - видове</vt:lpstr>
      <vt:lpstr>Правилни обикновени дроби</vt:lpstr>
      <vt:lpstr>Неправилни обикновени дроби</vt:lpstr>
      <vt:lpstr>Съкратима и несъкратима дроб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dc:creator>Teacher</dc:creator>
  <cp:lastModifiedBy>Димитър Колев</cp:lastModifiedBy>
  <cp:revision>350</cp:revision>
  <dcterms:created xsi:type="dcterms:W3CDTF">2014-12-03T16:22:28Z</dcterms:created>
  <dcterms:modified xsi:type="dcterms:W3CDTF">2015-11-28T13:36:39Z</dcterms:modified>
</cp:coreProperties>
</file>