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5"/>
  </p:notesMasterIdLst>
  <p:sldIdLst>
    <p:sldId id="274" r:id="rId3"/>
    <p:sldId id="275" r:id="rId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ma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FA98"/>
    <a:srgbClr val="FF4747"/>
    <a:srgbClr val="DDDDDD"/>
    <a:srgbClr val="B2B2B2"/>
    <a:srgbClr val="808080"/>
    <a:srgbClr val="E0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49" autoAdjust="0"/>
    <p:restoredTop sz="86323" autoAdjust="0"/>
  </p:normalViewPr>
  <p:slideViewPr>
    <p:cSldViewPr snapToGrid="0">
      <p:cViewPr varScale="1">
        <p:scale>
          <a:sx n="113" d="100"/>
          <a:sy n="113" d="100"/>
        </p:scale>
        <p:origin x="54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D1A73-8C73-48B8-A61C-1E6FE1A4A787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55406-8820-4912-B81C-E019C68C18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0609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авоъгълник 25"/>
          <p:cNvSpPr/>
          <p:nvPr userDrawn="1"/>
        </p:nvSpPr>
        <p:spPr>
          <a:xfrm>
            <a:off x="-13447" y="-26894"/>
            <a:ext cx="2407024" cy="688489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6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Правоъгълник 26"/>
          <p:cNvSpPr/>
          <p:nvPr userDrawn="1"/>
        </p:nvSpPr>
        <p:spPr>
          <a:xfrm>
            <a:off x="9686364" y="-13447"/>
            <a:ext cx="2519083" cy="687144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6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Текстово поле 9"/>
              <p:cNvSpPr txBox="1"/>
              <p:nvPr userDrawn="1"/>
            </p:nvSpPr>
            <p:spPr>
              <a:xfrm rot="476090">
                <a:off x="8390110" y="2743997"/>
                <a:ext cx="1279517" cy="1814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lang="bg-BG" sz="6000" b="1" dirty="0">
                  <a:solidFill>
                    <a:srgbClr val="DDDDDD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Текстово поле 9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476090">
                <a:off x="8390110" y="2743997"/>
                <a:ext cx="1279517" cy="18149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Текстово поле 10"/>
              <p:cNvSpPr txBox="1"/>
              <p:nvPr userDrawn="1"/>
            </p:nvSpPr>
            <p:spPr>
              <a:xfrm rot="21433673">
                <a:off x="257243" y="319237"/>
                <a:ext cx="1895071" cy="199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𝟏𝟎𝟎</m:t>
                          </m:r>
                        </m:num>
                        <m:den>
                          <m: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𝟏𝟒</m:t>
                          </m:r>
                        </m:den>
                      </m:f>
                    </m:oMath>
                  </m:oMathPara>
                </a14:m>
                <a:endParaRPr lang="bg-BG" sz="66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Текстово поле 10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433673">
                <a:off x="257243" y="319237"/>
                <a:ext cx="1895071" cy="19938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Текстово поле 11"/>
              <p:cNvSpPr txBox="1"/>
              <p:nvPr userDrawn="1"/>
            </p:nvSpPr>
            <p:spPr>
              <a:xfrm rot="658883">
                <a:off x="266013" y="3718678"/>
                <a:ext cx="1279517" cy="1839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60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bg-BG" sz="60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𝟐𝟏</m:t>
                          </m:r>
                        </m:den>
                      </m:f>
                    </m:oMath>
                  </m:oMathPara>
                </a14:m>
                <a:endParaRPr lang="bg-BG" sz="6000" b="1" i="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Текстово поле 11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658883">
                <a:off x="266013" y="3718678"/>
                <a:ext cx="1279517" cy="18397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Текстово поле 12"/>
              <p:cNvSpPr txBox="1"/>
              <p:nvPr userDrawn="1"/>
            </p:nvSpPr>
            <p:spPr>
              <a:xfrm rot="21027942">
                <a:off x="2708326" y="2727708"/>
                <a:ext cx="946092" cy="2173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7200" b="1" i="1" smtClean="0">
                              <a:solidFill>
                                <a:srgbClr val="DDDDD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7200" b="1" i="0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bg-BG" sz="7200" b="1" i="0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bg-BG" sz="7200" b="1" i="0" dirty="0">
                  <a:solidFill>
                    <a:srgbClr val="DDDDDD"/>
                  </a:solidFill>
                </a:endParaRPr>
              </a:p>
            </p:txBody>
          </p:sp>
        </mc:Choice>
        <mc:Fallback xmlns="">
          <p:sp>
            <p:nvSpPr>
              <p:cNvPr id="13" name="Текстово поле 12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027942">
                <a:off x="2708326" y="2727708"/>
                <a:ext cx="946092" cy="21738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Текстово поле 16"/>
              <p:cNvSpPr txBox="1"/>
              <p:nvPr userDrawn="1"/>
            </p:nvSpPr>
            <p:spPr>
              <a:xfrm rot="20904786">
                <a:off x="981635" y="5182275"/>
                <a:ext cx="1411941" cy="1549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6600" b="1" i="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6600" b="1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6600" b="1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bg-BG" sz="6600" b="1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𝟏𝟐</m:t>
                        </m:r>
                      </m:den>
                    </m:f>
                  </m:oMath>
                </a14:m>
                <a:endParaRPr lang="bg-BG" sz="6600" b="1" i="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Текстово поле 16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0904786">
                <a:off x="981635" y="5182275"/>
                <a:ext cx="1411941" cy="1549720"/>
              </a:xfrm>
              <a:prstGeom prst="rect">
                <a:avLst/>
              </a:prstGeom>
              <a:blipFill rotWithShape="1">
                <a:blip r:embed="rId6"/>
                <a:stretch>
                  <a:fillRect l="-23297" b="-1858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Текстово поле 17"/>
          <p:cNvSpPr txBox="1"/>
          <p:nvPr userDrawn="1"/>
        </p:nvSpPr>
        <p:spPr>
          <a:xfrm rot="20633914">
            <a:off x="-80488" y="2614366"/>
            <a:ext cx="2943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b="1" dirty="0" smtClean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0.00568</a:t>
            </a:r>
            <a:endParaRPr lang="bg-BG" sz="4800" b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Равнобедрен триъгълник 18"/>
          <p:cNvSpPr/>
          <p:nvPr userDrawn="1"/>
        </p:nvSpPr>
        <p:spPr>
          <a:xfrm rot="21022644">
            <a:off x="10468246" y="373517"/>
            <a:ext cx="1545075" cy="1312568"/>
          </a:xfrm>
          <a:custGeom>
            <a:avLst/>
            <a:gdLst>
              <a:gd name="connsiteX0" fmla="*/ 0 w 1196789"/>
              <a:gd name="connsiteY0" fmla="*/ 1183341 h 1183341"/>
              <a:gd name="connsiteX1" fmla="*/ 598395 w 1196789"/>
              <a:gd name="connsiteY1" fmla="*/ 0 h 1183341"/>
              <a:gd name="connsiteX2" fmla="*/ 1196789 w 1196789"/>
              <a:gd name="connsiteY2" fmla="*/ 1183341 h 1183341"/>
              <a:gd name="connsiteX3" fmla="*/ 0 w 1196789"/>
              <a:gd name="connsiteY3" fmla="*/ 1183341 h 1183341"/>
              <a:gd name="connsiteX0" fmla="*/ 0 w 1556771"/>
              <a:gd name="connsiteY0" fmla="*/ 1183341 h 1312568"/>
              <a:gd name="connsiteX1" fmla="*/ 598395 w 1556771"/>
              <a:gd name="connsiteY1" fmla="*/ 0 h 1312568"/>
              <a:gd name="connsiteX2" fmla="*/ 1556771 w 1556771"/>
              <a:gd name="connsiteY2" fmla="*/ 1312568 h 1312568"/>
              <a:gd name="connsiteX3" fmla="*/ 0 w 1556771"/>
              <a:gd name="connsiteY3" fmla="*/ 1183341 h 1312568"/>
              <a:gd name="connsiteX0" fmla="*/ 0 w 1545075"/>
              <a:gd name="connsiteY0" fmla="*/ 953462 h 1312568"/>
              <a:gd name="connsiteX1" fmla="*/ 586699 w 1545075"/>
              <a:gd name="connsiteY1" fmla="*/ 0 h 1312568"/>
              <a:gd name="connsiteX2" fmla="*/ 1545075 w 1545075"/>
              <a:gd name="connsiteY2" fmla="*/ 1312568 h 1312568"/>
              <a:gd name="connsiteX3" fmla="*/ 0 w 1545075"/>
              <a:gd name="connsiteY3" fmla="*/ 953462 h 131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5075" h="1312568">
                <a:moveTo>
                  <a:pt x="0" y="953462"/>
                </a:moveTo>
                <a:lnTo>
                  <a:pt x="586699" y="0"/>
                </a:lnTo>
                <a:lnTo>
                  <a:pt x="1545075" y="1312568"/>
                </a:lnTo>
                <a:lnTo>
                  <a:pt x="0" y="953462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Куб 19"/>
          <p:cNvSpPr/>
          <p:nvPr userDrawn="1"/>
        </p:nvSpPr>
        <p:spPr>
          <a:xfrm rot="20667596">
            <a:off x="9921346" y="2043573"/>
            <a:ext cx="1342975" cy="1172925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Трапец 20"/>
          <p:cNvSpPr/>
          <p:nvPr userDrawn="1"/>
        </p:nvSpPr>
        <p:spPr>
          <a:xfrm rot="1045830">
            <a:off x="10656702" y="5582755"/>
            <a:ext cx="1168163" cy="914400"/>
          </a:xfrm>
          <a:prstGeom prst="trapezoi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Плюс 21"/>
          <p:cNvSpPr/>
          <p:nvPr userDrawn="1"/>
        </p:nvSpPr>
        <p:spPr>
          <a:xfrm>
            <a:off x="102502" y="2357713"/>
            <a:ext cx="537882" cy="510989"/>
          </a:xfrm>
          <a:prstGeom prst="mathPlu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Равно 23"/>
          <p:cNvSpPr/>
          <p:nvPr userDrawn="1"/>
        </p:nvSpPr>
        <p:spPr>
          <a:xfrm>
            <a:off x="1586753" y="3837292"/>
            <a:ext cx="612667" cy="438873"/>
          </a:xfrm>
          <a:prstGeom prst="mathEqua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 rot="2741435">
            <a:off x="11259818" y="424311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Freeform 22"/>
          <p:cNvSpPr/>
          <p:nvPr userDrawn="1"/>
        </p:nvSpPr>
        <p:spPr>
          <a:xfrm rot="18841176">
            <a:off x="10815057" y="3637526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Freeform 27"/>
          <p:cNvSpPr/>
          <p:nvPr userDrawn="1"/>
        </p:nvSpPr>
        <p:spPr>
          <a:xfrm rot="5400000">
            <a:off x="10844070" y="4758342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Freeform 28"/>
          <p:cNvSpPr/>
          <p:nvPr userDrawn="1"/>
        </p:nvSpPr>
        <p:spPr>
          <a:xfrm>
            <a:off x="11176616" y="386662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Freeform 29"/>
          <p:cNvSpPr/>
          <p:nvPr userDrawn="1"/>
        </p:nvSpPr>
        <p:spPr>
          <a:xfrm rot="13541435">
            <a:off x="9927000" y="4156578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Freeform 30"/>
          <p:cNvSpPr/>
          <p:nvPr userDrawn="1"/>
        </p:nvSpPr>
        <p:spPr>
          <a:xfrm rot="8041176">
            <a:off x="10390862" y="4863650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Freeform 31"/>
          <p:cNvSpPr/>
          <p:nvPr userDrawn="1"/>
        </p:nvSpPr>
        <p:spPr>
          <a:xfrm rot="16200000">
            <a:off x="10193233" y="3776888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Freeform 32"/>
          <p:cNvSpPr/>
          <p:nvPr userDrawn="1"/>
        </p:nvSpPr>
        <p:spPr>
          <a:xfrm rot="10800000">
            <a:off x="10051851" y="4584837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629345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7E11D8A-8857-4B5E-8802-ECEC6460E0AE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E6F65A84-CC8B-4FC2-A38A-A9B739AFB3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1789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1EE4D8C5-76C8-46C8-8513-6C5235BE5CEA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F70F86E8-40FC-4399-A375-2B0ABF195E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8405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40BEC30-E010-4B12-A338-A9B6D7DAC8D3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2AE027C-5215-47AB-9C63-22B78E260D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824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70DD368-6C9C-4866-97D9-E406117611DB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3EC787F0-4A7B-4D4F-82DE-8EC8E4985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650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5F0A712-E559-4903-B7C1-16355EE6D8DE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58EA76D9-9B35-4A4D-AF03-1221330DB9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1322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21EFA122-7612-48AA-81FA-5D84579150B8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3257950-1748-4BCB-AF85-6389443AED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3335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59921F2-CE1B-47E8-ABB1-0E0D5AD4BA67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6AD8A0CA-0283-4238-972F-64112A5292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685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BD44146-AD3C-4D08-B97C-587AAC8B37B9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E77C8723-CF74-4557-A398-3EDD6425A7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9910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2001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738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лавие 1"/>
          <p:cNvSpPr>
            <a:spLocks noGrp="1"/>
          </p:cNvSpPr>
          <p:nvPr>
            <p:ph type="title"/>
          </p:nvPr>
        </p:nvSpPr>
        <p:spPr>
          <a:xfrm>
            <a:off x="1801904" y="675712"/>
            <a:ext cx="9585511" cy="638739"/>
          </a:xfr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410063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058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5241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3631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1468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2474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4894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7621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9799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194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75000"/>
                <a:alpha val="4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лавие 1"/>
          <p:cNvSpPr>
            <a:spLocks noGrp="1"/>
          </p:cNvSpPr>
          <p:nvPr>
            <p:ph type="title"/>
          </p:nvPr>
        </p:nvSpPr>
        <p:spPr>
          <a:xfrm>
            <a:off x="1642534" y="67734"/>
            <a:ext cx="9744882" cy="1246718"/>
          </a:xfrm>
        </p:spPr>
        <p:txBody>
          <a:bodyPr>
            <a:noAutofit/>
          </a:bodyPr>
          <a:lstStyle>
            <a:lvl1pPr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953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авоъгълник 11"/>
          <p:cNvSpPr/>
          <p:nvPr userDrawn="1"/>
        </p:nvSpPr>
        <p:spPr>
          <a:xfrm>
            <a:off x="0" y="0"/>
            <a:ext cx="1949824" cy="162709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 rot="5400000">
            <a:off x="6036605" y="-4248148"/>
            <a:ext cx="638737" cy="10762127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92D050"/>
              </a:gs>
              <a:gs pos="100000">
                <a:schemeClr val="bg1"/>
              </a:gs>
            </a:gsLst>
            <a:lin ang="16200000" scaled="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авоъгълник 5"/>
          <p:cNvSpPr/>
          <p:nvPr userDrawn="1"/>
        </p:nvSpPr>
        <p:spPr>
          <a:xfrm rot="16200000">
            <a:off x="158001" y="655547"/>
            <a:ext cx="638737" cy="954738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92D050"/>
              </a:gs>
              <a:gs pos="100000">
                <a:schemeClr val="bg1"/>
              </a:gs>
            </a:gsLst>
            <a:lin ang="16200000" scaled="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9" name="Заглавие 1"/>
          <p:cNvSpPr>
            <a:spLocks noGrp="1"/>
          </p:cNvSpPr>
          <p:nvPr>
            <p:ph type="title"/>
          </p:nvPr>
        </p:nvSpPr>
        <p:spPr>
          <a:xfrm>
            <a:off x="2151528" y="813546"/>
            <a:ext cx="9585511" cy="638739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Текстово поле 11"/>
              <p:cNvSpPr txBox="1"/>
              <p:nvPr userDrawn="1"/>
            </p:nvSpPr>
            <p:spPr>
              <a:xfrm rot="20473722">
                <a:off x="392450" y="3094393"/>
                <a:ext cx="1407758" cy="18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bg-BG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f>
                        <m:fPr>
                          <m:ctrlPr>
                            <a:rPr lang="en-US" sz="6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6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bg-BG" sz="6000" b="1" i="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Текстово поле 11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0473722">
                <a:off x="392450" y="3094393"/>
                <a:ext cx="1407758" cy="18269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Текстово поле 16"/>
              <p:cNvSpPr txBox="1"/>
              <p:nvPr userDrawn="1"/>
            </p:nvSpPr>
            <p:spPr>
              <a:xfrm rot="20904786">
                <a:off x="713097" y="5012711"/>
                <a:ext cx="1673499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bg-BG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400" b="1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5400" b="1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b="1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5400" b="1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endParaRPr lang="bg-BG" sz="5400" b="1" i="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Текстово поле 16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0904786">
                <a:off x="713097" y="5012711"/>
                <a:ext cx="1673499" cy="1292662"/>
              </a:xfrm>
              <a:prstGeom prst="rect">
                <a:avLst/>
              </a:prstGeom>
              <a:blipFill rotWithShape="0">
                <a:blip r:embed="rId3"/>
                <a:stretch>
                  <a:fillRect l="-16346" b="-1590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Текстово поле 17"/>
              <p:cNvSpPr txBox="1"/>
              <p:nvPr userDrawn="1"/>
            </p:nvSpPr>
            <p:spPr>
              <a:xfrm rot="20633914">
                <a:off x="77900" y="1640607"/>
                <a:ext cx="2943892" cy="153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bg-BG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48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sz="48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endParaRPr lang="bg-BG" sz="4800" b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Текстово поле 17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0633914">
                <a:off x="77900" y="1640607"/>
                <a:ext cx="2943892" cy="15389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Равно 23"/>
          <p:cNvSpPr/>
          <p:nvPr userDrawn="1"/>
        </p:nvSpPr>
        <p:spPr>
          <a:xfrm>
            <a:off x="430305" y="4768211"/>
            <a:ext cx="612667" cy="438873"/>
          </a:xfrm>
          <a:prstGeom prst="mathEqua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bg-BG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5" name="Cross 14"/>
          <p:cNvSpPr/>
          <p:nvPr userDrawn="1"/>
        </p:nvSpPr>
        <p:spPr>
          <a:xfrm>
            <a:off x="455704" y="2955551"/>
            <a:ext cx="449245" cy="438410"/>
          </a:xfrm>
          <a:prstGeom prst="plus">
            <a:avLst>
              <a:gd name="adj" fmla="val 3928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bg-BG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943547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0" y="200169"/>
            <a:ext cx="12192000" cy="1246718"/>
          </a:xfrm>
        </p:spPr>
        <p:txBody>
          <a:bodyPr>
            <a:noAutofit/>
          </a:bodyPr>
          <a:lstStyle>
            <a:lvl1pPr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190336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11"/>
          <p:cNvSpPr/>
          <p:nvPr userDrawn="1"/>
        </p:nvSpPr>
        <p:spPr>
          <a:xfrm>
            <a:off x="0" y="0"/>
            <a:ext cx="1949824" cy="1627095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Правоъгълник 10"/>
          <p:cNvSpPr/>
          <p:nvPr userDrawn="1"/>
        </p:nvSpPr>
        <p:spPr>
          <a:xfrm rot="5400000">
            <a:off x="6036605" y="-4248148"/>
            <a:ext cx="638737" cy="10762127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E04E4E"/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E04E4E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cxnSp>
        <p:nvCxnSpPr>
          <p:cNvPr id="5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авоъгълник 5"/>
          <p:cNvSpPr/>
          <p:nvPr userDrawn="1"/>
        </p:nvSpPr>
        <p:spPr>
          <a:xfrm rot="16200000">
            <a:off x="158001" y="655547"/>
            <a:ext cx="638737" cy="954738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E04E4E"/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E04E4E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7" name="Заглавие 1"/>
          <p:cNvSpPr>
            <a:spLocks noGrp="1"/>
          </p:cNvSpPr>
          <p:nvPr>
            <p:ph type="title"/>
          </p:nvPr>
        </p:nvSpPr>
        <p:spPr>
          <a:xfrm>
            <a:off x="2151528" y="813546"/>
            <a:ext cx="9585511" cy="638739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1323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91586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4531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A0FE4693-CBD3-4C2C-B908-920068608E82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30053DB-8AD5-4AD6-BF7B-FAF9BD02E7E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0175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75000"/>
                <a:alpha val="4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160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702" r:id="rId3"/>
    <p:sldLayoutId id="2147483706" r:id="rId4"/>
    <p:sldLayoutId id="2147483703" r:id="rId5"/>
    <p:sldLayoutId id="2147483707" r:id="rId6"/>
    <p:sldLayoutId id="2147483704" r:id="rId7"/>
    <p:sldLayoutId id="2147483705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901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audio" Target="../media/media5.wma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microsoft.com/office/2007/relationships/media" Target="../media/media2.wma"/><Relationship Id="rId7" Type="http://schemas.microsoft.com/office/2007/relationships/media" Target="../media/media5.wma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microsoft.com/office/2007/relationships/media" Target="../media/media1.wma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audio" Target="NULL" TargetMode="External"/><Relationship Id="rId6" Type="http://schemas.openxmlformats.org/officeDocument/2006/relationships/audio" Target="../media/media4.wma"/><Relationship Id="rId11" Type="http://schemas.openxmlformats.org/officeDocument/2006/relationships/image" Target="../media/image10.png"/><Relationship Id="rId5" Type="http://schemas.microsoft.com/office/2007/relationships/media" Target="../media/media4.wma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microsoft.com/office/2007/relationships/media" Target="../media/media3.wma"/><Relationship Id="rId9" Type="http://schemas.openxmlformats.org/officeDocument/2006/relationships/slideLayout" Target="../slideLayouts/slideLayout4.xml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../zadachi/&#1054;&#1073;&#1080;&#1082;&#1085;&#1086;&#1074;&#1077;&#1085;&#1080;&#1044;&#1088;&#1086;&#1073;&#1080;&#1057;&#1088;&#1072;&#1074;&#1085;&#1103;&#1074;&#1072;&#1085;&#1077;.pdf" TargetMode="External"/><Relationship Id="rId3" Type="http://schemas.microsoft.com/office/2007/relationships/media" Target="../media/media7.wma"/><Relationship Id="rId7" Type="http://schemas.openxmlformats.org/officeDocument/2006/relationships/image" Target="../media/image11.png"/><Relationship Id="rId12" Type="http://schemas.openxmlformats.org/officeDocument/2006/relationships/image" Target="../media/image24.png"/><Relationship Id="rId17" Type="http://schemas.openxmlformats.org/officeDocument/2006/relationships/image" Target="../media/image26.png"/><Relationship Id="rId2" Type="http://schemas.microsoft.com/office/2007/relationships/media" Target="../media/media6.wma"/><Relationship Id="rId16" Type="http://schemas.openxmlformats.org/officeDocument/2006/relationships/hyperlink" Target="../pishtovi/&#1054;&#1073;&#1080;&#1082;&#1085;&#1086;&#1074;&#1077;&#1085;&#1080;&#1044;&#1088;&#1086;&#1073;&#1080;&#1057;&#1088;&#1072;&#1074;&#1085;&#1103;&#1074;&#1072;&#1085;&#1077;%20.pdf" TargetMode="External"/><Relationship Id="rId1" Type="http://schemas.openxmlformats.org/officeDocument/2006/relationships/audio" Target="NULL" TargetMode="External"/><Relationship Id="rId6" Type="http://schemas.openxmlformats.org/officeDocument/2006/relationships/image" Target="../media/image9.png"/><Relationship Id="rId11" Type="http://schemas.openxmlformats.org/officeDocument/2006/relationships/image" Target="../media/image23.png"/><Relationship Id="rId5" Type="http://schemas.openxmlformats.org/officeDocument/2006/relationships/slideLayout" Target="../slideLayouts/slideLayout4.xml"/><Relationship Id="rId15" Type="http://schemas.microsoft.com/office/2007/relationships/hdphoto" Target="../media/hdphoto1.wdp"/><Relationship Id="rId10" Type="http://schemas.openxmlformats.org/officeDocument/2006/relationships/image" Target="../media/image22.png"/><Relationship Id="rId4" Type="http://schemas.openxmlformats.org/officeDocument/2006/relationships/audio" Target="../media/media7.wma"/><Relationship Id="rId9" Type="http://schemas.openxmlformats.org/officeDocument/2006/relationships/image" Target="../media/image21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Сравняване на дроби с </a:t>
            </a:r>
            <a:r>
              <a:rPr lang="bg-BG" sz="3600" dirty="0"/>
              <a:t>еднакви знаменатели</a:t>
            </a:r>
          </a:p>
        </p:txBody>
      </p:sp>
      <p:pic>
        <p:nvPicPr>
          <p:cNvPr id="46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2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431189" y="6111023"/>
            <a:ext cx="540000" cy="540000"/>
          </a:xfrm>
          <a:prstGeom prst="rect">
            <a:avLst/>
          </a:prstGeom>
        </p:spPr>
      </p:pic>
      <p:pic>
        <p:nvPicPr>
          <p:cNvPr id="18" name="obiknoveniDrobiSravnqvane1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996.7112" end="9439.4416"/>
                </p14:media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1044" y="95992"/>
            <a:ext cx="609600" cy="609600"/>
          </a:xfrm>
          <a:prstGeom prst="rect">
            <a:avLst/>
          </a:prstGeom>
        </p:spPr>
      </p:pic>
      <p:graphicFrame>
        <p:nvGraphicFramePr>
          <p:cNvPr id="44" name="Таблица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981300"/>
              </p:ext>
            </p:extLst>
          </p:nvPr>
        </p:nvGraphicFramePr>
        <p:xfrm>
          <a:off x="2527560" y="1994468"/>
          <a:ext cx="2160000" cy="2160000"/>
        </p:xfrm>
        <a:graphic>
          <a:graphicData uri="http://schemas.openxmlformats.org/drawingml/2006/table">
            <a:tbl>
              <a:tblPr firstRow="1" firstCol="1" bandRow="1"/>
              <a:tblGrid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8" name="Таблица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316798"/>
              </p:ext>
            </p:extLst>
          </p:nvPr>
        </p:nvGraphicFramePr>
        <p:xfrm>
          <a:off x="8123142" y="2021764"/>
          <a:ext cx="2160000" cy="2160000"/>
        </p:xfrm>
        <a:graphic>
          <a:graphicData uri="http://schemas.openxmlformats.org/drawingml/2006/table">
            <a:tbl>
              <a:tblPr firstRow="1" firstCol="1" bandRow="1"/>
              <a:tblGrid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5" name="obiknoveniDrobiSravnqvane7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st="332.1193" end="1426.8832"/>
                </p14:media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755373" y="95992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7" name="Текстово поле 46"/>
              <p:cNvSpPr txBox="1"/>
              <p:nvPr/>
            </p:nvSpPr>
            <p:spPr>
              <a:xfrm>
                <a:off x="3273327" y="4164464"/>
                <a:ext cx="663963" cy="900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bg-BG" dirty="0"/>
              </a:p>
            </p:txBody>
          </p:sp>
        </mc:Choice>
        <mc:Fallback>
          <p:sp>
            <p:nvSpPr>
              <p:cNvPr id="47" name="Текстово поле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327" y="4164464"/>
                <a:ext cx="663963" cy="90024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Текстово поле 50"/>
              <p:cNvSpPr txBox="1"/>
              <p:nvPr/>
            </p:nvSpPr>
            <p:spPr>
              <a:xfrm>
                <a:off x="8841614" y="4191761"/>
                <a:ext cx="663963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7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bg-BG" dirty="0"/>
              </a:p>
            </p:txBody>
          </p:sp>
        </mc:Choice>
        <mc:Fallback>
          <p:sp>
            <p:nvSpPr>
              <p:cNvPr id="51" name="Текстово поле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614" y="4191761"/>
                <a:ext cx="663963" cy="89896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obiknoveniDrobiSravnqvane2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4">
                  <p14:trim st="543.1766"/>
                </p14:media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546747" y="95992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4" name="Правоъгълник 53"/>
              <p:cNvSpPr/>
              <p:nvPr/>
            </p:nvSpPr>
            <p:spPr>
              <a:xfrm>
                <a:off x="2427281" y="5306549"/>
                <a:ext cx="2583208" cy="910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bg-BG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bg-BG" sz="28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bg-BG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bg-BG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bg-BG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bg-BG" sz="2800" i="1">
                          <a:latin typeface="Cambria Math" panose="02040503050406030204" pitchFamily="18" charset="0"/>
                          <a:sym typeface="Symbol"/>
                        </a:rPr>
                        <m:t></m:t>
                      </m:r>
                      <m:r>
                        <a:rPr lang="bg-BG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bg-BG" sz="2800" dirty="0"/>
              </a:p>
            </p:txBody>
          </p:sp>
        </mc:Choice>
        <mc:Fallback>
          <p:sp>
            <p:nvSpPr>
              <p:cNvPr id="54" name="Правоъгълник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281" y="5306549"/>
                <a:ext cx="2583208" cy="91050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Правоъгълник 54"/>
              <p:cNvSpPr/>
              <p:nvPr/>
            </p:nvSpPr>
            <p:spPr>
              <a:xfrm>
                <a:off x="5884166" y="2625469"/>
                <a:ext cx="1359859" cy="8023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32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bg-BG" sz="3200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bg-BG" sz="3200" dirty="0"/>
                  <a:t> </a:t>
                </a:r>
                <a14:m>
                  <m:oMath xmlns:m="http://schemas.openxmlformats.org/officeDocument/2006/math">
                    <m:r>
                      <a:rPr lang="bg-BG" sz="3200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bg-BG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3200" i="1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bg-BG" sz="3200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bg-BG" sz="3200" dirty="0"/>
              </a:p>
            </p:txBody>
          </p:sp>
        </mc:Choice>
        <mc:Fallback>
          <p:sp>
            <p:nvSpPr>
              <p:cNvPr id="55" name="Правоъгълник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166" y="2625469"/>
                <a:ext cx="1359859" cy="802399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Правоъгълник 56"/>
              <p:cNvSpPr/>
              <p:nvPr/>
            </p:nvSpPr>
            <p:spPr>
              <a:xfrm>
                <a:off x="8213973" y="5356670"/>
                <a:ext cx="2583208" cy="910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bg-BG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&gt;</m:t>
                      </m:r>
                      <m:f>
                        <m:fPr>
                          <m:ctrlPr>
                            <a:rPr lang="bg-BG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bg-BG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bg-BG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bg-BG" sz="2800" i="1">
                          <a:latin typeface="Cambria Math" panose="02040503050406030204" pitchFamily="18" charset="0"/>
                          <a:sym typeface="Symbol"/>
                        </a:rPr>
                        <m:t></m:t>
                      </m:r>
                      <m:r>
                        <a:rPr lang="bg-BG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/>
                        </a:rPr>
                        <m:t>&gt;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bg-BG" sz="2800" dirty="0"/>
              </a:p>
            </p:txBody>
          </p:sp>
        </mc:Choice>
        <mc:Fallback>
          <p:sp>
            <p:nvSpPr>
              <p:cNvPr id="57" name="Правоъгълник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973" y="5356670"/>
                <a:ext cx="2583208" cy="91050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obiknoveniDrobiSravnqvane4.wma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320956" y="95992"/>
            <a:ext cx="609600" cy="609600"/>
          </a:xfrm>
          <a:prstGeom prst="rect">
            <a:avLst/>
          </a:prstGeom>
        </p:spPr>
      </p:pic>
      <p:pic>
        <p:nvPicPr>
          <p:cNvPr id="3" name="obiknoveni sravnqvane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2338121" y="18011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2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129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129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3394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671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23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6963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681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28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3577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4486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883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214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8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3321"/>
                            </p:stCondLst>
                            <p:childTnLst>
                              <p:par>
                                <p:cTn id="2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9891" fill="hold"/>
                                        <p:tgtEl>
                                          <p:spTgt spid="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103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87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3212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80000" showWhenStopped="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 showWhenStopped="0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9"/>
                </p:tgtEl>
              </p:cMediaNode>
            </p:audio>
            <p:audio>
              <p:cMediaNode vol="80000" showWhenStopped="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6"/>
                </p:tgtEl>
              </p:cMediaNode>
            </p:audio>
            <p:audio>
              <p:cMediaNode vol="80000" showWhenStopped="0">
                <p:cTn id="4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7" grpId="0"/>
      <p:bldP spid="51" grpId="0"/>
      <p:bldP spid="54" grpId="0"/>
      <p:bldP spid="55" grpId="0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Сравняване на дроби </a:t>
            </a:r>
            <a:r>
              <a:rPr lang="bg-BG" sz="3600" dirty="0" smtClean="0"/>
              <a:t>с </a:t>
            </a:r>
            <a:r>
              <a:rPr lang="bg-BG" sz="3600" dirty="0"/>
              <a:t>различни знаменатели</a:t>
            </a:r>
          </a:p>
        </p:txBody>
      </p:sp>
      <p:pic>
        <p:nvPicPr>
          <p:cNvPr id="46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obiknoveniDrobiSravnqvane5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3348.3072"/>
                </p14:media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08048" y="108045"/>
            <a:ext cx="609600" cy="609600"/>
          </a:xfrm>
          <a:prstGeom prst="rect">
            <a:avLst/>
          </a:prstGeom>
        </p:spPr>
      </p:pic>
      <p:pic>
        <p:nvPicPr>
          <p:cNvPr id="4" name="obiknoveniDrobiSravnqvane6.wma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241947" y="108045"/>
            <a:ext cx="609600" cy="609600"/>
          </a:xfrm>
          <a:prstGeom prst="rect">
            <a:avLst/>
          </a:prstGeom>
        </p:spPr>
      </p:pic>
      <p:sp>
        <p:nvSpPr>
          <p:cNvPr id="5" name="Текстово поле 1"/>
          <p:cNvSpPr txBox="1">
            <a:spLocks noChangeArrowheads="1"/>
          </p:cNvSpPr>
          <p:nvPr/>
        </p:nvSpPr>
        <p:spPr bwMode="auto">
          <a:xfrm>
            <a:off x="5535013" y="2543165"/>
            <a:ext cx="33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͜7</a:t>
            </a:r>
            <a:endParaRPr kumimoji="0" lang="bg-BG" altLang="bg-B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662859" y="2601568"/>
            <a:ext cx="33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͜4</a:t>
            </a:r>
            <a:endParaRPr kumimoji="0" lang="bg-BG" alt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5655155" y="4169314"/>
                <a:ext cx="2904872" cy="10999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bg-BG" altLang="bg-BG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bg-BG" altLang="bg-BG" sz="32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kumimoji="0" lang="en-US" altLang="bg-BG" sz="3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21</m:t>
                        </m:r>
                      </m:num>
                      <m:den>
                        <m:r>
                          <a:rPr kumimoji="0" lang="en-US" altLang="bg-BG" sz="3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28</m:t>
                        </m:r>
                      </m:den>
                    </m:f>
                    <m:r>
                      <a:rPr kumimoji="0" lang="en-US" altLang="bg-BG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Times New Roman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kumimoji="0" lang="bg-BG" altLang="bg-BG" sz="3200" b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itchFamily="18" charset="0"/>
                    <a:ea typeface="Times New Roman" pitchFamily="18" charset="0"/>
                    <a:cs typeface="Times New Roman" pitchFamily="18" charset="0"/>
                  </a:rPr>
                  <a:t>&gt;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bg-BG" altLang="bg-BG" sz="32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kumimoji="0" lang="en-US" altLang="bg-BG" sz="32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16</m:t>
                        </m:r>
                      </m:num>
                      <m:den>
                        <m:r>
                          <a:rPr kumimoji="0" lang="en-US" altLang="bg-BG" sz="32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28</m:t>
                        </m:r>
                      </m:den>
                    </m:f>
                  </m:oMath>
                </a14:m>
                <a:r>
                  <a:rPr kumimoji="0" lang="en-US" altLang="bg-BG" sz="3200" b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itchFamily="18" charset="0"/>
                    <a:ea typeface="Times New Roman" pitchFamily="18" charset="0"/>
                    <a:cs typeface="Times New Roman" pitchFamily="18" charset="0"/>
                  </a:rPr>
                  <a:t>  </a:t>
                </a:r>
                <a:r>
                  <a:rPr kumimoji="0" lang="en-US" altLang="bg-BG" sz="3200" b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itchFamily="18" charset="0"/>
                    <a:ea typeface="Times New Roman" pitchFamily="18" charset="0"/>
                    <a:cs typeface="Times New Roman" pitchFamily="18" charset="0"/>
                    <a:sym typeface="Symbol"/>
                  </a:rPr>
                  <a:t></a:t>
                </a:r>
                <a14:m>
                  <m:oMath xmlns:m="http://schemas.openxmlformats.org/officeDocument/2006/math">
                    <m:r>
                      <a:rPr kumimoji="0" lang="en-US" altLang="bg-BG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cs typeface="Times New Roman" pitchFamily="18" charset="0"/>
                      </a:rPr>
                      <m:t> </m:t>
                    </m:r>
                    <m:f>
                      <m:fPr>
                        <m:ctrlPr>
                          <a:rPr kumimoji="0" lang="bg-BG" altLang="bg-BG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kumimoji="0" lang="en-US" altLang="bg-BG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num>
                      <m:den>
                        <m:r>
                          <a:rPr kumimoji="0" lang="en-US" altLang="bg-BG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4</m:t>
                        </m:r>
                      </m:den>
                    </m:f>
                    <m:r>
                      <a:rPr kumimoji="0" lang="en-US" altLang="bg-BG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cs typeface="Times New Roman" pitchFamily="18" charset="0"/>
                      </a:rPr>
                      <m:t>&gt;</m:t>
                    </m:r>
                    <m:f>
                      <m:fPr>
                        <m:ctrlPr>
                          <a:rPr kumimoji="0" lang="en-US" altLang="bg-BG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kumimoji="0" lang="en-US" altLang="bg-BG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4</m:t>
                        </m:r>
                      </m:num>
                      <m:den>
                        <m:r>
                          <a:rPr kumimoji="0" lang="en-US" altLang="bg-BG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kumimoji="0" lang="bg-BG" altLang="bg-BG" sz="3600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5155" y="4169314"/>
                <a:ext cx="2904872" cy="1099916"/>
              </a:xfrm>
              <a:prstGeom prst="rect">
                <a:avLst/>
              </a:prstGeom>
              <a:blipFill rotWithShape="0">
                <a:blip r:embed="rId8"/>
                <a:stretch>
                  <a:fillRect b="-77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авоъгълник 8"/>
              <p:cNvSpPr/>
              <p:nvPr/>
            </p:nvSpPr>
            <p:spPr>
              <a:xfrm>
                <a:off x="5360040" y="2749697"/>
                <a:ext cx="543739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altLang="bg-BG" sz="280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bg-BG" sz="2800" b="0" i="1" dirty="0" smtClean="0">
                              <a:latin typeface="Cambria Math"/>
                              <a:cs typeface="Arial" pitchFamily="34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bg-BG" sz="2800" b="0" i="1" dirty="0" smtClean="0">
                              <a:latin typeface="Cambria Math"/>
                              <a:cs typeface="Arial" pitchFamily="34" charset="0"/>
                            </a:rPr>
                            <m:t>4</m:t>
                          </m:r>
                        </m:den>
                      </m:f>
                      <m:r>
                        <a:rPr lang="bg-BG" altLang="bg-BG" sz="2800" i="1" dirty="0">
                          <a:latin typeface="Cambria Math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lang="bg-BG" sz="2800" dirty="0"/>
              </a:p>
            </p:txBody>
          </p:sp>
        </mc:Choice>
        <mc:Fallback>
          <p:sp>
            <p:nvSpPr>
              <p:cNvPr id="9" name="Правоъгъл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040" y="2749697"/>
                <a:ext cx="543739" cy="8989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Правоъгълник 23"/>
              <p:cNvSpPr/>
              <p:nvPr/>
            </p:nvSpPr>
            <p:spPr>
              <a:xfrm>
                <a:off x="7483129" y="2765140"/>
                <a:ext cx="543739" cy="898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altLang="bg-BG" sz="280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bg-BG" sz="2800" b="0" i="1" dirty="0" smtClean="0">
                              <a:latin typeface="Cambria Math"/>
                              <a:cs typeface="Arial" pitchFamily="34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bg-BG" sz="2800" b="0" i="1" dirty="0" smtClean="0">
                              <a:latin typeface="Cambria Math"/>
                              <a:cs typeface="Arial" pitchFamily="34" charset="0"/>
                            </a:rPr>
                            <m:t>7</m:t>
                          </m:r>
                        </m:den>
                      </m:f>
                      <m:r>
                        <a:rPr lang="bg-BG" altLang="bg-BG" sz="2800" i="1" dirty="0">
                          <a:latin typeface="Cambria Math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lang="bg-BG" sz="2800" dirty="0"/>
              </a:p>
            </p:txBody>
          </p:sp>
        </mc:Choice>
        <mc:Fallback>
          <p:sp>
            <p:nvSpPr>
              <p:cNvPr id="24" name="Правоъгъл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129" y="2765140"/>
                <a:ext cx="543739" cy="89870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авоъгълник 9"/>
              <p:cNvSpPr/>
              <p:nvPr/>
            </p:nvSpPr>
            <p:spPr>
              <a:xfrm>
                <a:off x="5684087" y="2763601"/>
                <a:ext cx="1031436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bg-BG" sz="2800" b="0" i="1" dirty="0" smtClean="0"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bg-BG" sz="2800" b="0" i="1" dirty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bg-BG" sz="2800" b="0" i="1" dirty="0" smtClean="0">
                              <a:latin typeface="Cambria Math"/>
                              <a:cs typeface="Times New Roman" pitchFamily="18" charset="0"/>
                            </a:rPr>
                            <m:t>21</m:t>
                          </m:r>
                        </m:num>
                        <m:den>
                          <m:r>
                            <a:rPr lang="en-US" altLang="bg-BG" sz="2800" b="0" i="1" dirty="0" smtClean="0">
                              <a:latin typeface="Cambria Math"/>
                              <a:cs typeface="Times New Roman" pitchFamily="18" charset="0"/>
                            </a:rPr>
                            <m:t>28</m:t>
                          </m:r>
                        </m:den>
                      </m:f>
                    </m:oMath>
                  </m:oMathPara>
                </a14:m>
                <a:endParaRPr lang="bg-BG" sz="2400" dirty="0"/>
              </a:p>
            </p:txBody>
          </p:sp>
        </mc:Choice>
        <mc:Fallback>
          <p:sp>
            <p:nvSpPr>
              <p:cNvPr id="10" name="Правоъгъл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087" y="2763601"/>
                <a:ext cx="1031436" cy="90178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Правоъгълник 10"/>
              <p:cNvSpPr/>
              <p:nvPr/>
            </p:nvSpPr>
            <p:spPr>
              <a:xfrm>
                <a:off x="7754998" y="2778788"/>
                <a:ext cx="805029" cy="8796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bg-BG" sz="3600" dirty="0" smtClean="0">
                    <a:ea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bg-BG" sz="3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bg-BG" sz="3600" b="0" i="1" smtClean="0">
                            <a:latin typeface="Cambria Math"/>
                            <a:cs typeface="Times New Roman" pitchFamily="18" charset="0"/>
                          </a:rPr>
                          <m:t>16</m:t>
                        </m:r>
                      </m:num>
                      <m:den>
                        <m:r>
                          <a:rPr lang="en-US" altLang="bg-BG" sz="3600" b="0" i="1" smtClean="0">
                            <a:latin typeface="Cambria Math"/>
                            <a:cs typeface="Times New Roman" pitchFamily="18" charset="0"/>
                          </a:rPr>
                          <m:t>28</m:t>
                        </m:r>
                      </m:den>
                    </m:f>
                  </m:oMath>
                </a14:m>
                <a:endParaRPr lang="bg-BG" sz="3600" dirty="0"/>
              </a:p>
            </p:txBody>
          </p:sp>
        </mc:Choice>
        <mc:Fallback>
          <p:sp>
            <p:nvSpPr>
              <p:cNvPr id="11" name="Правоъгъл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998" y="2778788"/>
                <a:ext cx="805029" cy="879600"/>
              </a:xfrm>
              <a:prstGeom prst="rect">
                <a:avLst/>
              </a:prstGeom>
              <a:blipFill rotWithShape="0">
                <a:blip r:embed="rId12"/>
                <a:stretch>
                  <a:fillRect l="-22727" b="-1319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13458"/>
              </p:ext>
            </p:extLst>
          </p:nvPr>
        </p:nvGraphicFramePr>
        <p:xfrm>
          <a:off x="2482563" y="2508699"/>
          <a:ext cx="24971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738"/>
                <a:gridCol w="356738"/>
                <a:gridCol w="356738"/>
                <a:gridCol w="356738"/>
                <a:gridCol w="356738"/>
                <a:gridCol w="356738"/>
                <a:gridCol w="356738"/>
              </a:tblGrid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847847"/>
              </p:ext>
            </p:extLst>
          </p:nvPr>
        </p:nvGraphicFramePr>
        <p:xfrm>
          <a:off x="8983887" y="2460465"/>
          <a:ext cx="28539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700"/>
                <a:gridCol w="407700"/>
                <a:gridCol w="407700"/>
                <a:gridCol w="407700"/>
                <a:gridCol w="407700"/>
                <a:gridCol w="407700"/>
                <a:gridCol w="407700"/>
              </a:tblGrid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30" name="Групиране 16"/>
          <p:cNvGrpSpPr/>
          <p:nvPr/>
        </p:nvGrpSpPr>
        <p:grpSpPr>
          <a:xfrm>
            <a:off x="10456454" y="6181226"/>
            <a:ext cx="612000" cy="648000"/>
            <a:chOff x="8781390" y="6084088"/>
            <a:chExt cx="720000" cy="742707"/>
          </a:xfrm>
        </p:grpSpPr>
        <p:pic>
          <p:nvPicPr>
            <p:cNvPr id="31" name="Картина 18">
              <a:hlinkClick r:id="rId13" action="ppaction://hlinkfile" tooltip="разпечатай си задачи за упражнение"/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5071" b="89933" l="7462" r="93077"/>
                      </a14:imgEffect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1390" y="6084088"/>
              <a:ext cx="720000" cy="742707"/>
            </a:xfrm>
            <a:prstGeom prst="rect">
              <a:avLst/>
            </a:prstGeom>
          </p:spPr>
        </p:pic>
        <p:sp>
          <p:nvSpPr>
            <p:cNvPr id="32" name="Овал 19"/>
            <p:cNvSpPr/>
            <p:nvPr/>
          </p:nvSpPr>
          <p:spPr>
            <a:xfrm>
              <a:off x="8875986" y="6154099"/>
              <a:ext cx="536028" cy="536028"/>
            </a:xfrm>
            <a:prstGeom prst="ellips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pic>
        <p:nvPicPr>
          <p:cNvPr id="33" name="Картина 22">
            <a:hlinkClick r:id="rId16" action="ppaction://hlinkfile" tooltip="разпечатай си пищов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630" y="6277693"/>
            <a:ext cx="602157" cy="4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8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26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1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9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15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0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264"/>
                            </p:stCondLst>
                            <p:childTnLst>
                              <p:par>
                                <p:cTn id="2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3306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4736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15736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24436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8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4329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4329"/>
                            </p:stCondLst>
                            <p:childTnLst>
                              <p:par>
                                <p:cTn id="41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6829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6829"/>
                            </p:stCondLst>
                            <p:childTnLst>
                              <p:par>
                                <p:cTn id="48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5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5" grpId="0"/>
      <p:bldP spid="6" grpId="0"/>
      <p:bldP spid="8" grpId="0"/>
      <p:bldP spid="9" grpId="0"/>
      <p:bldP spid="24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Потребителски проект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4896</TotalTime>
  <Words>24</Words>
  <Application>Microsoft Office PowerPoint</Application>
  <PresentationFormat>Widescreen</PresentationFormat>
  <Paragraphs>47</Paragraphs>
  <Slides>2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Cambria Math</vt:lpstr>
      <vt:lpstr>Symbol</vt:lpstr>
      <vt:lpstr>Times New Roman</vt:lpstr>
      <vt:lpstr>Office Theme</vt:lpstr>
      <vt:lpstr>Потребителски проект</vt:lpstr>
      <vt:lpstr>Сравняване на дроби с еднакви знаменатели</vt:lpstr>
      <vt:lpstr>Сравняване на дроби с различни знаменатели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Математически подсказвач за 5 клас</dc:title>
  <cp:lastModifiedBy>Димитър Колев</cp:lastModifiedBy>
  <cp:revision>312</cp:revision>
  <dcterms:created xsi:type="dcterms:W3CDTF">2014-12-03T16:22:28Z</dcterms:created>
  <dcterms:modified xsi:type="dcterms:W3CDTF">2015-11-28T13:39:58Z</dcterms:modified>
</cp:coreProperties>
</file>