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74" r:id="rId3"/>
    <p:sldId id="275" r:id="rId4"/>
    <p:sldId id="276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5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ово поле 11"/>
              <p:cNvSpPr txBox="1"/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ово поле 16"/>
              <p:cNvSpPr txBox="1"/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bg-BG" sz="54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6346" b="-159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17"/>
              <p:cNvSpPr txBox="1"/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bg-BG" sz="4800" b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 23"/>
          <p:cNvSpPr/>
          <p:nvPr userDrawn="1"/>
        </p:nvSpPr>
        <p:spPr>
          <a:xfrm>
            <a:off x="430305" y="4768211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 userDrawn="1"/>
        </p:nvSpPr>
        <p:spPr>
          <a:xfrm>
            <a:off x="455704" y="2955551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media" Target="../media/media2.wma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microsoft.com/office/2007/relationships/media" Target="../media/media1.wma"/><Relationship Id="rId16" Type="http://schemas.openxmlformats.org/officeDocument/2006/relationships/image" Target="../media/image17.png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12.png"/><Relationship Id="rId5" Type="http://schemas.microsoft.com/office/2007/relationships/media" Target="../media/media3.wma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audio" Target="../media/media2.wma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microsoft.com/office/2007/relationships/media" Target="../media/media5.wma"/><Relationship Id="rId21" Type="http://schemas.openxmlformats.org/officeDocument/2006/relationships/image" Target="../media/image30.png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microsoft.com/office/2007/relationships/media" Target="../media/media4.wma"/><Relationship Id="rId16" Type="http://schemas.openxmlformats.org/officeDocument/2006/relationships/image" Target="../media/image18.png"/><Relationship Id="rId20" Type="http://schemas.openxmlformats.org/officeDocument/2006/relationships/image" Target="../media/image29.png"/><Relationship Id="rId1" Type="http://schemas.openxmlformats.org/officeDocument/2006/relationships/audio" Target="NULL" TargetMode="External"/><Relationship Id="rId6" Type="http://schemas.openxmlformats.org/officeDocument/2006/relationships/audio" Target="../media/media7.wma"/><Relationship Id="rId11" Type="http://schemas.openxmlformats.org/officeDocument/2006/relationships/image" Target="../media/image21.png"/><Relationship Id="rId5" Type="http://schemas.microsoft.com/office/2007/relationships/media" Target="../media/media7.wma"/><Relationship Id="rId15" Type="http://schemas.openxmlformats.org/officeDocument/2006/relationships/image" Target="../media/image25.pn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4" Type="http://schemas.microsoft.com/office/2007/relationships/media" Target="../media/media6.wma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wma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2.png"/><Relationship Id="rId3" Type="http://schemas.microsoft.com/office/2007/relationships/media" Target="../media/media9.wma"/><Relationship Id="rId21" Type="http://schemas.openxmlformats.org/officeDocument/2006/relationships/image" Target="../media/image40.png"/><Relationship Id="rId7" Type="http://schemas.microsoft.com/office/2007/relationships/media" Target="../media/media12.wma"/><Relationship Id="rId12" Type="http://schemas.openxmlformats.org/officeDocument/2006/relationships/image" Target="../media/image24.png"/><Relationship Id="rId17" Type="http://schemas.openxmlformats.org/officeDocument/2006/relationships/image" Target="../media/image36.png"/><Relationship Id="rId25" Type="http://schemas.openxmlformats.org/officeDocument/2006/relationships/hyperlink" Target="../pishtovi/&#1054;&#1073;&#1080;&#1082;&#1085;&#1086;&#1074;&#1077;&#1085;&#1080;&#1044;&#1088;&#1086;&#1073;&#1080;&#1057;&#1098;&#1073;&#1080;&#1088;&#1072;&#1085;&#1077;.pdf" TargetMode="External"/><Relationship Id="rId2" Type="http://schemas.microsoft.com/office/2007/relationships/media" Target="../media/media8.wma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audio" Target="NULL" TargetMode="External"/><Relationship Id="rId6" Type="http://schemas.openxmlformats.org/officeDocument/2006/relationships/audio" Target="../media/media11.wma"/><Relationship Id="rId11" Type="http://schemas.openxmlformats.org/officeDocument/2006/relationships/slideLayout" Target="../slideLayouts/slideLayout4.xml"/><Relationship Id="rId24" Type="http://schemas.microsoft.com/office/2007/relationships/hdphoto" Target="../media/hdphoto1.wdp"/><Relationship Id="rId5" Type="http://schemas.microsoft.com/office/2007/relationships/media" Target="../media/media11.wma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image" Target="../media/image44.png"/><Relationship Id="rId10" Type="http://schemas.openxmlformats.org/officeDocument/2006/relationships/audio" Target="../media/media13.wma"/><Relationship Id="rId19" Type="http://schemas.openxmlformats.org/officeDocument/2006/relationships/image" Target="../media/image38.png"/><Relationship Id="rId31" Type="http://schemas.openxmlformats.org/officeDocument/2006/relationships/image" Target="../media/image46.png"/><Relationship Id="rId4" Type="http://schemas.microsoft.com/office/2007/relationships/media" Target="../media/media10.wma"/><Relationship Id="rId9" Type="http://schemas.microsoft.com/office/2007/relationships/media" Target="../media/media13.wma"/><Relationship Id="rId14" Type="http://schemas.openxmlformats.org/officeDocument/2006/relationships/image" Target="../media/image33.png"/><Relationship Id="rId22" Type="http://schemas.openxmlformats.org/officeDocument/2006/relationships/hyperlink" Target="../zadachi/&#1054;&#1073;&#1080;&#1082;&#1085;&#1086;&#1074;&#1077;&#1085;&#1080;&#1044;&#1088;&#1086;&#1073;&#1080;&#1057;&#1098;&#1073;&#1080;&#1088;&#1072;&#1085;&#1077;.pdf" TargetMode="External"/><Relationship Id="rId27" Type="http://schemas.openxmlformats.org/officeDocument/2006/relationships/image" Target="../media/image43.png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Събиране и изваждане на дроби с еднакви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0529"/>
              </p:ext>
            </p:extLst>
          </p:nvPr>
        </p:nvGraphicFramePr>
        <p:xfrm>
          <a:off x="2777698" y="2129935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46"/>
              <p:cNvSpPr txBox="1"/>
              <p:nvPr/>
            </p:nvSpPr>
            <p:spPr>
              <a:xfrm>
                <a:off x="2977016" y="4244258"/>
                <a:ext cx="663964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7" name="Текстово поле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16" y="4244258"/>
                <a:ext cx="663964" cy="9017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5625221" y="2143073"/>
                <a:ext cx="2353529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1" y="2143073"/>
                <a:ext cx="2353529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авоъгълник 53"/>
              <p:cNvSpPr/>
              <p:nvPr/>
            </p:nvSpPr>
            <p:spPr>
              <a:xfrm>
                <a:off x="7133053" y="3597659"/>
                <a:ext cx="2376805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  <m:r>
                            <a:rPr lang="bg-BG" sz="2800" i="1">
                              <a:latin typeface="Cambria Math"/>
                            </a:rPr>
                            <m:t>+</m:t>
                          </m:r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4" name="Правоъгъл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53" y="3597659"/>
                <a:ext cx="2376805" cy="9105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авоъгълник 54"/>
              <p:cNvSpPr/>
              <p:nvPr/>
            </p:nvSpPr>
            <p:spPr>
              <a:xfrm>
                <a:off x="2151528" y="1982259"/>
                <a:ext cx="494046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5" name="Правоъгъл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8" y="1982259"/>
                <a:ext cx="494046" cy="6117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авоъгълник 56"/>
              <p:cNvSpPr/>
              <p:nvPr/>
            </p:nvSpPr>
            <p:spPr>
              <a:xfrm>
                <a:off x="8321456" y="4788091"/>
                <a:ext cx="2376805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bg-BG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𝑎</m:t>
                          </m:r>
                          <m:r>
                            <a:rPr lang="bg-BG" sz="2800" i="1">
                              <a:latin typeface="Cambria Math"/>
                            </a:rPr>
                            <m:t>−</m:t>
                          </m:r>
                          <m:r>
                            <a:rPr lang="bg-BG" sz="28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57" name="Правоъгъл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56" y="4788091"/>
                <a:ext cx="2376805" cy="91050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ikDrobi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47.8687" end="1130.4912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62555" y="189931"/>
            <a:ext cx="609600" cy="609600"/>
          </a:xfrm>
          <a:prstGeom prst="rect">
            <a:avLst/>
          </a:prstGeom>
        </p:spPr>
      </p:pic>
      <p:pic>
        <p:nvPicPr>
          <p:cNvPr id="4" name="obikDrobi2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05302" y="189931"/>
            <a:ext cx="609600" cy="609600"/>
          </a:xfrm>
          <a:prstGeom prst="rect">
            <a:avLst/>
          </a:prstGeom>
        </p:spPr>
      </p:pic>
      <p:pic>
        <p:nvPicPr>
          <p:cNvPr id="5" name="obikDrobi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723514" y="2182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9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1000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8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8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49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6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706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172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23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2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7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7" grpId="0"/>
      <p:bldP spid="51" grpId="0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Събиране и изваждане на дроби с различни знаменатели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Текстово поле 1"/>
          <p:cNvSpPr txBox="1">
            <a:spLocks noChangeArrowheads="1"/>
          </p:cNvSpPr>
          <p:nvPr/>
        </p:nvSpPr>
        <p:spPr bwMode="auto">
          <a:xfrm>
            <a:off x="2495335" y="2210314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</a:t>
            </a:r>
            <a:r>
              <a:rPr kumimoji="0" lang="en-US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593395" y="2179322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</a:t>
            </a:r>
            <a:r>
              <a:rPr kumimoji="0" lang="en-US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834303" y="4068239"/>
                <a:ext cx="4435528" cy="23817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bg-BG" sz="3200" dirty="0"/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bg-BG" altLang="bg-BG" sz="36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4303" y="4068239"/>
                <a:ext cx="4435528" cy="23817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авоъгълник 8"/>
              <p:cNvSpPr/>
              <p:nvPr/>
            </p:nvSpPr>
            <p:spPr>
              <a:xfrm>
                <a:off x="2306714" y="2376158"/>
                <a:ext cx="543739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5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4" y="2376158"/>
                <a:ext cx="543739" cy="9017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авоъгълник 23"/>
              <p:cNvSpPr/>
              <p:nvPr/>
            </p:nvSpPr>
            <p:spPr>
              <a:xfrm>
                <a:off x="5373134" y="2378979"/>
                <a:ext cx="54373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4" name="Правоъгъл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34" y="2378979"/>
                <a:ext cx="543739" cy="8989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авоъгълник 9"/>
              <p:cNvSpPr/>
              <p:nvPr/>
            </p:nvSpPr>
            <p:spPr>
              <a:xfrm>
                <a:off x="2630761" y="2376158"/>
                <a:ext cx="103143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61" y="2376158"/>
                <a:ext cx="1031436" cy="9017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авоъгълник 10"/>
              <p:cNvSpPr/>
              <p:nvPr/>
            </p:nvSpPr>
            <p:spPr>
              <a:xfrm>
                <a:off x="5645003" y="2390777"/>
                <a:ext cx="805029" cy="887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03" y="2390777"/>
                <a:ext cx="805029" cy="887166"/>
              </a:xfrm>
              <a:prstGeom prst="rect">
                <a:avLst/>
              </a:prstGeom>
              <a:blipFill rotWithShape="0">
                <a:blip r:embed="rId13"/>
                <a:stretch>
                  <a:fillRect l="-22727" b="-123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ikDrobi4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75.2984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7618" y="167185"/>
            <a:ext cx="609600" cy="609600"/>
          </a:xfrm>
          <a:prstGeom prst="rect">
            <a:avLst/>
          </a:prstGeom>
        </p:spPr>
      </p:pic>
      <p:pic>
        <p:nvPicPr>
          <p:cNvPr id="14" name="obikDrobi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721.8567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918949" y="228600"/>
            <a:ext cx="609600" cy="609600"/>
          </a:xfrm>
          <a:prstGeom prst="rect">
            <a:avLst/>
          </a:prstGeom>
        </p:spPr>
      </p:pic>
      <p:sp>
        <p:nvSpPr>
          <p:cNvPr id="15" name="Текстово поле 14"/>
          <p:cNvSpPr txBox="1"/>
          <p:nvPr/>
        </p:nvSpPr>
        <p:spPr>
          <a:xfrm rot="5400000">
            <a:off x="2288135" y="3788718"/>
            <a:ext cx="763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}</a:t>
            </a:r>
            <a:endParaRPr lang="bg-BG" sz="8000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2304382" y="3776242"/>
            <a:ext cx="70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20</a:t>
            </a:r>
            <a:endParaRPr lang="bg-BG" sz="3200" dirty="0"/>
          </a:p>
        </p:txBody>
      </p:sp>
      <p:pic>
        <p:nvPicPr>
          <p:cNvPr id="25" name="obikDrobi6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st="717.3079" end="3227.8832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819701" y="3048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авоъгълник 27"/>
              <p:cNvSpPr/>
              <p:nvPr/>
            </p:nvSpPr>
            <p:spPr>
              <a:xfrm>
                <a:off x="10048689" y="2426482"/>
                <a:ext cx="742511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25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8" name="Правоъгъл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689" y="2426482"/>
                <a:ext cx="742511" cy="91057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авоъгълник 33"/>
              <p:cNvSpPr/>
              <p:nvPr/>
            </p:nvSpPr>
            <p:spPr>
              <a:xfrm>
                <a:off x="7786756" y="2355696"/>
                <a:ext cx="103143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bg-BG" sz="2800" b="0" i="1" dirty="0" smtClean="0"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bg-BG" sz="2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4" name="Правоъгъл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56" y="2355696"/>
                <a:ext cx="1031436" cy="8989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авоъгълник 34"/>
              <p:cNvSpPr/>
              <p:nvPr/>
            </p:nvSpPr>
            <p:spPr>
              <a:xfrm>
                <a:off x="10529129" y="2467426"/>
                <a:ext cx="609462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35" name="Правоъгъл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129" y="2467426"/>
                <a:ext cx="609462" cy="878126"/>
              </a:xfrm>
              <a:prstGeom prst="rect">
                <a:avLst/>
              </a:prstGeom>
              <a:blipFill rotWithShape="0">
                <a:blip r:embed="rId19"/>
                <a:stretch>
                  <a:fillRect l="-30000" b="-125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авоъгълник 35"/>
              <p:cNvSpPr/>
              <p:nvPr/>
            </p:nvSpPr>
            <p:spPr>
              <a:xfrm>
                <a:off x="7259657" y="2374132"/>
                <a:ext cx="742511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altLang="bg-BG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49</m:t>
                          </m:r>
                        </m:num>
                        <m:den>
                          <m:r>
                            <a:rPr lang="en-US" altLang="bg-BG" sz="2800" b="0" i="1" dirty="0" smtClean="0">
                              <a:latin typeface="Cambria Math"/>
                              <a:cs typeface="Arial" pitchFamily="34" charset="0"/>
                            </a:rPr>
                            <m:t>70</m:t>
                          </m:r>
                        </m:den>
                      </m:f>
                      <m:r>
                        <a:rPr lang="bg-BG" altLang="bg-BG" sz="2800" i="1" dirty="0">
                          <a:latin typeface="Cambria Math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36" name="Правоъгъл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57" y="2374132"/>
                <a:ext cx="742511" cy="90178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авоъгълник 15"/>
              <p:cNvSpPr/>
              <p:nvPr/>
            </p:nvSpPr>
            <p:spPr>
              <a:xfrm>
                <a:off x="7271362" y="4610326"/>
                <a:ext cx="3862660" cy="1952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49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70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bg-BG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bg-BG" sz="32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3200" dirty="0"/>
              </a:p>
            </p:txBody>
          </p:sp>
        </mc:Choice>
        <mc:Fallback xmlns="">
          <p:sp>
            <p:nvSpPr>
              <p:cNvPr id="16" name="Правоъгъл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62" y="4610326"/>
                <a:ext cx="3862660" cy="195271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аво съединение 17"/>
          <p:cNvCxnSpPr/>
          <p:nvPr/>
        </p:nvCxnSpPr>
        <p:spPr>
          <a:xfrm>
            <a:off x="7374038" y="2452807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аво съединение 37"/>
          <p:cNvCxnSpPr/>
          <p:nvPr/>
        </p:nvCxnSpPr>
        <p:spPr>
          <a:xfrm>
            <a:off x="7374038" y="2902289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>
            <a:off x="10116411" y="2512884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аво съединение 39"/>
          <p:cNvCxnSpPr/>
          <p:nvPr/>
        </p:nvCxnSpPr>
        <p:spPr>
          <a:xfrm>
            <a:off x="10116411" y="2962366"/>
            <a:ext cx="412718" cy="344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/>
          <p:cNvSpPr txBox="1"/>
          <p:nvPr/>
        </p:nvSpPr>
        <p:spPr>
          <a:xfrm>
            <a:off x="7630912" y="2021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642844" y="3275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10360564" y="2082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10372496" y="3337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pic>
        <p:nvPicPr>
          <p:cNvPr id="44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pic>
        <p:nvPicPr>
          <p:cNvPr id="45" name="obikDrobi8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527113" y="510653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авоъгълник 46"/>
              <p:cNvSpPr/>
              <p:nvPr/>
            </p:nvSpPr>
            <p:spPr>
              <a:xfrm>
                <a:off x="11001679" y="2485832"/>
                <a:ext cx="805029" cy="87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bg-BG" sz="3600" dirty="0" smtClean="0">
                    <a:ea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bg-BG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bg-BG" sz="3600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bg-BG" sz="3600" dirty="0"/>
              </a:p>
            </p:txBody>
          </p:sp>
        </mc:Choice>
        <mc:Fallback xmlns="">
          <p:sp>
            <p:nvSpPr>
              <p:cNvPr id="47" name="Правоъгъл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679" y="2485832"/>
                <a:ext cx="805029" cy="879215"/>
              </a:xfrm>
              <a:prstGeom prst="rect">
                <a:avLst/>
              </a:prstGeom>
              <a:blipFill rotWithShape="0">
                <a:blip r:embed="rId23"/>
                <a:stretch>
                  <a:fillRect l="-23485" b="-13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авоъгълник 11"/>
          <p:cNvSpPr/>
          <p:nvPr/>
        </p:nvSpPr>
        <p:spPr>
          <a:xfrm>
            <a:off x="6676628" y="2103972"/>
            <a:ext cx="63282" cy="42714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Текстово поле 1"/>
          <p:cNvSpPr txBox="1">
            <a:spLocks noChangeArrowheads="1"/>
          </p:cNvSpPr>
          <p:nvPr/>
        </p:nvSpPr>
        <p:spPr bwMode="auto">
          <a:xfrm>
            <a:off x="10890279" y="2275995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͜2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авоъгълник 47"/>
          <p:cNvSpPr/>
          <p:nvPr/>
        </p:nvSpPr>
        <p:spPr>
          <a:xfrm>
            <a:off x="3527656" y="3615916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</a:t>
            </a:r>
            <a:r>
              <a:rPr lang="bg-BG" altLang="bg-BG" sz="2400" dirty="0">
                <a:cs typeface="Times New Roman" pitchFamily="18" charset="0"/>
              </a:rPr>
              <a:t>О</a:t>
            </a:r>
            <a:r>
              <a:rPr lang="bg-BG" altLang="bg-BG" sz="2400" dirty="0" smtClean="0">
                <a:cs typeface="Times New Roman" pitchFamily="18" charset="0"/>
              </a:rPr>
              <a:t>К(5;4)=20</a:t>
            </a:r>
            <a:endParaRPr lang="bg-BG" sz="2400" dirty="0"/>
          </a:p>
        </p:txBody>
      </p:sp>
      <p:sp>
        <p:nvSpPr>
          <p:cNvPr id="49" name="Правоъгълник 48"/>
          <p:cNvSpPr/>
          <p:nvPr/>
        </p:nvSpPr>
        <p:spPr>
          <a:xfrm>
            <a:off x="8325536" y="4068631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НОК(10;5)=10</a:t>
            </a:r>
            <a:endParaRPr lang="bg-BG" sz="24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8182868" y="3514193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sz="2400" dirty="0" smtClean="0">
                <a:cs typeface="Times New Roman" pitchFamily="18" charset="0"/>
              </a:rPr>
              <a:t>НОК(70;25)=?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19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5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403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360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860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7703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9103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820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0303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203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1203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150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600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362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9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6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27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8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29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9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30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30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223"/>
                            </p:stCondLst>
                            <p:childTnLst>
                              <p:par>
                                <p:cTn id="8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1003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777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5977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4254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5" grpId="0"/>
      <p:bldP spid="6" grpId="0"/>
      <p:bldP spid="8" grpId="0"/>
      <p:bldP spid="9" grpId="0"/>
      <p:bldP spid="24" grpId="0"/>
      <p:bldP spid="10" grpId="0"/>
      <p:bldP spid="11" grpId="0"/>
      <p:bldP spid="15" grpId="0"/>
      <p:bldP spid="23" grpId="0"/>
      <p:bldP spid="28" grpId="0"/>
      <p:bldP spid="34" grpId="0"/>
      <p:bldP spid="35" grpId="0"/>
      <p:bldP spid="36" grpId="0"/>
      <p:bldP spid="16" grpId="0"/>
      <p:bldP spid="20" grpId="0"/>
      <p:bldP spid="41" grpId="0"/>
      <p:bldP spid="42" grpId="0"/>
      <p:bldP spid="43" grpId="0"/>
      <p:bldP spid="47" grpId="0"/>
      <p:bldP spid="12" grpId="0" animBg="1"/>
      <p:bldP spid="3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Смесени </a:t>
            </a:r>
            <a:r>
              <a:rPr lang="bg-BG" dirty="0" smtClean="0"/>
              <a:t>числа</a:t>
            </a:r>
            <a:endParaRPr lang="bg-BG" dirty="0"/>
          </a:p>
        </p:txBody>
      </p:sp>
      <p:pic>
        <p:nvPicPr>
          <p:cNvPr id="6" name="obikDrobi9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34.4964" end="3359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81971" y="80750"/>
            <a:ext cx="609600" cy="609600"/>
          </a:xfrm>
          <a:prstGeom prst="rect">
            <a:avLst/>
          </a:prstGeom>
        </p:spPr>
      </p:pic>
      <p:pic>
        <p:nvPicPr>
          <p:cNvPr id="7" name="obikDrobi10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3629.4752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14484" y="8075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авоъгълник 8"/>
              <p:cNvSpPr/>
              <p:nvPr/>
            </p:nvSpPr>
            <p:spPr>
              <a:xfrm>
                <a:off x="2327901" y="2080797"/>
                <a:ext cx="2858603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 smtClean="0">
                        <a:latin typeface="Cambria Math"/>
                      </a:rPr>
                      <m:t>3</m:t>
                    </m:r>
                    <m:r>
                      <a:rPr lang="bg-BG" sz="240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bg-BG" sz="2400" dirty="0"/>
                  <a:t>;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</m:t>
                    </m:r>
                    <m:r>
                      <a:rPr lang="bg-BG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r>
                      <a:rPr lang="bg-BG" sz="2400" i="1">
                        <a:latin typeface="Cambria Math"/>
                      </a:rPr>
                      <m:t>1</m:t>
                    </m:r>
                    <m:r>
                      <a:rPr lang="bg-BG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bg-BG" sz="2400" dirty="0"/>
                  <a:t>;</a:t>
                </a:r>
              </a:p>
            </p:txBody>
          </p:sp>
        </mc:Choice>
        <mc:Fallback>
          <p:sp>
            <p:nvSpPr>
              <p:cNvPr id="9" name="Правоъгъл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01" y="2080797"/>
                <a:ext cx="2858603" cy="616964"/>
              </a:xfrm>
              <a:prstGeom prst="rect">
                <a:avLst/>
              </a:prstGeom>
              <a:blipFill rotWithShape="0">
                <a:blip r:embed="rId14"/>
                <a:stretch>
                  <a:fillRect r="-1919" b="-882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2327901" y="4942474"/>
                <a:ext cx="1674125" cy="61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1</m:t>
                    </m:r>
                    <m:r>
                      <a:rPr lang="bg-BG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bg-BG" sz="2400" dirty="0"/>
                  <a:t>= 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1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01" y="4942474"/>
                <a:ext cx="1674125" cy="616964"/>
              </a:xfrm>
              <a:prstGeom prst="rect">
                <a:avLst/>
              </a:prstGeom>
              <a:blipFill rotWithShape="0">
                <a:blip r:embed="rId15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авоъгълник 10"/>
              <p:cNvSpPr/>
              <p:nvPr/>
            </p:nvSpPr>
            <p:spPr>
              <a:xfrm>
                <a:off x="2327901" y="3039389"/>
                <a:ext cx="1355436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3</m:t>
                    </m:r>
                    <m:r>
                      <a:rPr lang="bg-BG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bg-BG" sz="2400" dirty="0"/>
                  <a:t>=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>
          <p:sp>
            <p:nvSpPr>
              <p:cNvPr id="11" name="Правоъгъл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01" y="3039389"/>
                <a:ext cx="1355436" cy="613886"/>
              </a:xfrm>
              <a:prstGeom prst="rect">
                <a:avLst/>
              </a:prstGeom>
              <a:blipFill rotWithShape="0">
                <a:blip r:embed="rId16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авоъгълник 11"/>
              <p:cNvSpPr/>
              <p:nvPr/>
            </p:nvSpPr>
            <p:spPr>
              <a:xfrm>
                <a:off x="2327901" y="3950983"/>
                <a:ext cx="1615122" cy="615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</m:t>
                    </m:r>
                    <m:r>
                      <a:rPr lang="bg-BG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</m:oMath>
                </a14:m>
                <a:r>
                  <a:rPr lang="bg-BG" sz="2400" dirty="0"/>
                  <a:t>=</a:t>
                </a:r>
                <a14:m>
                  <m:oMath xmlns:m="http://schemas.openxmlformats.org/officeDocument/2006/math">
                    <m:r>
                      <a:rPr lang="bg-BG" sz="2400" i="1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400" i="1">
                            <a:latin typeface="Cambria Math"/>
                          </a:rPr>
                          <m:t>47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01" y="3950983"/>
                <a:ext cx="1615122" cy="615233"/>
              </a:xfrm>
              <a:prstGeom prst="rect">
                <a:avLst/>
              </a:prstGeom>
              <a:blipFill rotWithShape="0">
                <a:blip r:embed="rId1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ikDrobi1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3255.1072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784401" y="84162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авоъгълник 15"/>
              <p:cNvSpPr/>
              <p:nvPr/>
            </p:nvSpPr>
            <p:spPr>
              <a:xfrm>
                <a:off x="7650408" y="1923333"/>
                <a:ext cx="92256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800" i="1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800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bg-BG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>
          <p:sp>
            <p:nvSpPr>
              <p:cNvPr id="16" name="Правоъгъл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08" y="1923333"/>
                <a:ext cx="922560" cy="90178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аво съединение 17"/>
          <p:cNvCxnSpPr/>
          <p:nvPr/>
        </p:nvCxnSpPr>
        <p:spPr>
          <a:xfrm>
            <a:off x="7650408" y="1923333"/>
            <a:ext cx="1091820" cy="901785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аво съединение 18"/>
          <p:cNvCxnSpPr/>
          <p:nvPr/>
        </p:nvCxnSpPr>
        <p:spPr>
          <a:xfrm flipH="1">
            <a:off x="7759590" y="1923333"/>
            <a:ext cx="813378" cy="901785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obikDrobi13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3621206" y="87574"/>
            <a:ext cx="609600" cy="609600"/>
          </a:xfrm>
          <a:prstGeom prst="rect">
            <a:avLst/>
          </a:prstGeom>
        </p:spPr>
      </p:pic>
      <p:pic>
        <p:nvPicPr>
          <p:cNvPr id="34" name="obikDrobi14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4400800" y="125105"/>
            <a:ext cx="609600" cy="609600"/>
          </a:xfrm>
          <a:prstGeom prst="rect">
            <a:avLst/>
          </a:prstGeom>
        </p:spPr>
      </p:pic>
      <p:grpSp>
        <p:nvGrpSpPr>
          <p:cNvPr id="35" name="Групиране 16"/>
          <p:cNvGrpSpPr/>
          <p:nvPr/>
        </p:nvGrpSpPr>
        <p:grpSpPr>
          <a:xfrm>
            <a:off x="10471703" y="6150860"/>
            <a:ext cx="612000" cy="648000"/>
            <a:chOff x="8781390" y="6084088"/>
            <a:chExt cx="720000" cy="742707"/>
          </a:xfrm>
        </p:grpSpPr>
        <p:pic>
          <p:nvPicPr>
            <p:cNvPr id="36" name="Картина 18">
              <a:hlinkClick r:id="rId2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7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8" name="Картина 22">
            <a:hlinkClick r:id="rId25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79" y="6247327"/>
            <a:ext cx="602157" cy="455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Правоъгълник 38"/>
              <p:cNvSpPr/>
              <p:nvPr/>
            </p:nvSpPr>
            <p:spPr>
              <a:xfrm>
                <a:off x="6132107" y="3472805"/>
                <a:ext cx="5604932" cy="70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800" i="1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>
                        <a:latin typeface="Cambria Math"/>
                      </a:rPr>
                      <m:t> </m:t>
                    </m:r>
                    <m:r>
                      <a:rPr lang="bg-BG" sz="2800" i="1">
                        <a:latin typeface="Cambria Math"/>
                      </a:rPr>
                      <m:t>= </m:t>
                    </m:r>
                    <m:r>
                      <a:rPr lang="bg-BG" sz="2800" i="1">
                        <a:latin typeface="Cambria Math"/>
                      </a:rPr>
                      <m:t>3</m:t>
                    </m:r>
                    <m:r>
                      <a:rPr lang="bg-BG" sz="2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</m:oMath>
                </a14:m>
                <a:r>
                  <a:rPr lang="bg-B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</m:oMath>
                </a14:m>
                <a:r>
                  <a:rPr lang="bg-B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13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bg-BG" sz="2800" dirty="0"/>
              </a:p>
            </p:txBody>
          </p:sp>
        </mc:Choice>
        <mc:Fallback>
          <p:sp>
            <p:nvSpPr>
              <p:cNvPr id="39" name="Правоъгъл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07" y="3472805"/>
                <a:ext cx="5604932" cy="70160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Текстово поле 1"/>
          <p:cNvSpPr txBox="1"/>
          <p:nvPr/>
        </p:nvSpPr>
        <p:spPr>
          <a:xfrm>
            <a:off x="8536083" y="3256917"/>
            <a:ext cx="33020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bg-BG" sz="1400" dirty="0">
                <a:effectLst/>
                <a:latin typeface="Arial"/>
                <a:ea typeface="Calibri"/>
                <a:cs typeface="Times New Roman"/>
              </a:rPr>
              <a:t>͜4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авоъгълник 41"/>
              <p:cNvSpPr/>
              <p:nvPr/>
            </p:nvSpPr>
            <p:spPr>
              <a:xfrm>
                <a:off x="6066259" y="4354033"/>
                <a:ext cx="5404813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  <m:r>
                      <a:rPr lang="en-US" sz="2800" b="0" i="1" smtClean="0">
                        <a:latin typeface="Cambria Math"/>
                      </a:rPr>
                      <m:t>;</m:t>
                    </m:r>
                    <m:r>
                      <m:rPr>
                        <m:sty m:val="p"/>
                      </m:rPr>
                      <a:rPr lang="bg-BG" sz="2800" i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ym typeface="Symbol"/>
                  </a:rPr>
                  <a:t></a:t>
                </a:r>
                <a:r>
                  <a:rPr lang="en-US" sz="2800" dirty="0" smtClean="0"/>
                  <a:t>c=a/b; d=</a:t>
                </a:r>
                <a:r>
                  <a:rPr lang="bg-BG" sz="2800" dirty="0" smtClean="0"/>
                  <a:t>остатък (а/</a:t>
                </a:r>
                <a:r>
                  <a:rPr lang="en-US" sz="2800" dirty="0" smtClean="0"/>
                  <a:t>b)</a:t>
                </a:r>
                <a:endParaRPr lang="bg-BG" sz="2800" dirty="0"/>
              </a:p>
            </p:txBody>
          </p:sp>
        </mc:Choice>
        <mc:Fallback>
          <p:sp>
            <p:nvSpPr>
              <p:cNvPr id="42" name="Правоъгъл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59" y="4354033"/>
                <a:ext cx="5404813" cy="724365"/>
              </a:xfrm>
              <a:prstGeom prst="rect">
                <a:avLst/>
              </a:prstGeom>
              <a:blipFill rotWithShape="0">
                <a:blip r:embed="rId28"/>
                <a:stretch>
                  <a:fillRect r="-1240" b="-1092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Правоъгълник 42"/>
              <p:cNvSpPr/>
              <p:nvPr/>
            </p:nvSpPr>
            <p:spPr>
              <a:xfrm>
                <a:off x="6132107" y="5253648"/>
                <a:ext cx="5338965" cy="704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800" i="1">
                            <a:latin typeface="Cambria Math"/>
                          </a:rPr>
                          <m:t>23</m:t>
                        </m:r>
                      </m:num>
                      <m:den>
                        <m:r>
                          <a:rPr lang="bg-BG" sz="2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 smtClean="0"/>
                  <a:t>,</a:t>
                </a:r>
                <a:r>
                  <a:rPr lang="bg-BG" sz="2800" dirty="0" smtClean="0"/>
                  <a:t> защото 23:5=4 и остатък 3</a:t>
                </a:r>
                <a:endParaRPr lang="bg-BG" sz="2800" dirty="0"/>
              </a:p>
            </p:txBody>
          </p:sp>
        </mc:Choice>
        <mc:Fallback>
          <p:sp>
            <p:nvSpPr>
              <p:cNvPr id="43" name="Правоъгъл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07" y="5253648"/>
                <a:ext cx="5338965" cy="704295"/>
              </a:xfrm>
              <a:prstGeom prst="rect">
                <a:avLst/>
              </a:prstGeom>
              <a:blipFill rotWithShape="0">
                <a:blip r:embed="rId29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obiknoveni subirane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1"/>
          <a:stretch>
            <a:fillRect/>
          </a:stretch>
        </p:blipFill>
        <p:spPr>
          <a:xfrm>
            <a:off x="1846728" y="875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66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623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74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1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24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247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864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740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431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131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831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273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36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122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4422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637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7012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158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3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1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9795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795"/>
                            </p:stCondLst>
                            <p:childTnLst>
                              <p:par>
                                <p:cTn id="5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2295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2295"/>
                            </p:stCondLst>
                            <p:childTnLst>
                              <p:par>
                                <p:cTn id="6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39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74</Words>
  <Application>Microsoft Office PowerPoint</Application>
  <PresentationFormat>Widescreen</PresentationFormat>
  <Paragraphs>58</Paragraphs>
  <Slides>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Потребителски проект</vt:lpstr>
      <vt:lpstr>Събиране и изваждане на дроби с еднакви знаменатели</vt:lpstr>
      <vt:lpstr>Събиране и изваждане на дроби с различни знаменатели</vt:lpstr>
      <vt:lpstr>Смесени числа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325</cp:revision>
  <dcterms:created xsi:type="dcterms:W3CDTF">2014-12-03T16:22:28Z</dcterms:created>
  <dcterms:modified xsi:type="dcterms:W3CDTF">2015-11-28T13:51:02Z</dcterms:modified>
</cp:coreProperties>
</file>