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5"/>
  </p:notesMasterIdLst>
  <p:sldIdLst>
    <p:sldId id="274" r:id="rId3"/>
    <p:sldId id="275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DDDDDD"/>
    <a:srgbClr val="B2B2B2"/>
    <a:srgbClr val="808080"/>
    <a:srgbClr val="E04E4E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9" autoAdjust="0"/>
    <p:restoredTop sz="86323" autoAdjust="0"/>
  </p:normalViewPr>
  <p:slideViewPr>
    <p:cSldViewPr snapToGrid="0">
      <p:cViewPr varScale="1">
        <p:scale>
          <a:sx n="113" d="100"/>
          <a:sy n="113" d="100"/>
        </p:scale>
        <p:origin x="5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ово поле 11"/>
              <p:cNvSpPr txBox="1"/>
              <p:nvPr userDrawn="1"/>
            </p:nvSpPr>
            <p:spPr>
              <a:xfrm rot="20473722">
                <a:off x="392450" y="3094393"/>
                <a:ext cx="1407758" cy="18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f>
                        <m:fPr>
                          <m:ctrlP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473722">
                <a:off x="392450" y="3094393"/>
                <a:ext cx="1407758" cy="1826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ово поле 16"/>
              <p:cNvSpPr txBox="1"/>
              <p:nvPr userDrawn="1"/>
            </p:nvSpPr>
            <p:spPr>
              <a:xfrm rot="20904786">
                <a:off x="713097" y="5012711"/>
                <a:ext cx="167349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54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bg-BG" sz="54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713097" y="5012711"/>
                <a:ext cx="1673499" cy="1292662"/>
              </a:xfrm>
              <a:prstGeom prst="rect">
                <a:avLst/>
              </a:prstGeom>
              <a:blipFill rotWithShape="0">
                <a:blip r:embed="rId3"/>
                <a:stretch>
                  <a:fillRect l="-16346" b="-159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17"/>
              <p:cNvSpPr txBox="1"/>
              <p:nvPr userDrawn="1"/>
            </p:nvSpPr>
            <p:spPr>
              <a:xfrm rot="20633914">
                <a:off x="77900" y="1640607"/>
                <a:ext cx="2943892" cy="153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4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bg-BG" sz="4800" b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17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633914">
                <a:off x="77900" y="1640607"/>
                <a:ext cx="2943892" cy="1538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Равно 23"/>
          <p:cNvSpPr/>
          <p:nvPr userDrawn="1"/>
        </p:nvSpPr>
        <p:spPr>
          <a:xfrm>
            <a:off x="430305" y="4768211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" name="Cross 14"/>
          <p:cNvSpPr/>
          <p:nvPr userDrawn="1"/>
        </p:nvSpPr>
        <p:spPr>
          <a:xfrm>
            <a:off x="455704" y="2955551"/>
            <a:ext cx="449245" cy="438410"/>
          </a:xfrm>
          <a:prstGeom prst="plus">
            <a:avLst>
              <a:gd name="adj" fmla="val 392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29.11.2015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29.11.2015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ma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07/relationships/media" Target="../media/media2.wma"/><Relationship Id="rId21" Type="http://schemas.openxmlformats.org/officeDocument/2006/relationships/image" Target="../media/image18.png"/><Relationship Id="rId7" Type="http://schemas.microsoft.com/office/2007/relationships/media" Target="../media/media5.wma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microsoft.com/office/2007/relationships/media" Target="../media/media1.wma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audio" Target="NULL" TargetMode="External"/><Relationship Id="rId6" Type="http://schemas.microsoft.com/office/2007/relationships/media" Target="../media/media4.wma"/><Relationship Id="rId11" Type="http://schemas.openxmlformats.org/officeDocument/2006/relationships/slideLayout" Target="../slideLayouts/slideLayout4.xml"/><Relationship Id="rId5" Type="http://schemas.openxmlformats.org/officeDocument/2006/relationships/audio" Target="../media/media3.wma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audio" Target="../media/media6.wma"/><Relationship Id="rId19" Type="http://schemas.openxmlformats.org/officeDocument/2006/relationships/image" Target="../media/image16.png"/><Relationship Id="rId4" Type="http://schemas.microsoft.com/office/2007/relationships/media" Target="../media/media3.wma"/><Relationship Id="rId9" Type="http://schemas.microsoft.com/office/2007/relationships/media" Target="../media/media6.wma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media" Target="../media/media11.wma"/><Relationship Id="rId13" Type="http://schemas.openxmlformats.org/officeDocument/2006/relationships/image" Target="../media/image21.png"/><Relationship Id="rId18" Type="http://schemas.openxmlformats.org/officeDocument/2006/relationships/image" Target="../media/image11.png"/><Relationship Id="rId3" Type="http://schemas.microsoft.com/office/2007/relationships/media" Target="../media/media8.wma"/><Relationship Id="rId21" Type="http://schemas.openxmlformats.org/officeDocument/2006/relationships/image" Target="../media/image25.png"/><Relationship Id="rId7" Type="http://schemas.openxmlformats.org/officeDocument/2006/relationships/audio" Target="../media/media10.wma"/><Relationship Id="rId12" Type="http://schemas.openxmlformats.org/officeDocument/2006/relationships/hyperlink" Target="../zadachi/&#1054;&#1073;&#1080;&#1082;&#1085;&#1086;&#1074;&#1077;&#1085;&#1080;&#1044;&#1088;&#1086;&#1073;&#1080;&#1059;&#1084;&#1085;&#1086;&#1078;&#1077;&#1085;&#1080;&#1077;.pdf" TargetMode="External"/><Relationship Id="rId17" Type="http://schemas.openxmlformats.org/officeDocument/2006/relationships/image" Target="../media/image220.png"/><Relationship Id="rId2" Type="http://schemas.microsoft.com/office/2007/relationships/media" Target="../media/media7.wma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audio" Target="NULL" TargetMode="External"/><Relationship Id="rId6" Type="http://schemas.microsoft.com/office/2007/relationships/media" Target="../media/media10.wma"/><Relationship Id="rId11" Type="http://schemas.openxmlformats.org/officeDocument/2006/relationships/image" Target="../media/image9.png"/><Relationship Id="rId5" Type="http://schemas.microsoft.com/office/2007/relationships/media" Target="../media/media9.wma"/><Relationship Id="rId15" Type="http://schemas.openxmlformats.org/officeDocument/2006/relationships/hyperlink" Target="../pishtovi/&#1054;&#1073;&#1080;&#1082;&#1085;&#1086;&#1074;&#1077;&#1085;&#1080;&#1044;&#1088;&#1086;&#1073;&#1080;&#1059;&#1084;&#1085;&#1086;&#1078;&#1077;&#1085;&#1080;&#1077;.pdf" TargetMode="External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23.png"/><Relationship Id="rId4" Type="http://schemas.openxmlformats.org/officeDocument/2006/relationships/audio" Target="../media/media8.wma"/><Relationship Id="rId9" Type="http://schemas.openxmlformats.org/officeDocument/2006/relationships/audio" Target="../media/media11.wma"/><Relationship Id="rId14" Type="http://schemas.microsoft.com/office/2007/relationships/hdphoto" Target="../media/hdphoto1.wdp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Умножение на обикновени дроби 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431189" y="6111023"/>
            <a:ext cx="540000" cy="540000"/>
          </a:xfrm>
          <a:prstGeom prst="rect">
            <a:avLst/>
          </a:prstGeom>
        </p:spPr>
      </p:pic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25856"/>
              </p:ext>
            </p:extLst>
          </p:nvPr>
        </p:nvGraphicFramePr>
        <p:xfrm>
          <a:off x="2968836" y="2133866"/>
          <a:ext cx="216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74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747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bg-BG" sz="33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63901" marR="1639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obikDrobi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17.4224" end="3052.2656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08048" y="4435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5692759" y="1917487"/>
                <a:ext cx="4401141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2400" dirty="0"/>
                  <a:t>3*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bg-BG" sz="2400" b="0" i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bg-BG" sz="2400" b="0" i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bg-BG" sz="2400" b="0" i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2+2+2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2400" b="0" i="0">
                            <a:latin typeface="Cambria Math"/>
                          </a:rPr>
                          <m:t>3∗2</m:t>
                        </m:r>
                      </m:num>
                      <m:den>
                        <m:r>
                          <a:rPr lang="bg-BG" sz="2400" b="0" i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endParaRPr lang="bg-BG" sz="2400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759" y="1917487"/>
                <a:ext cx="4401141" cy="616964"/>
              </a:xfrm>
              <a:prstGeom prst="rect">
                <a:avLst/>
              </a:prstGeom>
              <a:blipFill rotWithShape="0">
                <a:blip r:embed="rId15"/>
                <a:stretch>
                  <a:fillRect l="-2216" b="-99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ikDrobi2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448.8616" end="1147.0896"/>
                </p14:media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13184" y="47766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авоъгълник 5"/>
              <p:cNvSpPr/>
              <p:nvPr/>
            </p:nvSpPr>
            <p:spPr>
              <a:xfrm>
                <a:off x="5553669" y="2480424"/>
                <a:ext cx="5836149" cy="955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bg-BG" sz="24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bg-BG" sz="2400" i="0">
                        <a:latin typeface="Cambria Math"/>
                      </a:rPr>
                      <m:t>n</m:t>
                    </m:r>
                    <m:r>
                      <a:rPr lang="bg-BG" sz="2400" i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bg-BG" sz="2400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n</m:t>
                        </m:r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400" dirty="0" smtClean="0"/>
                  <a:t> - </a:t>
                </a:r>
                <a:r>
                  <a:rPr lang="bg-BG" sz="2400" dirty="0" smtClean="0"/>
                  <a:t>произведение</a:t>
                </a:r>
                <a:r>
                  <a:rPr lang="en-US" sz="2400" dirty="0" smtClean="0"/>
                  <a:t> </a:t>
                </a:r>
                <a:r>
                  <a:rPr lang="bg-BG" sz="2400" dirty="0" smtClean="0"/>
                  <a:t>на </a:t>
                </a:r>
                <a:r>
                  <a:rPr lang="bg-BG" sz="2400" dirty="0"/>
                  <a:t>о</a:t>
                </a:r>
                <a:r>
                  <a:rPr lang="bg-BG" sz="2400" dirty="0" smtClean="0"/>
                  <a:t>бикновена </a:t>
                </a:r>
                <a:endParaRPr lang="en-US" sz="2400" dirty="0" smtClean="0"/>
              </a:p>
              <a:p>
                <a:r>
                  <a:rPr lang="bg-BG" sz="2400" dirty="0" smtClean="0"/>
                  <a:t>дроб с естествено </a:t>
                </a:r>
                <a:r>
                  <a:rPr lang="bg-BG" sz="2400" dirty="0"/>
                  <a:t>ч</a:t>
                </a:r>
                <a:r>
                  <a:rPr lang="bg-BG" sz="2400" dirty="0" smtClean="0"/>
                  <a:t>исло</a:t>
                </a:r>
                <a:endParaRPr lang="bg-BG" sz="2400" dirty="0"/>
              </a:p>
            </p:txBody>
          </p:sp>
        </mc:Choice>
        <mc:Fallback xmlns="">
          <p:sp>
            <p:nvSpPr>
              <p:cNvPr id="6" name="Правоъгъл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669" y="2480424"/>
                <a:ext cx="5836149" cy="955839"/>
              </a:xfrm>
              <a:prstGeom prst="rect">
                <a:avLst/>
              </a:prstGeom>
              <a:blipFill rotWithShape="0">
                <a:blip r:embed="rId17"/>
                <a:stretch>
                  <a:fillRect l="-1567" r="-836" b="-1337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ikDrobi3.wma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874292" y="47766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авоъгълник 7"/>
              <p:cNvSpPr/>
              <p:nvPr/>
            </p:nvSpPr>
            <p:spPr>
              <a:xfrm>
                <a:off x="5786432" y="3436263"/>
                <a:ext cx="5804089" cy="723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c</m:t>
                        </m:r>
                      </m:den>
                    </m:f>
                    <m:r>
                      <a:rPr lang="bg-BG" sz="2800" i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i="0">
                            <a:latin typeface="Cambria Math"/>
                          </a:rPr>
                          <m:t>d</m:t>
                        </m:r>
                      </m:den>
                    </m:f>
                    <m:r>
                      <a:rPr lang="bg-BG" sz="2800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a</m:t>
                        </m:r>
                        <m:r>
                          <a:rPr lang="bg-BG" sz="2800" i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c</m:t>
                        </m:r>
                        <m:r>
                          <a:rPr lang="bg-BG" sz="2800" i="0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bg-BG" sz="2800" i="0">
                            <a:latin typeface="Cambria Math"/>
                          </a:rPr>
                          <m:t>d</m:t>
                        </m:r>
                      </m:den>
                    </m:f>
                  </m:oMath>
                </a14:m>
                <a:r>
                  <a:rPr lang="bg-BG" sz="3200" dirty="0" smtClean="0"/>
                  <a:t> - </a:t>
                </a:r>
                <a:r>
                  <a:rPr lang="bg-BG" sz="2400" dirty="0" smtClean="0"/>
                  <a:t>произведени на дроб с дроб</a:t>
                </a:r>
                <a:endParaRPr lang="bg-BG" sz="2400" dirty="0"/>
              </a:p>
            </p:txBody>
          </p:sp>
        </mc:Choice>
        <mc:Fallback xmlns="">
          <p:sp>
            <p:nvSpPr>
              <p:cNvPr id="8" name="Правоъгъл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432" y="3436263"/>
                <a:ext cx="5804089" cy="723853"/>
              </a:xfrm>
              <a:prstGeom prst="rect">
                <a:avLst/>
              </a:prstGeom>
              <a:blipFill rotWithShape="0">
                <a:blip r:embed="rId19"/>
                <a:stretch>
                  <a:fillRect t="-1695" r="-735" b="-177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ikDrobi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6">
                  <p14:trim end="8895.8472"/>
                </p14:media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693158" y="47766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авоъгълник 9"/>
              <p:cNvSpPr/>
              <p:nvPr/>
            </p:nvSpPr>
            <p:spPr>
              <a:xfrm>
                <a:off x="5692759" y="4180003"/>
                <a:ext cx="4822539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c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</a:rPr>
                            <m:t>d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</a:rPr>
                            <m:t>d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000" i="0">
                              <a:latin typeface="Cambria Math"/>
                            </a:rPr>
                            <m:t>c</m:t>
                          </m:r>
                        </m:den>
                      </m:f>
                      <m:r>
                        <a:rPr lang="bg-BG" sz="2000" b="0" i="1" smtClean="0">
                          <a:latin typeface="Cambria Math"/>
                        </a:rPr>
                        <m:t> −разместително свойство</m:t>
                      </m:r>
                    </m:oMath>
                  </m:oMathPara>
                </a14:m>
                <a:endParaRPr lang="bg-BG" sz="2000" dirty="0"/>
              </a:p>
            </p:txBody>
          </p:sp>
        </mc:Choice>
        <mc:Fallback>
          <p:sp>
            <p:nvSpPr>
              <p:cNvPr id="10" name="Правоъгъл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759" y="4180003"/>
                <a:ext cx="4822539" cy="67685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ikDrobi6.wma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744036" y="22677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авоъгълник 11"/>
              <p:cNvSpPr/>
              <p:nvPr/>
            </p:nvSpPr>
            <p:spPr>
              <a:xfrm>
                <a:off x="5191884" y="4832646"/>
                <a:ext cx="5402889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c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d</m:t>
                            </m:r>
                          </m:den>
                        </m:f>
                      </m:e>
                    </m:d>
                    <m:r>
                      <a:rPr lang="bg-BG" sz="2400" i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bg-BG" sz="2400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c</m:t>
                        </m:r>
                      </m:den>
                    </m:f>
                    <m:r>
                      <a:rPr lang="bg-BG" sz="2400" i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d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r>
                  <a:rPr lang="bg-BG" sz="2400" dirty="0" smtClean="0"/>
                  <a:t> - съдружително</a:t>
                </a:r>
                <a:endParaRPr lang="bg-BG" sz="2400" dirty="0"/>
              </a:p>
            </p:txBody>
          </p:sp>
        </mc:Choice>
        <mc:Fallback>
          <p:sp>
            <p:nvSpPr>
              <p:cNvPr id="12" name="Правоъгъл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84" y="4832646"/>
                <a:ext cx="5402889" cy="645048"/>
              </a:xfrm>
              <a:prstGeom prst="rect">
                <a:avLst/>
              </a:prstGeom>
              <a:blipFill rotWithShape="0">
                <a:blip r:embed="rId22"/>
                <a:stretch>
                  <a:fillRect r="-790" b="-75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ikDrobi7.wma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738362" y="22677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авоъгълник 13"/>
              <p:cNvSpPr/>
              <p:nvPr/>
            </p:nvSpPr>
            <p:spPr>
              <a:xfrm>
                <a:off x="4409931" y="5533638"/>
                <a:ext cx="6629764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c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±</m:t>
                        </m:r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d</m:t>
                            </m:r>
                          </m:den>
                        </m:f>
                      </m:e>
                    </m:d>
                    <m:r>
                      <a:rPr lang="bg-BG" sz="2400" i="0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2400" i="0">
                            <a:latin typeface="Cambria Math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n</m:t>
                        </m:r>
                      </m:den>
                    </m:f>
                    <m:r>
                      <a:rPr lang="bg-BG" sz="2400" i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c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den>
                        </m:f>
                      </m:e>
                    </m:d>
                    <m:r>
                      <a:rPr lang="bg-BG" sz="2400" i="0">
                        <a:latin typeface="Cambria Math"/>
                      </a:rPr>
                      <m:t>±</m:t>
                    </m:r>
                    <m:d>
                      <m:d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d</m:t>
                            </m:r>
                          </m:den>
                        </m:f>
                        <m:r>
                          <a:rPr lang="bg-BG" sz="2400" i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bg-BG" sz="2400" i="0">
                                <a:latin typeface="Cambria Math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n</m:t>
                            </m:r>
                          </m:den>
                        </m:f>
                      </m:e>
                    </m:d>
                  </m:oMath>
                </a14:m>
                <a:r>
                  <a:rPr lang="bg-BG" sz="2400" dirty="0" smtClean="0"/>
                  <a:t>-разпределително</a:t>
                </a:r>
                <a:endParaRPr lang="bg-BG" sz="2400" dirty="0"/>
              </a:p>
            </p:txBody>
          </p:sp>
        </mc:Choice>
        <mc:Fallback>
          <p:sp>
            <p:nvSpPr>
              <p:cNvPr id="14" name="Правоъгъл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931" y="5533638"/>
                <a:ext cx="6629764" cy="645048"/>
              </a:xfrm>
              <a:prstGeom prst="rect">
                <a:avLst/>
              </a:prstGeom>
              <a:blipFill rotWithShape="0">
                <a:blip r:embed="rId23"/>
                <a:stretch>
                  <a:fillRect r="-460" b="-75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19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8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56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3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4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34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101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39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47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39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971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169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58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6469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69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1463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285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71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8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28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746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63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47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573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4015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8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Деление на обикновени дроби </a:t>
            </a:r>
          </a:p>
        </p:txBody>
      </p:sp>
      <p:pic>
        <p:nvPicPr>
          <p:cNvPr id="4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pSp>
        <p:nvGrpSpPr>
          <p:cNvPr id="30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31" name="Картина 18">
              <a:hlinkClick r:id="rId12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32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33" name="Картина 22">
            <a:hlinkClick r:id="rId15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авоъгълник 12"/>
              <p:cNvSpPr/>
              <p:nvPr/>
            </p:nvSpPr>
            <p:spPr>
              <a:xfrm>
                <a:off x="2397872" y="2027558"/>
                <a:ext cx="3698128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и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 ;     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20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и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20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;     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270</m:t>
                          </m:r>
                        </m:den>
                      </m:f>
                      <m:r>
                        <a:rPr lang="bg-BG" sz="2000" i="0">
                          <a:latin typeface="Cambria Math"/>
                        </a:rPr>
                        <m:t> и </m:t>
                      </m:r>
                      <m:f>
                        <m:f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000" i="0">
                              <a:latin typeface="Cambria Math"/>
                            </a:rPr>
                            <m:t>270</m:t>
                          </m:r>
                        </m:num>
                        <m:den>
                          <m:r>
                            <a:rPr lang="bg-BG" sz="2000" i="0">
                              <a:latin typeface="Cambria Math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13" name="Правоъгъл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872" y="2027558"/>
                <a:ext cx="3698128" cy="67685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ikDrobi8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81.852" end="664.9744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77618" y="0"/>
            <a:ext cx="609600" cy="609600"/>
          </a:xfrm>
          <a:prstGeom prst="rect">
            <a:avLst/>
          </a:prstGeom>
        </p:spPr>
      </p:pic>
      <p:pic>
        <p:nvPicPr>
          <p:cNvPr id="15" name="obikDrobi9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028132" y="0"/>
            <a:ext cx="609600" cy="609600"/>
          </a:xfrm>
          <a:prstGeom prst="rect">
            <a:avLst/>
          </a:prstGeom>
        </p:spPr>
      </p:pic>
      <p:pic>
        <p:nvPicPr>
          <p:cNvPr id="16" name="obikDrobi10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st="679.6181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026682" y="15240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авоъгълник 16"/>
              <p:cNvSpPr/>
              <p:nvPr/>
            </p:nvSpPr>
            <p:spPr>
              <a:xfrm>
                <a:off x="7575076" y="1958886"/>
                <a:ext cx="3660554" cy="814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bg-BG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320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bg-BG" sz="3200">
                        <a:latin typeface="Cambria Math"/>
                      </a:rPr>
                      <m:t>и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bg-BG" sz="3200">
                            <a:latin typeface="Cambria Math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bg-BG" sz="3200" dirty="0" smtClean="0"/>
                  <a:t> реципрочни</a:t>
                </a:r>
                <a:endParaRPr lang="bg-BG" sz="3200" dirty="0"/>
              </a:p>
            </p:txBody>
          </p:sp>
        </mc:Choice>
        <mc:Fallback xmlns="">
          <p:sp>
            <p:nvSpPr>
              <p:cNvPr id="17" name="Правоъгъл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76" y="1958886"/>
                <a:ext cx="3660554" cy="814197"/>
              </a:xfrm>
              <a:prstGeom prst="rect">
                <a:avLst/>
              </a:prstGeom>
              <a:blipFill rotWithShape="0">
                <a:blip r:embed="rId19"/>
                <a:stretch>
                  <a:fillRect r="-3167" b="-111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obikDrobi11.wma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2815988" y="22632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авоъгълник 18"/>
              <p:cNvSpPr/>
              <p:nvPr/>
            </p:nvSpPr>
            <p:spPr>
              <a:xfrm>
                <a:off x="3702060" y="4129085"/>
                <a:ext cx="2027543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c</m:t>
                          </m:r>
                        </m:den>
                      </m:f>
                      <m:r>
                        <a:rPr lang="bg-BG" sz="2800" i="0">
                          <a:latin typeface="Cambria Math"/>
                        </a:rPr>
                        <m:t>: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d</m:t>
                          </m:r>
                        </m:den>
                      </m:f>
                      <m:r>
                        <a:rPr lang="bg-BG" sz="28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a</m:t>
                          </m:r>
                          <m:r>
                            <a:rPr lang="bg-BG" sz="2800" i="0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c</m:t>
                          </m:r>
                          <m:r>
                            <a:rPr lang="bg-BG" sz="2800" i="0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bg-BG" sz="2800" i="0">
                              <a:latin typeface="Cambria Math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9" name="Правоъгъл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60" y="4129085"/>
                <a:ext cx="2027543" cy="91057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obikDrobi12.wma">
            <a:hlinkClick r:id="" action="ppaction://media"/>
          </p:cNvPr>
          <p:cNvPicPr>
            <a:picLocks noChangeAspect="1"/>
          </p:cNvPicPr>
          <p:nvPr>
            <a:audioFile r:link="rId9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875746" y="226325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авоъгълник 20"/>
              <p:cNvSpPr/>
              <p:nvPr/>
            </p:nvSpPr>
            <p:spPr>
              <a:xfrm>
                <a:off x="8217623" y="4129085"/>
                <a:ext cx="2774862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bg-BG" sz="32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bg-BG" sz="3200" i="1">
                        <a:latin typeface="Cambria Math"/>
                      </a:rPr>
                      <m:t>: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bg-BG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5∗4</m:t>
                        </m:r>
                      </m:num>
                      <m:den>
                        <m:r>
                          <a:rPr lang="bg-BG" sz="3200" i="1">
                            <a:latin typeface="Cambria Math"/>
                          </a:rPr>
                          <m:t>3∗3</m:t>
                        </m:r>
                      </m:den>
                    </m:f>
                    <m:r>
                      <a:rPr lang="bg-BG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bg-BG" sz="3200" i="1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bg-BG" sz="3200" dirty="0"/>
                  <a:t> </a:t>
                </a:r>
              </a:p>
            </p:txBody>
          </p:sp>
        </mc:Choice>
        <mc:Fallback xmlns="">
          <p:sp>
            <p:nvSpPr>
              <p:cNvPr id="21" name="Правоъгъл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23" y="4129085"/>
                <a:ext cx="2774862" cy="79842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6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3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4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3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43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61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66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866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866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859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386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986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457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48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495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48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946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946"/>
                            </p:stCondLst>
                            <p:childTnLst>
                              <p:par>
                                <p:cTn id="3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446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6446"/>
                            </p:stCondLst>
                            <p:childTnLst>
                              <p:par>
                                <p:cTn id="42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13" grpId="0"/>
      <p:bldP spid="17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15</Words>
  <Application>Microsoft Office PowerPoint</Application>
  <PresentationFormat>Widescreen</PresentationFormat>
  <Paragraphs>29</Paragraphs>
  <Slides>2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Потребителски проект</vt:lpstr>
      <vt:lpstr>Умножение на обикновени дроби </vt:lpstr>
      <vt:lpstr>Деление на обикновени дроби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cp:lastModifiedBy>Димитър Колев</cp:lastModifiedBy>
  <cp:revision>315</cp:revision>
  <dcterms:created xsi:type="dcterms:W3CDTF">2014-12-03T16:22:28Z</dcterms:created>
  <dcterms:modified xsi:type="dcterms:W3CDTF">2015-11-29T06:48:25Z</dcterms:modified>
</cp:coreProperties>
</file>